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14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BDD1-C0CF-8043-99D0-E5A1E7BB9001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B4149-A502-FE47-A4E1-823ED1E52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73B81965-496A-734F-BFD5-77078874E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D4CA0B-17F0-C543-B3F0-C8C70787DCD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05A53E-BAF3-FD4E-B71C-D052886B5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825BBB5-D68A-034A-8CFC-BCF78011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615FED00-A4CE-ED4D-959B-AB18B568D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7C3634-E337-2D4D-B0D8-D03A1FF4CB2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03DCD5F-FD13-DF4D-A7D4-C3694404B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66185CC-EE7F-8C4A-86DC-F01D20E53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3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591F85C2-4A16-A240-97FF-E17730514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A7AEED-F8A5-1345-B835-A42D4E91B8A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617C50F-20C7-8F4C-9DA2-399A08176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C6B1250-A6EC-EC4E-826A-36C2D9E3F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920B541C-1230-DE4A-A8DC-4507F7548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85051A-E661-0F4A-94BB-5347088262D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E61405B-8094-1F4C-870B-A66D7659A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BDB1AD3-856C-9D43-BE86-5BA582DB8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22C74F99-468A-6D45-9ADA-194650B15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C967F8-9641-7542-A1E0-5B135BD2690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9D39360-21BA-A84F-A87D-9A85BB973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EFBFAB6-F83C-AF43-82CA-C7242437D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C47F6792-9351-3F40-9B02-2E762635B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3951D9-1586-4344-A366-71B95C96C22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27EE01A-A48C-D647-AF7B-054313A47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BCA2A30-D9D9-3141-B26D-04EACCF51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>
            <a:extLst>
              <a:ext uri="{FF2B5EF4-FFF2-40B4-BE49-F238E27FC236}">
                <a16:creationId xmlns:a16="http://schemas.microsoft.com/office/drawing/2014/main" id="{9FAFF0FA-2639-5C46-9AE1-5AF08EBF0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BDE9AF-EF7C-6D40-B3D4-02D9B8BC3BF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5542E0C-6FFB-954D-A82E-2D6D0D986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C00D86E-E422-0B43-9F4B-9EAC173F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>
            <a:extLst>
              <a:ext uri="{FF2B5EF4-FFF2-40B4-BE49-F238E27FC236}">
                <a16:creationId xmlns:a16="http://schemas.microsoft.com/office/drawing/2014/main" id="{2F9D826B-FC84-874E-B172-64AD48857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FC9C7B-56A3-1C48-A74D-72379A626DA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5D8060A-A050-9F40-9B89-759426DCE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A835A79-7168-EA4A-A335-174F6DE8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CC300932-F863-AF4C-A4F8-A78DAAA32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08C7C0-31E7-7240-B04F-77F4CB12212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0B6A1A0-2C38-4E4C-80BB-CEB8D99EB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DE7CA9-107C-1F48-B44C-82427DB0E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48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>
            <a:extLst>
              <a:ext uri="{FF2B5EF4-FFF2-40B4-BE49-F238E27FC236}">
                <a16:creationId xmlns:a16="http://schemas.microsoft.com/office/drawing/2014/main" id="{42010211-8E66-944D-8B8A-82815878B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119A07-9EF1-4749-AF15-E7CB0A18B7C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A11CF6B-AD62-D443-BB8B-F1BD47097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35DB095-EECD-8C40-90E1-7E409DD3E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07ACD30D-74DA-084C-A66B-8726FC08C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848E1E-593B-EC4C-8B93-BF8631B8A91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D5D41AB-85DA-144B-B725-3E27F83E6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45C0772-79FE-2242-A2EE-32FDD0A22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1392E6AB-B1B5-8E4E-8465-C5FB35EBD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5E9486-5BFE-514A-BF8E-58C0BE51B40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4F0E14C-FF7B-1F49-8AB7-973DC1CE3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D585F1B-DD88-E64D-82F4-5AA8D2701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412C9317-E061-214F-A2BC-5977648FF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C5D92E-D281-5E4B-86B7-47C9251CC7E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3AC02C5-C966-6C4A-B39F-0BE61ED18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4F1086D-4695-0A4F-A74B-993057F28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2134A109-4EAE-5F40-AFC5-C59E26152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EBAFF7-4822-F940-9EE9-00ABCE9D431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C0C9554-E157-C04F-A2AB-7C47BC9B5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272F0B7-16F2-F348-95B2-E2E3B14C3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4AA7575A-2FC9-7347-A8C7-B6178FD48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2BBCA0-EF7D-EF43-9BD5-A12FA5D16F3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E1F9193-25C1-CF47-9A58-894828106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5D1751E-F61D-5041-A29A-E5605EA55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13FDE7C4-CAFB-C94A-8DA4-B472A79A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F05195-6DB8-D34F-953D-8F656F2933E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C74D410-64B7-AD40-8EA9-4A61F1231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F6080D3-6D33-9940-9A58-2E61EBA7B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033C478D-3481-FB49-97FE-43FA672E0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048555-9717-154B-A6C9-F43257CADE0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EB95F9A-C866-554F-9C53-F738CBA9B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8E653EA-09B3-1F49-B642-A638EF878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8F6E774A-DB16-CD4D-BC1F-C9C7BEA84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CFF760-42FA-B043-8E7F-8C7C57DCE9A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3B2B46A-94A7-9246-AC50-F54D66047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5F505C2-BB82-2B41-964A-2054D5C69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7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9EB6-858F-1543-B2B8-013D1C1A980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B17E-7D6E-2741-B0DF-E859EDAF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>
            <a:extLst>
              <a:ext uri="{FF2B5EF4-FFF2-40B4-BE49-F238E27FC236}">
                <a16:creationId xmlns:a16="http://schemas.microsoft.com/office/drawing/2014/main" id="{CA136E1C-DDB4-9B45-B763-B8B82AA7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F6B733-847C-C84B-8D05-B037E8B5A175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99FBF40-3F3F-464A-BCF1-D7D44A162E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1910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A56A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Expanding Networks</a:t>
            </a:r>
            <a:br>
              <a:rPr lang="en-US" altLang="en-US">
                <a:solidFill>
                  <a:srgbClr val="0A56A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0A56A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 Exchange and Encounter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A56A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1200 BCE – 500 CE</a:t>
            </a:r>
            <a:endParaRPr lang="en-US" altLang="en-US">
              <a:solidFill>
                <a:srgbClr val="A5BE2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6CBCCB-D519-AD40-BCBF-C8C2B41D40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995C0C"/>
                </a:solidFill>
                <a:latin typeface="Arial Black" pitchFamily="34" charset="0"/>
                <a:ea typeface="+mj-ea"/>
              </a:rPr>
              <a:t>Big Era Four  </a:t>
            </a:r>
            <a:endParaRPr lang="en-US">
              <a:latin typeface="Arial Black" pitchFamily="34" charset="0"/>
              <a:ea typeface="+mj-ea"/>
            </a:endParaRPr>
          </a:p>
        </p:txBody>
      </p:sp>
      <p:pic>
        <p:nvPicPr>
          <p:cNvPr id="2057" name="Picture 9" descr="slide0001_image004">
            <a:extLst>
              <a:ext uri="{FF2B5EF4-FFF2-40B4-BE49-F238E27FC236}">
                <a16:creationId xmlns:a16="http://schemas.microsoft.com/office/drawing/2014/main" id="{0C945B43-F031-8240-BE59-AA3C3F5F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733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0BA3BDBC-6ECF-DE43-AE6D-14C64564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C672AF-E997-F041-8BA1-100896817221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10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6370" name="Picture 2">
            <a:extLst>
              <a:ext uri="{FF2B5EF4-FFF2-40B4-BE49-F238E27FC236}">
                <a16:creationId xmlns:a16="http://schemas.microsoft.com/office/drawing/2014/main" id="{A4C78429-32D8-A740-BB84-72C1B3FB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16327" b="2249"/>
          <a:stretch>
            <a:fillRect/>
          </a:stretch>
        </p:blipFill>
        <p:spPr bwMode="auto">
          <a:xfrm>
            <a:off x="4572000" y="1066800"/>
            <a:ext cx="4114800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Text Box 3">
            <a:extLst>
              <a:ext uri="{FF2B5EF4-FFF2-40B4-BE49-F238E27FC236}">
                <a16:creationId xmlns:a16="http://schemas.microsoft.com/office/drawing/2014/main" id="{949635F8-4612-FC4C-997C-261660F0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962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connected to the build-up of natural immunities to local infectious diseases.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6372" name="AutoShape 4">
            <a:extLst>
              <a:ext uri="{FF2B5EF4-FFF2-40B4-BE49-F238E27FC236}">
                <a16:creationId xmlns:a16="http://schemas.microsoft.com/office/drawing/2014/main" id="{8D60EE1D-E892-BC4D-A290-B4BDA3C6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748088"/>
            <a:ext cx="3529012" cy="1973262"/>
          </a:xfrm>
          <a:prstGeom prst="cloudCallout">
            <a:avLst>
              <a:gd name="adj1" fmla="val 78162"/>
              <a:gd name="adj2" fmla="val 53218"/>
            </a:avLst>
          </a:prstGeom>
          <a:solidFill>
            <a:schemeClr val="bg1"/>
          </a:solidFill>
          <a:ln w="9525">
            <a:solidFill>
              <a:srgbClr val="CD7C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#5</a:t>
            </a:r>
          </a:p>
          <a:p>
            <a:pPr algn="ctr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People now lived in denser populations!</a:t>
            </a:r>
            <a:r>
              <a:rPr lang="en-US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86376" name="Text Box 8">
            <a:extLst>
              <a:ext uri="{FF2B5EF4-FFF2-40B4-BE49-F238E27FC236}">
                <a16:creationId xmlns:a16="http://schemas.microsoft.com/office/drawing/2014/main" id="{5F0E8C54-52BF-5948-8475-3609FAC5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30726" name="Picture 9">
            <a:extLst>
              <a:ext uri="{FF2B5EF4-FFF2-40B4-BE49-F238E27FC236}">
                <a16:creationId xmlns:a16="http://schemas.microsoft.com/office/drawing/2014/main" id="{65A08F98-B8DE-2249-85EB-9CCF8E1A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C9212CE1-FEFD-654D-B0C7-84277584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184769-C403-D44A-94A7-08F0F0CF7C36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11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7394" name="Picture 2">
            <a:extLst>
              <a:ext uri="{FF2B5EF4-FFF2-40B4-BE49-F238E27FC236}">
                <a16:creationId xmlns:a16="http://schemas.microsoft.com/office/drawing/2014/main" id="{937F59A9-5023-1141-9BE7-4BA8A9FD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819400" cy="1976438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7395" name="Text Box 3">
            <a:extLst>
              <a:ext uri="{FF2B5EF4-FFF2-40B4-BE49-F238E27FC236}">
                <a16:creationId xmlns:a16="http://schemas.microsoft.com/office/drawing/2014/main" id="{4C49673F-4D36-F446-93F5-282D73D0A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36703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Afroeurasia, the invention of iron enabled farmers to clear and cultivate millions of acres never before used for farming.</a:t>
            </a:r>
          </a:p>
          <a:p>
            <a:pPr>
              <a:buFont typeface="Wingdings" pitchFamily="2" charset="2"/>
              <a:buChar char="Ø"/>
            </a:pPr>
            <a:endParaRPr lang="en-US" altLang="en-US" sz="1600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Farming and pastoral nomadism replaced hunting and gathering in some regions. People moved into previously uninhabited areas.</a:t>
            </a:r>
          </a:p>
        </p:txBody>
      </p:sp>
      <p:sp>
        <p:nvSpPr>
          <p:cNvPr id="187396" name="Text Box 4">
            <a:extLst>
              <a:ext uri="{FF2B5EF4-FFF2-40B4-BE49-F238E27FC236}">
                <a16:creationId xmlns:a16="http://schemas.microsoft.com/office/drawing/2014/main" id="{92703555-5361-D941-9FF1-6D77EEEB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kinds of crops produced more food per acre.</a:t>
            </a:r>
          </a:p>
          <a:p>
            <a:pPr>
              <a:buFont typeface="Wingdings" pitchFamily="2" charset="2"/>
              <a:buChar char="Ø"/>
            </a:pPr>
            <a:endParaRPr lang="en-US" alt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Horses and camels began to be used more as work animals, making farms more productive.</a:t>
            </a:r>
          </a:p>
          <a:p>
            <a:pPr>
              <a:buFont typeface="Wingdings" pitchFamily="2" charset="2"/>
              <a:buChar char="Ø"/>
            </a:pPr>
            <a:endParaRPr lang="en-US" alt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began to live closer in denser populations. This led to the build-up of natural immunities to local infectious diseases but left people vulnerable to epidemics caused by diseases new to the region.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B7672E6A-2ABB-9947-8B28-1CC095F9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Summary:</a:t>
            </a:r>
          </a:p>
        </p:txBody>
      </p:sp>
      <p:pic>
        <p:nvPicPr>
          <p:cNvPr id="187401" name="Picture 9">
            <a:extLst>
              <a:ext uri="{FF2B5EF4-FFF2-40B4-BE49-F238E27FC236}">
                <a16:creationId xmlns:a16="http://schemas.microsoft.com/office/drawing/2014/main" id="{22D25CCF-269B-A041-9597-86B04750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b="3880"/>
          <a:stretch>
            <a:fillRect/>
          </a:stretch>
        </p:blipFill>
        <p:spPr bwMode="auto">
          <a:xfrm>
            <a:off x="5562600" y="3352800"/>
            <a:ext cx="3124200" cy="1219200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7402" name="Picture 10">
            <a:extLst>
              <a:ext uri="{FF2B5EF4-FFF2-40B4-BE49-F238E27FC236}">
                <a16:creationId xmlns:a16="http://schemas.microsoft.com/office/drawing/2014/main" id="{DC3D0474-9428-0C4A-9D9F-B2FE839D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16327"/>
          <a:stretch>
            <a:fillRect/>
          </a:stretch>
        </p:blipFill>
        <p:spPr bwMode="auto">
          <a:xfrm>
            <a:off x="7239000" y="1981200"/>
            <a:ext cx="1260475" cy="1600200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7403" name="Picture 11">
            <a:extLst>
              <a:ext uri="{FF2B5EF4-FFF2-40B4-BE49-F238E27FC236}">
                <a16:creationId xmlns:a16="http://schemas.microsoft.com/office/drawing/2014/main" id="{85E2D477-0550-364E-8571-A3E6ECB7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150938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7404" name="Picture 12">
            <a:extLst>
              <a:ext uri="{FF2B5EF4-FFF2-40B4-BE49-F238E27FC236}">
                <a16:creationId xmlns:a16="http://schemas.microsoft.com/office/drawing/2014/main" id="{32E11B6B-7049-9340-BEEE-7D7BF3E8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438400"/>
            <a:ext cx="1092200" cy="1084263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7405" name="Picture 13">
            <a:extLst>
              <a:ext uri="{FF2B5EF4-FFF2-40B4-BE49-F238E27FC236}">
                <a16:creationId xmlns:a16="http://schemas.microsoft.com/office/drawing/2014/main" id="{5F047CD5-2361-2943-8617-31B4F170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9"/>
          <a:stretch>
            <a:fillRect/>
          </a:stretch>
        </p:blipFill>
        <p:spPr bwMode="auto">
          <a:xfrm>
            <a:off x="5676900" y="228600"/>
            <a:ext cx="952500" cy="1219200"/>
          </a:xfrm>
          <a:prstGeom prst="rect">
            <a:avLst/>
          </a:prstGeom>
          <a:noFill/>
          <a:ln w="38100" cmpd="dbl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81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7406" name="Text Box 14">
            <a:extLst>
              <a:ext uri="{FF2B5EF4-FFF2-40B4-BE49-F238E27FC236}">
                <a16:creationId xmlns:a16="http://schemas.microsoft.com/office/drawing/2014/main" id="{A16DE8AA-6118-914A-A5BD-C2680CFA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32780" name="Picture 15">
            <a:extLst>
              <a:ext uri="{FF2B5EF4-FFF2-40B4-BE49-F238E27FC236}">
                <a16:creationId xmlns:a16="http://schemas.microsoft.com/office/drawing/2014/main" id="{C0427631-7BB9-C241-A4B7-B74E4BEE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utoUpdateAnimBg="0"/>
      <p:bldP spid="187396" grpId="0" autoUpdateAnimBg="0"/>
      <p:bldP spid="1873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4A8F3CB4-D035-1C48-A33B-C363C91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B76B07-C9C0-3A42-9ECB-A77EBACDB9F4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12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88418" name="AutoShape 2">
            <a:extLst>
              <a:ext uri="{FF2B5EF4-FFF2-40B4-BE49-F238E27FC236}">
                <a16:creationId xmlns:a16="http://schemas.microsoft.com/office/drawing/2014/main" id="{8F287805-1352-444B-8AA9-219FC9EE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2250"/>
            <a:ext cx="3282950" cy="1687513"/>
          </a:xfrm>
          <a:prstGeom prst="cloudCallout">
            <a:avLst>
              <a:gd name="adj1" fmla="val 6046"/>
              <a:gd name="adj2" fmla="val 155361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What were the consequences of population growth?</a:t>
            </a:r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F68377A8-D9A9-5F46-A326-FFA4C2AD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09575"/>
            <a:ext cx="290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Population Growth</a:t>
            </a:r>
          </a:p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Consequences </a:t>
            </a:r>
            <a:endParaRPr lang="en-US" sz="2400">
              <a:solidFill>
                <a:srgbClr val="995C0C"/>
              </a:solidFill>
              <a:latin typeface="Arial" charset="0"/>
              <a:ea typeface="+mn-ea"/>
            </a:endParaRPr>
          </a:p>
        </p:txBody>
      </p:sp>
      <p:pic>
        <p:nvPicPr>
          <p:cNvPr id="188424" name="Picture 8">
            <a:extLst>
              <a:ext uri="{FF2B5EF4-FFF2-40B4-BE49-F238E27FC236}">
                <a16:creationId xmlns:a16="http://schemas.microsoft.com/office/drawing/2014/main" id="{01BB53D2-B1B4-8E49-BF2D-25FEBBA3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525"/>
            <a:ext cx="5791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>
            <a:extLst>
              <a:ext uri="{FF2B5EF4-FFF2-40B4-BE49-F238E27FC236}">
                <a16:creationId xmlns:a16="http://schemas.microsoft.com/office/drawing/2014/main" id="{C1023D85-56B6-6B46-9345-90DDD065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mundo-left">
            <a:extLst>
              <a:ext uri="{FF2B5EF4-FFF2-40B4-BE49-F238E27FC236}">
                <a16:creationId xmlns:a16="http://schemas.microsoft.com/office/drawing/2014/main" id="{34401AA5-5E39-6841-8DAD-B9979B4D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629400" y="3886200"/>
            <a:ext cx="1836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ED0ADB4F-DD45-C641-8D02-E1353F95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67202C-13A2-EC46-A40F-7CB2E66E9B59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13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9442" name="Picture 2">
            <a:extLst>
              <a:ext uri="{FF2B5EF4-FFF2-40B4-BE49-F238E27FC236}">
                <a16:creationId xmlns:a16="http://schemas.microsoft.com/office/drawing/2014/main" id="{F2B629AD-7839-F24F-932F-057AC00D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/>
          <a:stretch>
            <a:fillRect/>
          </a:stretch>
        </p:blipFill>
        <p:spPr bwMode="auto">
          <a:xfrm>
            <a:off x="4572000" y="457200"/>
            <a:ext cx="4114800" cy="5256213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9443" name="Text Box 3">
            <a:extLst>
              <a:ext uri="{FF2B5EF4-FFF2-40B4-BE49-F238E27FC236}">
                <a16:creationId xmlns:a16="http://schemas.microsoft.com/office/drawing/2014/main" id="{4D537C08-512C-774C-9AC9-F10B4350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657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Over time, the clearing of forests led to soil erosion, shortages of wood for fuel, and the extinction of some local animal and plant species.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3A733089-2365-7C46-9302-47A3C277B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3700463"/>
            <a:ext cx="3095625" cy="762000"/>
          </a:xfrm>
          <a:prstGeom prst="wedgeRoundRectCallout">
            <a:avLst>
              <a:gd name="adj1" fmla="val 95949"/>
              <a:gd name="adj2" fmla="val 166440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#1</a:t>
            </a:r>
          </a:p>
          <a:p>
            <a:pPr algn="ctr" eaLnBrk="1" hangingPunct="1"/>
            <a:r>
              <a:rPr lang="en-US" alt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Deforestation!</a:t>
            </a: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C20A8BFB-24C8-0547-9695-FB56CDF5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09575"/>
            <a:ext cx="290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Population Growth</a:t>
            </a:r>
          </a:p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Consequences </a:t>
            </a:r>
            <a:endParaRPr lang="en-US" sz="2400">
              <a:solidFill>
                <a:srgbClr val="995C0C"/>
              </a:solidFill>
              <a:latin typeface="Arial" charset="0"/>
              <a:ea typeface="+mn-ea"/>
            </a:endParaRPr>
          </a:p>
        </p:txBody>
      </p:sp>
      <p:pic>
        <p:nvPicPr>
          <p:cNvPr id="36870" name="Picture 9">
            <a:extLst>
              <a:ext uri="{FF2B5EF4-FFF2-40B4-BE49-F238E27FC236}">
                <a16:creationId xmlns:a16="http://schemas.microsoft.com/office/drawing/2014/main" id="{061E2A31-F436-A246-9897-AC3F7D4F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080B3BC0-D071-D44F-8713-02B0C1B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6D96BD-7C97-8042-A154-B7104859CE83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14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0466" name="Text Box 2">
            <a:extLst>
              <a:ext uri="{FF2B5EF4-FFF2-40B4-BE49-F238E27FC236}">
                <a16:creationId xmlns:a16="http://schemas.microsoft.com/office/drawing/2014/main" id="{C394B702-028B-A947-BF70-48804602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657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populations grew and communities grew larger, more complex, and closer together, organization became more important. New political, social, and economic systems emerged.</a:t>
            </a:r>
          </a:p>
        </p:txBody>
      </p:sp>
      <p:grpSp>
        <p:nvGrpSpPr>
          <p:cNvPr id="38915" name="Group 11">
            <a:extLst>
              <a:ext uri="{FF2B5EF4-FFF2-40B4-BE49-F238E27FC236}">
                <a16:creationId xmlns:a16="http://schemas.microsoft.com/office/drawing/2014/main" id="{ECDC533A-5FA0-694C-9EFC-58A1BD7CA94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371600"/>
            <a:ext cx="3035300" cy="4340225"/>
            <a:chOff x="3583" y="912"/>
            <a:chExt cx="1881" cy="2686"/>
          </a:xfrm>
        </p:grpSpPr>
        <p:pic>
          <p:nvPicPr>
            <p:cNvPr id="38920" name="Picture 4">
              <a:extLst>
                <a:ext uri="{FF2B5EF4-FFF2-40B4-BE49-F238E27FC236}">
                  <a16:creationId xmlns:a16="http://schemas.microsoft.com/office/drawing/2014/main" id="{95ABE3CE-F8EF-0940-BF30-C3240A515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912"/>
              <a:ext cx="1881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469" name="Text Box 5">
              <a:extLst>
                <a:ext uri="{FF2B5EF4-FFF2-40B4-BE49-F238E27FC236}">
                  <a16:creationId xmlns:a16="http://schemas.microsoft.com/office/drawing/2014/main" id="{D0DDDA12-FEC9-5745-BDB9-02F1A1604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3409"/>
              <a:ext cx="134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CD7C1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Indian Caste System</a:t>
              </a:r>
            </a:p>
          </p:txBody>
        </p:sp>
      </p:grpSp>
      <p:pic>
        <p:nvPicPr>
          <p:cNvPr id="190470" name="Picture 6" descr="mundo-front">
            <a:extLst>
              <a:ext uri="{FF2B5EF4-FFF2-40B4-BE49-F238E27FC236}">
                <a16:creationId xmlns:a16="http://schemas.microsoft.com/office/drawing/2014/main" id="{942EC658-A214-C742-9C35-B205F608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828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1" name="AutoShape 7">
            <a:extLst>
              <a:ext uri="{FF2B5EF4-FFF2-40B4-BE49-F238E27FC236}">
                <a16:creationId xmlns:a16="http://schemas.microsoft.com/office/drawing/2014/main" id="{BF387AD9-9C93-6B49-A397-F6468A8B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14400"/>
            <a:ext cx="3206750" cy="1397000"/>
          </a:xfrm>
          <a:prstGeom prst="wedgeEllipseCallout">
            <a:avLst>
              <a:gd name="adj1" fmla="val -25991"/>
              <a:gd name="adj2" fmla="val 194204"/>
            </a:avLst>
          </a:prstGeom>
          <a:solidFill>
            <a:schemeClr val="bg1"/>
          </a:solidFill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#2 </a:t>
            </a:r>
          </a:p>
          <a:p>
            <a:pPr algn="ctr"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More complex societies!</a:t>
            </a:r>
          </a:p>
        </p:txBody>
      </p:sp>
      <p:sp>
        <p:nvSpPr>
          <p:cNvPr id="190478" name="Text Box 14">
            <a:extLst>
              <a:ext uri="{FF2B5EF4-FFF2-40B4-BE49-F238E27FC236}">
                <a16:creationId xmlns:a16="http://schemas.microsoft.com/office/drawing/2014/main" id="{7633E29E-BF95-4D4A-9B24-62BBB8574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09575"/>
            <a:ext cx="290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Population Growth</a:t>
            </a:r>
          </a:p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Consequences </a:t>
            </a:r>
            <a:endParaRPr lang="en-US" sz="2400">
              <a:solidFill>
                <a:srgbClr val="995C0C"/>
              </a:solidFill>
              <a:latin typeface="Arial" charset="0"/>
              <a:ea typeface="+mn-ea"/>
            </a:endParaRPr>
          </a:p>
        </p:txBody>
      </p:sp>
      <p:pic>
        <p:nvPicPr>
          <p:cNvPr id="38919" name="Picture 15">
            <a:extLst>
              <a:ext uri="{FF2B5EF4-FFF2-40B4-BE49-F238E27FC236}">
                <a16:creationId xmlns:a16="http://schemas.microsoft.com/office/drawing/2014/main" id="{3B048FBC-1761-9447-869A-98316774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8ACC9384-3FE5-454C-9515-946BDC54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B02198-E2F6-1E48-BF08-A8DCF5A2E443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15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91490" name="Picture 2">
            <a:extLst>
              <a:ext uri="{FF2B5EF4-FFF2-40B4-BE49-F238E27FC236}">
                <a16:creationId xmlns:a16="http://schemas.microsoft.com/office/drawing/2014/main" id="{169CC861-3F0B-B040-994A-50062DAA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r="13768"/>
          <a:stretch>
            <a:fillRect/>
          </a:stretch>
        </p:blipFill>
        <p:spPr bwMode="auto">
          <a:xfrm>
            <a:off x="4572000" y="457200"/>
            <a:ext cx="4114800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1491" name="AutoShape 3">
            <a:extLst>
              <a:ext uri="{FF2B5EF4-FFF2-40B4-BE49-F238E27FC236}">
                <a16:creationId xmlns:a16="http://schemas.microsoft.com/office/drawing/2014/main" id="{7B84930B-A41A-8645-9EDB-C314721637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9200" y="1768475"/>
            <a:ext cx="2590800" cy="1419225"/>
          </a:xfrm>
          <a:prstGeom prst="wedgeRoundRectCallout">
            <a:avLst>
              <a:gd name="adj1" fmla="val -114218"/>
              <a:gd name="adj2" fmla="val 94319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#3</a:t>
            </a:r>
          </a:p>
          <a:p>
            <a:pPr algn="ctr" eaLnBrk="1" hangingPunct="1"/>
            <a:r>
              <a:rPr lang="en-US" alt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Collective learning increased!</a:t>
            </a:r>
          </a:p>
        </p:txBody>
      </p:sp>
      <p:sp>
        <p:nvSpPr>
          <p:cNvPr id="16389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1A30DDB-AAEB-8642-81D7-C5A819B8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326188"/>
            <a:ext cx="469900" cy="366712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1496" name="Text Box 8">
            <a:extLst>
              <a:ext uri="{FF2B5EF4-FFF2-40B4-BE49-F238E27FC236}">
                <a16:creationId xmlns:a16="http://schemas.microsoft.com/office/drawing/2014/main" id="{AA96A050-957B-6540-B2C6-0A6DA9F1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09575"/>
            <a:ext cx="290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Population Growth</a:t>
            </a:r>
          </a:p>
          <a:p>
            <a:pPr>
              <a:defRPr/>
            </a:pPr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Consequences </a:t>
            </a:r>
            <a:endParaRPr lang="en-US" sz="2400">
              <a:solidFill>
                <a:srgbClr val="995C0C"/>
              </a:solidFill>
              <a:latin typeface="Arial" charset="0"/>
              <a:ea typeface="+mn-ea"/>
            </a:endParaRPr>
          </a:p>
        </p:txBody>
      </p:sp>
      <p:pic>
        <p:nvPicPr>
          <p:cNvPr id="40966" name="Picture 9">
            <a:extLst>
              <a:ext uri="{FF2B5EF4-FFF2-40B4-BE49-F238E27FC236}">
                <a16:creationId xmlns:a16="http://schemas.microsoft.com/office/drawing/2014/main" id="{1691ECFC-F67D-9A40-8FA5-0101C0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41CD7C2-DD0C-014A-9875-8532B230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272C89-1B2D-3743-9F5D-AFE0109E2F3F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16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92514" name="Picture 2" descr="mundo-front">
            <a:extLst>
              <a:ext uri="{FF2B5EF4-FFF2-40B4-BE49-F238E27FC236}">
                <a16:creationId xmlns:a16="http://schemas.microsoft.com/office/drawing/2014/main" id="{E67CAFA0-4717-0F4C-8FB7-774BD44D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828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>
            <a:extLst>
              <a:ext uri="{FF2B5EF4-FFF2-40B4-BE49-F238E27FC236}">
                <a16:creationId xmlns:a16="http://schemas.microsoft.com/office/drawing/2014/main" id="{D5774173-7BD3-CF4E-A215-1D562772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20900"/>
            <a:ext cx="61976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AutoShape 4">
            <a:extLst>
              <a:ext uri="{FF2B5EF4-FFF2-40B4-BE49-F238E27FC236}">
                <a16:creationId xmlns:a16="http://schemas.microsoft.com/office/drawing/2014/main" id="{645A521E-701D-DC4B-B4D1-E235C37E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838200"/>
            <a:ext cx="3352800" cy="1900238"/>
          </a:xfrm>
          <a:prstGeom prst="cloudCallout">
            <a:avLst>
              <a:gd name="adj1" fmla="val 17801"/>
              <a:gd name="adj2" fmla="val 92773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#4</a:t>
            </a:r>
          </a:p>
          <a:p>
            <a:pPr algn="ctr"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More people began living in large cities!</a:t>
            </a:r>
          </a:p>
        </p:txBody>
      </p:sp>
      <p:grpSp>
        <p:nvGrpSpPr>
          <p:cNvPr id="43013" name="Group 5">
            <a:extLst>
              <a:ext uri="{FF2B5EF4-FFF2-40B4-BE49-F238E27FC236}">
                <a16:creationId xmlns:a16="http://schemas.microsoft.com/office/drawing/2014/main" id="{CE3CC260-6B38-D04D-BA1F-FC263D01509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9575"/>
            <a:ext cx="3790950" cy="962025"/>
            <a:chOff x="288" y="258"/>
            <a:chExt cx="2388" cy="606"/>
          </a:xfrm>
        </p:grpSpPr>
        <p:sp>
          <p:nvSpPr>
            <p:cNvPr id="192518" name="Text Box 6">
              <a:extLst>
                <a:ext uri="{FF2B5EF4-FFF2-40B4-BE49-F238E27FC236}">
                  <a16:creationId xmlns:a16="http://schemas.microsoft.com/office/drawing/2014/main" id="{BA1A5D90-E033-FB44-97B9-38880F8D0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" y="258"/>
              <a:ext cx="183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Population Growth</a:t>
              </a:r>
            </a:p>
            <a:p>
              <a:pPr>
                <a:defRPr/>
              </a:pP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Cities </a:t>
              </a:r>
              <a:endParaRPr lang="en-US" sz="2000">
                <a:solidFill>
                  <a:srgbClr val="995C0C"/>
                </a:solidFill>
                <a:latin typeface="Arial" charset="0"/>
                <a:ea typeface="+mn-ea"/>
              </a:endParaRPr>
            </a:p>
          </p:txBody>
        </p:sp>
        <p:pic>
          <p:nvPicPr>
            <p:cNvPr id="43015" name="Picture 7">
              <a:extLst>
                <a:ext uri="{FF2B5EF4-FFF2-40B4-BE49-F238E27FC236}">
                  <a16:creationId xmlns:a16="http://schemas.microsoft.com/office/drawing/2014/main" id="{8F5503C3-AF50-2F43-9901-F2E3DC899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F027E2C5-1B5F-3E4D-B3C9-A1639D99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4B98A1-6555-0440-A16C-1B244DD8EF6C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17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3538" name="Text Box 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65314FA-4E93-B948-ACA2-CB29D437B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334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Alexandria</a:t>
            </a:r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2E8518D8-6092-4C41-89C9-3AA531CF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47800"/>
            <a:ext cx="3657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Founded by Alexander the Great in 331 BCE</a:t>
            </a:r>
          </a:p>
          <a:p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Important trade center 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Its library home to many famous scholars</a:t>
            </a:r>
          </a:p>
        </p:txBody>
      </p:sp>
      <p:sp>
        <p:nvSpPr>
          <p:cNvPr id="193540" name="Text Box 4">
            <a:extLst>
              <a:ext uri="{FF2B5EF4-FFF2-40B4-BE49-F238E27FC236}">
                <a16:creationId xmlns:a16="http://schemas.microsoft.com/office/drawing/2014/main" id="{567C80C2-2A98-6641-9AFB-E361F49E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40163"/>
            <a:ext cx="3657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were not only Greeks and Italians, but also Syrians, Libyans, Cilicians and yet others from farther countries—Ethiopians, Arabs, as well as Bactrians, Scythians, Persians, and a few Indians.</a:t>
            </a:r>
            <a:r>
              <a:rPr lang="en-US" altLang="en-US" sz="14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9C80DDC5-C75C-BC49-BD37-1424BEA1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10200"/>
            <a:ext cx="1462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Greek orator writing about  Alexandria</a:t>
            </a:r>
          </a:p>
        </p:txBody>
      </p:sp>
      <p:pic>
        <p:nvPicPr>
          <p:cNvPr id="193542" name="Picture 6">
            <a:extLst>
              <a:ext uri="{FF2B5EF4-FFF2-40B4-BE49-F238E27FC236}">
                <a16:creationId xmlns:a16="http://schemas.microsoft.com/office/drawing/2014/main" id="{6D46932A-457F-BA4A-AB58-D912511C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14800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3543" name="Text Box 7">
            <a:extLst>
              <a:ext uri="{FF2B5EF4-FFF2-40B4-BE49-F238E27FC236}">
                <a16:creationId xmlns:a16="http://schemas.microsoft.com/office/drawing/2014/main" id="{B9DE145D-6072-B247-A74B-3C093CE7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Pharos Lighthouse in Alexandria</a:t>
            </a:r>
          </a:p>
        </p:txBody>
      </p:sp>
    </p:spTree>
    <p:extLst>
      <p:ext uri="{BB962C8B-B14F-4D97-AF65-F5344CB8AC3E}">
        <p14:creationId xmlns:p14="http://schemas.microsoft.com/office/powerpoint/2010/main" val="27834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7D99534-8787-6E48-9F0A-899198BB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A47FE2-C3B5-7C44-84F5-42CA85454CB2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18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4562" name="Text Box 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9FFAB7E-DDB7-5D43-B7EA-7B599D54B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Changan (Xian)</a:t>
            </a:r>
          </a:p>
        </p:txBody>
      </p:sp>
      <p:sp>
        <p:nvSpPr>
          <p:cNvPr id="194563" name="Text Box 3">
            <a:extLst>
              <a:ext uri="{FF2B5EF4-FFF2-40B4-BE49-F238E27FC236}">
                <a16:creationId xmlns:a16="http://schemas.microsoft.com/office/drawing/2014/main" id="{CC030A24-A974-A24B-9623-A04AA232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365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Capital of China during the Han dynasty</a:t>
            </a:r>
          </a:p>
          <a:p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Located at the eastern end of the silk road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Merchants and diplomats brought trade goods and new ideas</a:t>
            </a:r>
          </a:p>
        </p:txBody>
      </p:sp>
      <p:pic>
        <p:nvPicPr>
          <p:cNvPr id="194564" name="Picture 4">
            <a:extLst>
              <a:ext uri="{FF2B5EF4-FFF2-40B4-BE49-F238E27FC236}">
                <a16:creationId xmlns:a16="http://schemas.microsoft.com/office/drawing/2014/main" id="{67D39D27-F72B-E340-A7EE-5DAC1D4C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79675"/>
            <a:ext cx="54864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C5621C65-B68F-4B4C-87D3-781106C1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745D04-80B9-F941-94B8-0D894D3C63D0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19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5586" name="Text Box 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378B4CF-A178-5941-9204-AAC53E08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38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Persepolis</a:t>
            </a:r>
          </a:p>
        </p:txBody>
      </p:sp>
      <p:pic>
        <p:nvPicPr>
          <p:cNvPr id="195587" name="Picture 3">
            <a:extLst>
              <a:ext uri="{FF2B5EF4-FFF2-40B4-BE49-F238E27FC236}">
                <a16:creationId xmlns:a16="http://schemas.microsoft.com/office/drawing/2014/main" id="{FA8F4898-EF03-C946-B16B-526F15EB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5" t="2525" r="8737" b="10339"/>
          <a:stretch>
            <a:fillRect/>
          </a:stretch>
        </p:blipFill>
        <p:spPr bwMode="auto">
          <a:xfrm>
            <a:off x="457200" y="1066800"/>
            <a:ext cx="4113213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5588" name="Text Box 4">
            <a:extLst>
              <a:ext uri="{FF2B5EF4-FFF2-40B4-BE49-F238E27FC236}">
                <a16:creationId xmlns:a16="http://schemas.microsoft.com/office/drawing/2014/main" id="{A03D01EC-8EF0-7B41-878B-1A2D6D1B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2157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68A392ED-C37F-AF41-98CE-A443409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095500"/>
            <a:ext cx="4645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Times" charset="0"/>
            </a:endParaRPr>
          </a:p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Times" charset="0"/>
            </a:endParaRP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4C1620A8-29CF-C049-AD38-EF6CDE07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3657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Founded in the 6th century BCE by Darius I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Capital of the Achaemenid Empire of Persia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Destroyed by Alexander the Great in 330 BCE</a:t>
            </a:r>
          </a:p>
        </p:txBody>
      </p:sp>
      <p:pic>
        <p:nvPicPr>
          <p:cNvPr id="195591" name="Picture 7">
            <a:extLst>
              <a:ext uri="{FF2B5EF4-FFF2-40B4-BE49-F238E27FC236}">
                <a16:creationId xmlns:a16="http://schemas.microsoft.com/office/drawing/2014/main" id="{759D4BE4-AEB0-9C49-B993-A915305D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238"/>
            <a:ext cx="3200400" cy="217805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A17F79CB-34C0-D34B-9C7A-4BCDB0B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32C118-B2E3-1840-B277-E63C025F64B8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78181" name="Picture 5" descr="earth_anim">
            <a:extLst>
              <a:ext uri="{FF2B5EF4-FFF2-40B4-BE49-F238E27FC236}">
                <a16:creationId xmlns:a16="http://schemas.microsoft.com/office/drawing/2014/main" id="{58DAD60F-255A-1D4D-9AEA-440AEBAB7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286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 descr="mundo-front">
            <a:extLst>
              <a:ext uri="{FF2B5EF4-FFF2-40B4-BE49-F238E27FC236}">
                <a16:creationId xmlns:a16="http://schemas.microsoft.com/office/drawing/2014/main" id="{1DA1536F-19DD-9F48-9C9A-06FBE0DB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1828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AutoShape 2">
            <a:extLst>
              <a:ext uri="{FF2B5EF4-FFF2-40B4-BE49-F238E27FC236}">
                <a16:creationId xmlns:a16="http://schemas.microsoft.com/office/drawing/2014/main" id="{733767B4-6133-6240-8D58-03BB608E4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38200"/>
            <a:ext cx="3352800" cy="1136650"/>
          </a:xfrm>
          <a:prstGeom prst="wedgeEllipseCallout">
            <a:avLst>
              <a:gd name="adj1" fmla="val 38778"/>
              <a:gd name="adj2" fmla="val 79468"/>
            </a:avLst>
          </a:prstGeom>
          <a:solidFill>
            <a:schemeClr val="bg1"/>
          </a:solidFill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Welcome to Big Era Four!</a:t>
            </a:r>
          </a:p>
        </p:txBody>
      </p:sp>
      <p:pic>
        <p:nvPicPr>
          <p:cNvPr id="178179" name="Picture 3">
            <a:extLst>
              <a:ext uri="{FF2B5EF4-FFF2-40B4-BE49-F238E27FC236}">
                <a16:creationId xmlns:a16="http://schemas.microsoft.com/office/drawing/2014/main" id="{1C04EA72-72E5-4E46-A5EE-D710F1F8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4013"/>
            <a:ext cx="81534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EC8B3E9E-1734-3F4D-B017-EA827AC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3BB2E7-A396-6C4C-A089-2EC38C212167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20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6610" name="Text Box 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9F90DDD-3CA2-8341-8021-AF214CF4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Rome</a:t>
            </a:r>
          </a:p>
        </p:txBody>
      </p:sp>
      <p:pic>
        <p:nvPicPr>
          <p:cNvPr id="196611" name="Picture 3">
            <a:extLst>
              <a:ext uri="{FF2B5EF4-FFF2-40B4-BE49-F238E27FC236}">
                <a16:creationId xmlns:a16="http://schemas.microsoft.com/office/drawing/2014/main" id="{C3F660A2-B570-F14E-BDFA-7E3DD203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5556"/>
          <a:stretch>
            <a:fillRect/>
          </a:stretch>
        </p:blipFill>
        <p:spPr bwMode="auto">
          <a:xfrm>
            <a:off x="4572000" y="457200"/>
            <a:ext cx="4114800" cy="5275263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6612" name="Text Box 4">
            <a:extLst>
              <a:ext uri="{FF2B5EF4-FFF2-40B4-BE49-F238E27FC236}">
                <a16:creationId xmlns:a16="http://schemas.microsoft.com/office/drawing/2014/main" id="{8C2D1D6E-700D-6343-877F-44FC2A09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3457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without good reason did gods and men choose this spot as the site of a city.</a:t>
            </a:r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179E4F1D-6CF3-6048-9FDA-A8E38632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37238"/>
            <a:ext cx="203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Livy, a Roman historian</a:t>
            </a:r>
          </a:p>
        </p:txBody>
      </p:sp>
      <p:sp>
        <p:nvSpPr>
          <p:cNvPr id="196614" name="Rectangle 6">
            <a:extLst>
              <a:ext uri="{FF2B5EF4-FFF2-40B4-BE49-F238E27FC236}">
                <a16:creationId xmlns:a16="http://schemas.microsoft.com/office/drawing/2014/main" id="{EEEDE6DA-B5BA-C04C-80CC-C068CCC54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3657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Political and economic hub of the Roman Empire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World</a:t>
            </a:r>
            <a:r>
              <a:rPr lang="ja-JP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largest city in Big Era Four, with nearly one million residents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Elaborate water and sewer systems made Rome livable despite its size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0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EBB5E52F-6EE4-2B43-8306-20715297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75291D-4ABA-1441-97A9-39EFE23013EA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21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7634" name="Text Box 2">
            <a:extLst>
              <a:ext uri="{FF2B5EF4-FFF2-40B4-BE49-F238E27FC236}">
                <a16:creationId xmlns:a16="http://schemas.microsoft.com/office/drawing/2014/main" id="{330C14F3-1F3A-F348-91D2-792BE82B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3657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Major city of the Americas   located in the valley of Mexico</a:t>
            </a:r>
          </a:p>
          <a:p>
            <a:endParaRPr lang="en-US" alt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From 400 to 600 CE, a thriving commercial and agricultural center with 200,000 residents</a:t>
            </a:r>
          </a:p>
          <a:p>
            <a:pPr eaLnBrk="1" hangingPunct="1"/>
            <a:endParaRPr lang="en-US" alt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The Pyramid of the Sun covered as much ground as the pyramid of Khufu in Egypt</a:t>
            </a:r>
          </a:p>
        </p:txBody>
      </p:sp>
      <p:sp>
        <p:nvSpPr>
          <p:cNvPr id="197636" name="Text Box 4">
            <a:extLst>
              <a:ext uri="{FF2B5EF4-FFF2-40B4-BE49-F238E27FC236}">
                <a16:creationId xmlns:a16="http://schemas.microsoft.com/office/drawing/2014/main" id="{912392CE-1CEB-314D-8C8A-95EA21B36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25701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The Pyramid of the Sun, Teotihuacan</a:t>
            </a:r>
          </a:p>
          <a:p>
            <a:pPr eaLnBrk="0" hangingPunct="0">
              <a:defRPr/>
            </a:pPr>
            <a:endParaRPr lang="en-US" sz="1400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97637" name="Text Box 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0B50D5F-4498-7A49-B9F6-B0D64415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Teotihuacan</a:t>
            </a:r>
          </a:p>
        </p:txBody>
      </p:sp>
      <p:grpSp>
        <p:nvGrpSpPr>
          <p:cNvPr id="197639" name="Group 7">
            <a:extLst>
              <a:ext uri="{FF2B5EF4-FFF2-40B4-BE49-F238E27FC236}">
                <a16:creationId xmlns:a16="http://schemas.microsoft.com/office/drawing/2014/main" id="{C985470F-823E-434D-B065-C863A4D85D1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838200"/>
            <a:ext cx="4114800" cy="5197475"/>
            <a:chOff x="288" y="528"/>
            <a:chExt cx="2592" cy="3274"/>
          </a:xfrm>
        </p:grpSpPr>
        <p:pic>
          <p:nvPicPr>
            <p:cNvPr id="22535" name="Picture 3">
              <a:extLst>
                <a:ext uri="{FF2B5EF4-FFF2-40B4-BE49-F238E27FC236}">
                  <a16:creationId xmlns:a16="http://schemas.microsoft.com/office/drawing/2014/main" id="{76BEDD7F-8D12-8B49-A463-B42F0274E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7" r="12346"/>
            <a:stretch>
              <a:fillRect/>
            </a:stretch>
          </p:blipFill>
          <p:spPr bwMode="auto">
            <a:xfrm>
              <a:off x="288" y="528"/>
              <a:ext cx="2592" cy="3072"/>
            </a:xfrm>
            <a:prstGeom prst="rect">
              <a:avLst/>
            </a:prstGeom>
            <a:noFill/>
            <a:ln w="76200" cmpd="tri">
              <a:solidFill>
                <a:srgbClr val="CD7C1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536" name="Text Box 6">
              <a:extLst>
                <a:ext uri="{FF2B5EF4-FFF2-40B4-BE49-F238E27FC236}">
                  <a16:creationId xmlns:a16="http://schemas.microsoft.com/office/drawing/2014/main" id="{2E1063A1-1D72-174D-9BEC-715267D44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10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CD7C1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/>
                <a:t>Photo: University of Arizona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3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197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7E5383B1-6CC6-B34F-8653-BFD8A965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683F52-09B6-B347-8417-869A4F15B4A4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22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98658" name="Text Box 2">
            <a:extLst>
              <a:ext uri="{FF2B5EF4-FFF2-40B4-BE49-F238E27FC236}">
                <a16:creationId xmlns:a16="http://schemas.microsoft.com/office/drawing/2014/main" id="{F6147B91-C74B-CC4C-912C-0272EB85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657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 time, deforestation led to soil erosion, shortages of wood for fuel, and the extinction of some local animal and plant species.</a:t>
            </a:r>
          </a:p>
          <a:p>
            <a:pPr>
              <a:buFont typeface="Wingdings" pitchFamily="2" charset="2"/>
              <a:buChar char="Ø"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communities grew larger, more complex, and closer together, new political, social, and economic systems became necessary.</a:t>
            </a: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D59D240E-5960-0E44-97B6-6A6D5D7A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Collective learning increased, further fueling advances in technology.</a:t>
            </a:r>
          </a:p>
          <a:p>
            <a:pPr>
              <a:buFont typeface="Wingdings" pitchFamily="2" charset="2"/>
              <a:buChar char="Ø"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Although the vast majority of people still inhabited rural farming villages, more people than ever before began living in large cities.</a:t>
            </a:r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E81749A8-ABB8-E141-9E24-B088D2A8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7175"/>
            <a:ext cx="203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Summary:</a:t>
            </a:r>
          </a:p>
        </p:txBody>
      </p:sp>
      <p:grpSp>
        <p:nvGrpSpPr>
          <p:cNvPr id="198665" name="Group 9">
            <a:extLst>
              <a:ext uri="{FF2B5EF4-FFF2-40B4-BE49-F238E27FC236}">
                <a16:creationId xmlns:a16="http://schemas.microsoft.com/office/drawing/2014/main" id="{75E5E2BD-E773-3D48-AE83-D09A56C8746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9575"/>
            <a:ext cx="3875088" cy="962025"/>
            <a:chOff x="288" y="258"/>
            <a:chExt cx="2441" cy="606"/>
          </a:xfrm>
        </p:grpSpPr>
        <p:sp>
          <p:nvSpPr>
            <p:cNvPr id="198666" name="Text Box 10">
              <a:extLst>
                <a:ext uri="{FF2B5EF4-FFF2-40B4-BE49-F238E27FC236}">
                  <a16:creationId xmlns:a16="http://schemas.microsoft.com/office/drawing/2014/main" id="{A0764FAC-0CDB-3A48-BD4F-412F08D95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" y="258"/>
              <a:ext cx="1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Population Growth </a:t>
              </a:r>
              <a:endParaRPr lang="en-US" sz="2400">
                <a:solidFill>
                  <a:srgbClr val="995C0C"/>
                </a:solidFill>
                <a:latin typeface="Arial" charset="0"/>
                <a:ea typeface="+mn-ea"/>
              </a:endParaRPr>
            </a:p>
          </p:txBody>
        </p:sp>
        <p:pic>
          <p:nvPicPr>
            <p:cNvPr id="55308" name="Picture 11">
              <a:extLst>
                <a:ext uri="{FF2B5EF4-FFF2-40B4-BE49-F238E27FC236}">
                  <a16:creationId xmlns:a16="http://schemas.microsoft.com/office/drawing/2014/main" id="{AA89573A-803C-2043-9BD3-3DB296F2A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2" name="Group 18">
            <a:extLst>
              <a:ext uri="{FF2B5EF4-FFF2-40B4-BE49-F238E27FC236}">
                <a16:creationId xmlns:a16="http://schemas.microsoft.com/office/drawing/2014/main" id="{000F593B-3BF4-6547-8F81-60728DF3059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33400"/>
            <a:ext cx="4495800" cy="3541713"/>
            <a:chOff x="2640" y="336"/>
            <a:chExt cx="2832" cy="2231"/>
          </a:xfrm>
        </p:grpSpPr>
        <p:pic>
          <p:nvPicPr>
            <p:cNvPr id="23560" name="Picture 12">
              <a:extLst>
                <a:ext uri="{FF2B5EF4-FFF2-40B4-BE49-F238E27FC236}">
                  <a16:creationId xmlns:a16="http://schemas.microsoft.com/office/drawing/2014/main" id="{F6F5AB9A-E3DA-B248-A6DB-C098D1872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0"/>
            <a:stretch>
              <a:fillRect/>
            </a:stretch>
          </p:blipFill>
          <p:spPr bwMode="auto">
            <a:xfrm>
              <a:off x="2640" y="528"/>
              <a:ext cx="902" cy="1152"/>
            </a:xfrm>
            <a:prstGeom prst="rect">
              <a:avLst/>
            </a:prstGeom>
            <a:noFill/>
            <a:ln w="76200" cmpd="tri">
              <a:solidFill>
                <a:srgbClr val="CD7C1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561" name="Picture 17">
              <a:extLst>
                <a:ext uri="{FF2B5EF4-FFF2-40B4-BE49-F238E27FC236}">
                  <a16:creationId xmlns:a16="http://schemas.microsoft.com/office/drawing/2014/main" id="{5AF846C1-DE31-D640-97BA-279F21BCF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0" r="13768"/>
            <a:stretch>
              <a:fillRect/>
            </a:stretch>
          </p:blipFill>
          <p:spPr bwMode="auto">
            <a:xfrm>
              <a:off x="3312" y="912"/>
              <a:ext cx="1089" cy="1392"/>
            </a:xfrm>
            <a:prstGeom prst="rect">
              <a:avLst/>
            </a:prstGeom>
            <a:noFill/>
            <a:ln w="76200" cmpd="tri">
              <a:solidFill>
                <a:srgbClr val="CD7C1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5305" name="Picture 13">
              <a:extLst>
                <a:ext uri="{FF2B5EF4-FFF2-40B4-BE49-F238E27FC236}">
                  <a16:creationId xmlns:a16="http://schemas.microsoft.com/office/drawing/2014/main" id="{A614AC67-20A8-E74F-9D7C-1D7334C5C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36"/>
              <a:ext cx="158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5">
              <a:extLst>
                <a:ext uri="{FF2B5EF4-FFF2-40B4-BE49-F238E27FC236}">
                  <a16:creationId xmlns:a16="http://schemas.microsoft.com/office/drawing/2014/main" id="{D320E631-492F-5E47-9B81-3CC060682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1440"/>
              <a:ext cx="886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6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4F87A0B9-CF04-174E-B0F8-631AAA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7E13EF-478D-9740-843C-E951982F480F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3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79202" name="Picture 2">
            <a:extLst>
              <a:ext uri="{FF2B5EF4-FFF2-40B4-BE49-F238E27FC236}">
                <a16:creationId xmlns:a16="http://schemas.microsoft.com/office/drawing/2014/main" id="{2DEE6954-71E0-DC4F-BFFB-0671ED09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533400"/>
            <a:ext cx="366553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 Box 3">
            <a:hlinkClick r:id="" action="ppaction://noaction"/>
            <a:extLst>
              <a:ext uri="{FF2B5EF4-FFF2-40B4-BE49-F238E27FC236}">
                <a16:creationId xmlns:a16="http://schemas.microsoft.com/office/drawing/2014/main" id="{1A49988C-536F-E84D-BD5E-6C65B5CDB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92325"/>
            <a:ext cx="23622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</a:t>
            </a:r>
            <a:r>
              <a:rPr lang="en-US" sz="2800" b="1">
                <a:solidFill>
                  <a:srgbClr val="808000"/>
                </a:solidFill>
                <a:latin typeface="Verdana" pitchFamily="34" charset="0"/>
                <a:ea typeface="+mn-ea"/>
              </a:rPr>
              <a:t> </a:t>
            </a:r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60A7201C-6F53-8446-B710-C438CA22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281940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Expanding Networks of Exchange</a:t>
            </a:r>
            <a:endParaRPr lang="en-US" sz="2800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BC20BFB4-F437-374B-BB18-F3FE3262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2"/>
          <a:stretch>
            <a:fillRect/>
          </a:stretch>
        </p:blipFill>
        <p:spPr bwMode="auto">
          <a:xfrm>
            <a:off x="5030788" y="3584575"/>
            <a:ext cx="36560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mundo-front">
            <a:extLst>
              <a:ext uri="{FF2B5EF4-FFF2-40B4-BE49-F238E27FC236}">
                <a16:creationId xmlns:a16="http://schemas.microsoft.com/office/drawing/2014/main" id="{C0116E12-8144-B74C-BB11-860AD29F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7738"/>
            <a:ext cx="18288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AutoShape 4">
            <a:extLst>
              <a:ext uri="{FF2B5EF4-FFF2-40B4-BE49-F238E27FC236}">
                <a16:creationId xmlns:a16="http://schemas.microsoft.com/office/drawing/2014/main" id="{6CF38069-3A2E-CB48-A432-6CAE9785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150"/>
            <a:ext cx="3505200" cy="1765300"/>
          </a:xfrm>
          <a:prstGeom prst="wedgeEllipseCallout">
            <a:avLst>
              <a:gd name="adj1" fmla="val -23051"/>
              <a:gd name="adj2" fmla="val 67088"/>
            </a:avLst>
          </a:prstGeom>
          <a:solidFill>
            <a:schemeClr val="bg1"/>
          </a:solidFill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A56A4"/>
                </a:solidFill>
              </a:rPr>
              <a:t>Let</a:t>
            </a:r>
            <a:r>
              <a:rPr lang="ja-JP" altLang="en-US" sz="2000" b="1">
                <a:solidFill>
                  <a:srgbClr val="0A56A4"/>
                </a:solidFill>
              </a:rPr>
              <a:t>’</a:t>
            </a:r>
            <a:r>
              <a:rPr lang="en-US" altLang="ja-JP" sz="2000" b="1">
                <a:solidFill>
                  <a:srgbClr val="0A56A4"/>
                </a:solidFill>
              </a:rPr>
              <a:t>s focus on two key developments of this era.</a:t>
            </a:r>
            <a:endParaRPr lang="en-US" altLang="en-US" sz="2000" b="1">
              <a:solidFill>
                <a:srgbClr val="0A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  <p:bldP spid="179205" grpId="0" autoUpdateAnimBg="0"/>
      <p:bldP spid="1792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85186CB9-0555-904C-8D12-3A090331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DA6EDB-DFE4-814B-AC68-9867CADC17E3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4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80226" name="Text Box 2">
            <a:extLst>
              <a:ext uri="{FF2B5EF4-FFF2-40B4-BE49-F238E27FC236}">
                <a16:creationId xmlns:a16="http://schemas.microsoft.com/office/drawing/2014/main" id="{86A1E8B1-A02A-E84D-80D3-01A111A9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38200"/>
            <a:ext cx="3886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Between 1000 BCE and 1 CE world population rose from about 120 to about 250 million. </a:t>
            </a:r>
          </a:p>
          <a:p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This rise was fueled by an acceleration in the </a:t>
            </a:r>
            <a:r>
              <a:rPr lang="en-US" altLang="en-US" sz="20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growth during this time. 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Between 3,000 and 1,000 BCE, it took about 1,600 years for world population to double.</a:t>
            </a:r>
          </a:p>
          <a:p>
            <a:pPr eaLnBrk="1" hangingPunct="1"/>
            <a:endParaRPr lang="en-US" alt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alt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Between 1,000 BCE and 1 CE the doubling time was less than 1,000 years.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id="{756C9E60-9120-C341-B71A-3D9F6AF9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1" name="Text Box 7">
            <a:extLst>
              <a:ext uri="{FF2B5EF4-FFF2-40B4-BE49-F238E27FC236}">
                <a16:creationId xmlns:a16="http://schemas.microsoft.com/office/drawing/2014/main" id="{0F7FA143-50B3-7044-BADE-766B7D3F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9182D30C-5AF0-CC4F-8D57-0F4ECA84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9E260248-3FDD-F943-8FE5-A3E7F71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3DD306-0F7C-3042-A158-36FA16F01B8A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5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sp>
        <p:nvSpPr>
          <p:cNvPr id="181250" name="AutoShape 2">
            <a:extLst>
              <a:ext uri="{FF2B5EF4-FFF2-40B4-BE49-F238E27FC236}">
                <a16:creationId xmlns:a16="http://schemas.microsoft.com/office/drawing/2014/main" id="{878C9D91-1E31-A343-ACF1-FFBB7D31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827088"/>
            <a:ext cx="3282950" cy="1382712"/>
          </a:xfrm>
          <a:prstGeom prst="cloudCallout">
            <a:avLst>
              <a:gd name="adj1" fmla="val 4157"/>
              <a:gd name="adj2" fmla="val 144028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What caused this surge in population?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DEE61F9B-3B83-104A-8E55-20CEBFAF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DAB37F15-DF50-F644-A5D0-3C8745DB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A2033204-14EF-3749-9B01-231908A8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8213"/>
            <a:ext cx="55753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undo-left">
            <a:extLst>
              <a:ext uri="{FF2B5EF4-FFF2-40B4-BE49-F238E27FC236}">
                <a16:creationId xmlns:a16="http://schemas.microsoft.com/office/drawing/2014/main" id="{61309EEE-0940-1844-BEA0-60D6D285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705600" y="3810000"/>
            <a:ext cx="1836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720ACDBC-B243-1242-AEEF-47815927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EB7745-D8DD-184F-A732-332FD90F3DB6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6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2274" name="Picture 2">
            <a:extLst>
              <a:ext uri="{FF2B5EF4-FFF2-40B4-BE49-F238E27FC236}">
                <a16:creationId xmlns:a16="http://schemas.microsoft.com/office/drawing/2014/main" id="{5A9F4ADF-F74C-4846-B8AB-DF32D497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50" b="5031"/>
          <a:stretch>
            <a:fillRect/>
          </a:stretch>
        </p:blipFill>
        <p:spPr bwMode="auto">
          <a:xfrm>
            <a:off x="495300" y="3124200"/>
            <a:ext cx="8153400" cy="320675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2275" name="Text Box 3">
            <a:extLst>
              <a:ext uri="{FF2B5EF4-FFF2-40B4-BE49-F238E27FC236}">
                <a16:creationId xmlns:a16="http://schemas.microsoft.com/office/drawing/2014/main" id="{8A971206-72DF-2D4D-82E5-6BAC4CC5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77900"/>
            <a:ext cx="449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Afroeurasia, iron axes, hoes, spades, and plows enabled farmers to clear and cultivate millions of acres never before used for farming.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51DA5BD9-5B45-C348-B659-1650996E2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01900"/>
            <a:ext cx="2514600" cy="1320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2277" name="AutoShape 5">
            <a:extLst>
              <a:ext uri="{FF2B5EF4-FFF2-40B4-BE49-F238E27FC236}">
                <a16:creationId xmlns:a16="http://schemas.microsoft.com/office/drawing/2014/main" id="{BDAAB463-0D0F-AE47-A147-91CC9A01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19175"/>
            <a:ext cx="2057400" cy="1089025"/>
          </a:xfrm>
          <a:prstGeom prst="wedgeRoundRectCallout">
            <a:avLst>
              <a:gd name="adj1" fmla="val -49153"/>
              <a:gd name="adj2" fmla="val 135569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#1 </a:t>
            </a:r>
          </a:p>
          <a:p>
            <a:pPr algn="ctr" eaLnBrk="0" hangingPunct="0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The invention of iron!</a:t>
            </a:r>
            <a:endParaRPr lang="en-US" sz="2000" b="1">
              <a:latin typeface="Arial" charset="0"/>
              <a:ea typeface="ＭＳ Ｐゴシック" charset="0"/>
            </a:endParaRPr>
          </a:p>
        </p:txBody>
      </p:sp>
      <p:sp>
        <p:nvSpPr>
          <p:cNvPr id="182285" name="Text Box 13">
            <a:extLst>
              <a:ext uri="{FF2B5EF4-FFF2-40B4-BE49-F238E27FC236}">
                <a16:creationId xmlns:a16="http://schemas.microsoft.com/office/drawing/2014/main" id="{69A24DC3-C567-C545-A469-5AA575CEF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2535" name="Picture 14">
            <a:extLst>
              <a:ext uri="{FF2B5EF4-FFF2-40B4-BE49-F238E27FC236}">
                <a16:creationId xmlns:a16="http://schemas.microsoft.com/office/drawing/2014/main" id="{D3AEBAC9-0680-574C-BEE9-95CAD3B8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7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12206CA-A3F8-BA49-AE7A-551BD9BB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277D0C-04E3-B54B-A195-97FAC4CA91B8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7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3298" name="Picture 2">
            <a:extLst>
              <a:ext uri="{FF2B5EF4-FFF2-40B4-BE49-F238E27FC236}">
                <a16:creationId xmlns:a16="http://schemas.microsoft.com/office/drawing/2014/main" id="{22C7B91D-E255-874B-AFA3-C18E3D5B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04963"/>
            <a:ext cx="5861050" cy="4110037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3299" name="Text Box 3">
            <a:extLst>
              <a:ext uri="{FF2B5EF4-FFF2-40B4-BE49-F238E27FC236}">
                <a16:creationId xmlns:a16="http://schemas.microsoft.com/office/drawing/2014/main" id="{31ABD58E-0962-E343-A9A4-FAD7EBA5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606550"/>
            <a:ext cx="2514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Farming and pastoral nomadism replaced hunting and gathering in some regions.</a:t>
            </a:r>
          </a:p>
          <a:p>
            <a:endParaRPr lang="en-US" alt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moved into previously uninhabited areas.</a:t>
            </a:r>
          </a:p>
        </p:txBody>
      </p:sp>
      <p:sp>
        <p:nvSpPr>
          <p:cNvPr id="183300" name="AutoShape 4">
            <a:extLst>
              <a:ext uri="{FF2B5EF4-FFF2-40B4-BE49-F238E27FC236}">
                <a16:creationId xmlns:a16="http://schemas.microsoft.com/office/drawing/2014/main" id="{254BFFF8-360A-F448-B450-55068A43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19175"/>
            <a:ext cx="3111500" cy="1089025"/>
          </a:xfrm>
          <a:prstGeom prst="wedgeRoundRectCallout">
            <a:avLst>
              <a:gd name="adj1" fmla="val 6380"/>
              <a:gd name="adj2" fmla="val 121519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#2 </a:t>
            </a:r>
          </a:p>
          <a:p>
            <a:pPr algn="ctr" eaLnBrk="0" hangingPunct="0">
              <a:defRPr/>
            </a:pPr>
            <a:r>
              <a:rPr lang="en-US" sz="20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Farming and pastoral nomadism!</a:t>
            </a: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4DCF7F50-1E0C-A24D-B8EB-41015FFC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4582" name="Picture 9">
            <a:extLst>
              <a:ext uri="{FF2B5EF4-FFF2-40B4-BE49-F238E27FC236}">
                <a16:creationId xmlns:a16="http://schemas.microsoft.com/office/drawing/2014/main" id="{59BB31FC-D629-534A-ADFF-01011EFA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 advAuto="1000"/>
      <p:bldP spid="18330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F96FEA8-0F0B-E94A-AB64-96750EEB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4AF156-A775-1B45-BF50-D5C33F96F496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8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22848A49-3FF5-2643-B830-B7584386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9"/>
          <a:stretch>
            <a:fillRect/>
          </a:stretch>
        </p:blipFill>
        <p:spPr bwMode="auto">
          <a:xfrm>
            <a:off x="4579938" y="914400"/>
            <a:ext cx="4106862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24" name="AutoShape 4">
            <a:extLst>
              <a:ext uri="{FF2B5EF4-FFF2-40B4-BE49-F238E27FC236}">
                <a16:creationId xmlns:a16="http://schemas.microsoft.com/office/drawing/2014/main" id="{A2B735FA-1187-014E-B808-C1622CF562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85925" y="1112838"/>
            <a:ext cx="3343275" cy="2925762"/>
          </a:xfrm>
          <a:prstGeom prst="wedgeEllipseCallout">
            <a:avLst>
              <a:gd name="adj1" fmla="val 30958"/>
              <a:gd name="adj2" fmla="val 98505"/>
            </a:avLst>
          </a:prstGeom>
          <a:solidFill>
            <a:schemeClr val="bg1"/>
          </a:solidFill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#3</a:t>
            </a:r>
          </a:p>
          <a:p>
            <a:pPr algn="ctr">
              <a:defRPr/>
            </a:pPr>
            <a:r>
              <a:rPr lang="en-US" sz="2400" b="1">
                <a:solidFill>
                  <a:srgbClr val="0A56A4"/>
                </a:solidFill>
                <a:latin typeface="Arial" charset="0"/>
                <a:ea typeface="ＭＳ Ｐゴシック" charset="0"/>
              </a:rPr>
              <a:t>Improved species of crops produced more food per acre!</a:t>
            </a:r>
            <a:endParaRPr lang="en-US" sz="2000" b="1">
              <a:solidFill>
                <a:srgbClr val="0A56A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328" name="Text Box 8">
            <a:extLst>
              <a:ext uri="{FF2B5EF4-FFF2-40B4-BE49-F238E27FC236}">
                <a16:creationId xmlns:a16="http://schemas.microsoft.com/office/drawing/2014/main" id="{1D0A6189-17A0-6E44-A0E6-4FBB5D78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6629" name="Picture 9">
            <a:extLst>
              <a:ext uri="{FF2B5EF4-FFF2-40B4-BE49-F238E27FC236}">
                <a16:creationId xmlns:a16="http://schemas.microsoft.com/office/drawing/2014/main" id="{020C1C4F-3F10-9A4B-BF73-8204807A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mundo-right">
            <a:extLst>
              <a:ext uri="{FF2B5EF4-FFF2-40B4-BE49-F238E27FC236}">
                <a16:creationId xmlns:a16="http://schemas.microsoft.com/office/drawing/2014/main" id="{DD539337-23A7-B94A-9C2D-19AE03E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457200" y="4343400"/>
            <a:ext cx="1828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322B0244-C6E6-874C-824A-A0C0D8CC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D7C1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23DBB6-430F-5747-9E7D-D6D45D709E13}" type="slidenum">
              <a:rPr lang="en-US" altLang="en-US" sz="1400">
                <a:solidFill>
                  <a:srgbClr val="CCCC9A"/>
                </a:solidFill>
              </a:rPr>
              <a:pPr eaLnBrk="1" hangingPunct="1"/>
              <a:t>9</a:t>
            </a:fld>
            <a:endParaRPr lang="en-US" altLang="en-US" sz="1400">
              <a:solidFill>
                <a:srgbClr val="CCCC9A"/>
              </a:solidFill>
            </a:endParaRPr>
          </a:p>
        </p:txBody>
      </p:sp>
      <p:pic>
        <p:nvPicPr>
          <p:cNvPr id="185346" name="Picture 2">
            <a:extLst>
              <a:ext uri="{FF2B5EF4-FFF2-40B4-BE49-F238E27FC236}">
                <a16:creationId xmlns:a16="http://schemas.microsoft.com/office/drawing/2014/main" id="{01B4E158-2956-8245-874D-3733530E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749675" cy="2830513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5347" name="AutoShape 3">
            <a:extLst>
              <a:ext uri="{FF2B5EF4-FFF2-40B4-BE49-F238E27FC236}">
                <a16:creationId xmlns:a16="http://schemas.microsoft.com/office/drawing/2014/main" id="{201A07AE-F567-3C46-9FA1-E266914A5B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0" y="1484313"/>
            <a:ext cx="2870200" cy="1679575"/>
          </a:xfrm>
          <a:prstGeom prst="wedgeRoundRectCallout">
            <a:avLst>
              <a:gd name="adj1" fmla="val -79204"/>
              <a:gd name="adj2" fmla="val 22157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#4</a:t>
            </a:r>
          </a:p>
          <a:p>
            <a:pPr algn="ctr">
              <a:defRPr/>
            </a:pPr>
            <a:r>
              <a:rPr lang="en-US" sz="24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Horses and camels were used for work! </a:t>
            </a: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472248D5-605B-5F4E-84EE-64E29191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"/>
          <a:stretch>
            <a:fillRect/>
          </a:stretch>
        </p:blipFill>
        <p:spPr bwMode="auto">
          <a:xfrm>
            <a:off x="838200" y="3498850"/>
            <a:ext cx="3276600" cy="304165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5349" name="AutoShape 5">
            <a:extLst>
              <a:ext uri="{FF2B5EF4-FFF2-40B4-BE49-F238E27FC236}">
                <a16:creationId xmlns:a16="http://schemas.microsoft.com/office/drawing/2014/main" id="{7E9C821A-ED85-F94B-8E85-B1BBE9D4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65600"/>
            <a:ext cx="2895600" cy="1679575"/>
          </a:xfrm>
          <a:prstGeom prst="wedgeRoundRectCallout">
            <a:avLst>
              <a:gd name="adj1" fmla="val -85417"/>
              <a:gd name="adj2" fmla="val 77032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#4</a:t>
            </a:r>
          </a:p>
          <a:p>
            <a:pPr algn="ctr">
              <a:defRPr/>
            </a:pPr>
            <a:r>
              <a:rPr lang="en-US" sz="2400" b="1">
                <a:solidFill>
                  <a:srgbClr val="995C0C"/>
                </a:solidFill>
                <a:latin typeface="Arial" charset="0"/>
                <a:ea typeface="ＭＳ Ｐゴシック" charset="0"/>
              </a:rPr>
              <a:t>Work animals made farms more productive.</a:t>
            </a:r>
          </a:p>
        </p:txBody>
      </p:sp>
      <p:sp>
        <p:nvSpPr>
          <p:cNvPr id="185353" name="Text Box 9">
            <a:extLst>
              <a:ext uri="{FF2B5EF4-FFF2-40B4-BE49-F238E27FC236}">
                <a16:creationId xmlns:a16="http://schemas.microsoft.com/office/drawing/2014/main" id="{4A6DDEAC-D6A8-AC4A-B759-52F689F0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8679" name="Picture 10">
            <a:extLst>
              <a:ext uri="{FF2B5EF4-FFF2-40B4-BE49-F238E27FC236}">
                <a16:creationId xmlns:a16="http://schemas.microsoft.com/office/drawing/2014/main" id="{0C18E722-465C-0340-8A6D-CF9A05A5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 autoUpdateAnimBg="0"/>
      <p:bldP spid="18534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842</Words>
  <Application>Microsoft Macintosh PowerPoint</Application>
  <PresentationFormat>On-screen Show (4:3)</PresentationFormat>
  <Paragraphs>157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</vt:lpstr>
      <vt:lpstr>Verdana</vt:lpstr>
      <vt:lpstr>Wingdings</vt:lpstr>
      <vt:lpstr>Office Theme</vt:lpstr>
      <vt:lpstr>Big Era Four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Era Four  </dc:title>
  <dc:creator>Helen Morgan</dc:creator>
  <cp:lastModifiedBy>Helen Morgan</cp:lastModifiedBy>
  <cp:revision>1</cp:revision>
  <dcterms:created xsi:type="dcterms:W3CDTF">2020-09-10T03:50:48Z</dcterms:created>
  <dcterms:modified xsi:type="dcterms:W3CDTF">2020-09-10T03:51:29Z</dcterms:modified>
</cp:coreProperties>
</file>