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47" r:id="rId3"/>
    <p:sldId id="348" r:id="rId4"/>
    <p:sldId id="349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714"/>
  </p:normalViewPr>
  <p:slideViewPr>
    <p:cSldViewPr snapToGrid="0" snapToObjects="1">
      <p:cViewPr varScale="1">
        <p:scale>
          <a:sx n="118" d="100"/>
          <a:sy n="118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0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0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0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0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80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3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9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333A-7527-C04D-924A-AF880283E951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5B1D-C8E2-5647-8556-B3FED5DD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9DF63-7FEA-F14B-8E75-1E2800AE78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Era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1CDE1-3EFE-7846-8E38-792DDE1633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6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A17F79CB-34C0-D34B-9C7A-4BCDB0B0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32C118-B2E3-1840-B277-E63C025F64B8}" type="slidenum">
              <a:rPr lang="en-US" altLang="en-US" sz="1400">
                <a:solidFill>
                  <a:srgbClr val="CCCC9A"/>
                </a:solidFill>
              </a:rPr>
              <a:pPr eaLnBrk="1" hangingPunct="1"/>
              <a:t>2</a:t>
            </a:fld>
            <a:endParaRPr lang="en-US" altLang="en-US" sz="1400">
              <a:solidFill>
                <a:srgbClr val="CCCC9A"/>
              </a:solidFill>
            </a:endParaRPr>
          </a:p>
        </p:txBody>
      </p:sp>
      <p:pic>
        <p:nvPicPr>
          <p:cNvPr id="178181" name="Picture 5" descr="earth_anim">
            <a:extLst>
              <a:ext uri="{FF2B5EF4-FFF2-40B4-BE49-F238E27FC236}">
                <a16:creationId xmlns:a16="http://schemas.microsoft.com/office/drawing/2014/main" id="{58DAD60F-255A-1D4D-9AEA-440AEBAB73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5" y="2286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182" name="Picture 6" descr="mundo-front">
            <a:extLst>
              <a:ext uri="{FF2B5EF4-FFF2-40B4-BE49-F238E27FC236}">
                <a16:creationId xmlns:a16="http://schemas.microsoft.com/office/drawing/2014/main" id="{1DA1536F-19DD-9F48-9C9A-06FBE0DBD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18288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78" name="AutoShape 2">
            <a:extLst>
              <a:ext uri="{FF2B5EF4-FFF2-40B4-BE49-F238E27FC236}">
                <a16:creationId xmlns:a16="http://schemas.microsoft.com/office/drawing/2014/main" id="{733767B4-6133-6240-8D58-03BB608E4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838200"/>
            <a:ext cx="3352800" cy="1136650"/>
          </a:xfrm>
          <a:prstGeom prst="wedgeEllipseCallout">
            <a:avLst>
              <a:gd name="adj1" fmla="val 38778"/>
              <a:gd name="adj2" fmla="val 79468"/>
            </a:avLst>
          </a:prstGeom>
          <a:solidFill>
            <a:schemeClr val="bg1"/>
          </a:solidFill>
          <a:ln w="9525">
            <a:solidFill>
              <a:srgbClr val="0A56A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A56A4"/>
                </a:solidFill>
                <a:latin typeface="Arial" charset="0"/>
                <a:ea typeface="ＭＳ Ｐゴシック" charset="0"/>
              </a:rPr>
              <a:t>Welcome to Big Era Four!</a:t>
            </a:r>
          </a:p>
        </p:txBody>
      </p:sp>
      <p:pic>
        <p:nvPicPr>
          <p:cNvPr id="178179" name="Picture 3">
            <a:extLst>
              <a:ext uri="{FF2B5EF4-FFF2-40B4-BE49-F238E27FC236}">
                <a16:creationId xmlns:a16="http://schemas.microsoft.com/office/drawing/2014/main" id="{1C04EA72-72E5-4E46-A5EE-D710F1F8F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64013"/>
            <a:ext cx="81534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9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4F87A0B9-CF04-174E-B0F8-631AAA0EF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7E13EF-478D-9740-843C-E951982F480F}" type="slidenum">
              <a:rPr lang="en-US" altLang="en-US" sz="1400">
                <a:solidFill>
                  <a:srgbClr val="CCCC9A"/>
                </a:solidFill>
              </a:rPr>
              <a:pPr eaLnBrk="1" hangingPunct="1"/>
              <a:t>3</a:t>
            </a:fld>
            <a:endParaRPr lang="en-US" altLang="en-US" sz="1400">
              <a:solidFill>
                <a:srgbClr val="CCCC9A"/>
              </a:solidFill>
            </a:endParaRPr>
          </a:p>
        </p:txBody>
      </p:sp>
      <p:pic>
        <p:nvPicPr>
          <p:cNvPr id="179202" name="Picture 2">
            <a:extLst>
              <a:ext uri="{FF2B5EF4-FFF2-40B4-BE49-F238E27FC236}">
                <a16:creationId xmlns:a16="http://schemas.microsoft.com/office/drawing/2014/main" id="{2DEE6954-71E0-DC4F-BFFB-0671ED09F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3" y="533400"/>
            <a:ext cx="3665537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Text Box 3">
            <a:hlinkClick r:id="" action="ppaction://noaction"/>
            <a:extLst>
              <a:ext uri="{FF2B5EF4-FFF2-40B4-BE49-F238E27FC236}">
                <a16:creationId xmlns:a16="http://schemas.microsoft.com/office/drawing/2014/main" id="{1A49988C-536F-E84D-BD5E-6C65B5CDB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092325"/>
            <a:ext cx="23622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Population Growth</a:t>
            </a:r>
            <a:r>
              <a:rPr lang="en-US" sz="2800" b="1">
                <a:solidFill>
                  <a:srgbClr val="808000"/>
                </a:solidFill>
                <a:latin typeface="Verdana" pitchFamily="34" charset="0"/>
                <a:ea typeface="+mn-ea"/>
              </a:rPr>
              <a:t> </a:t>
            </a:r>
          </a:p>
        </p:txBody>
      </p:sp>
      <p:sp>
        <p:nvSpPr>
          <p:cNvPr id="179205" name="Rectangle 5">
            <a:extLst>
              <a:ext uri="{FF2B5EF4-FFF2-40B4-BE49-F238E27FC236}">
                <a16:creationId xmlns:a16="http://schemas.microsoft.com/office/drawing/2014/main" id="{60A7201C-6F53-8446-B710-C438CA22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2819400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Expanding Networks of Exchange</a:t>
            </a:r>
            <a:endParaRPr lang="en-US" sz="2800" b="1">
              <a:solidFill>
                <a:srgbClr val="995C0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179206" name="Picture 6">
            <a:extLst>
              <a:ext uri="{FF2B5EF4-FFF2-40B4-BE49-F238E27FC236}">
                <a16:creationId xmlns:a16="http://schemas.microsoft.com/office/drawing/2014/main" id="{BC20BFB4-F437-374B-BB18-F3FE32627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922"/>
          <a:stretch>
            <a:fillRect/>
          </a:stretch>
        </p:blipFill>
        <p:spPr bwMode="auto">
          <a:xfrm>
            <a:off x="5030788" y="3584575"/>
            <a:ext cx="3656012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10" descr="mundo-front">
            <a:extLst>
              <a:ext uri="{FF2B5EF4-FFF2-40B4-BE49-F238E27FC236}">
                <a16:creationId xmlns:a16="http://schemas.microsoft.com/office/drawing/2014/main" id="{C0116E12-8144-B74C-BB11-860AD29F9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17738"/>
            <a:ext cx="1828800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4" name="AutoShape 4">
            <a:extLst>
              <a:ext uri="{FF2B5EF4-FFF2-40B4-BE49-F238E27FC236}">
                <a16:creationId xmlns:a16="http://schemas.microsoft.com/office/drawing/2014/main" id="{6CF38069-3A2E-CB48-A432-6CAE97858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4150"/>
            <a:ext cx="3505200" cy="1765300"/>
          </a:xfrm>
          <a:prstGeom prst="wedgeEllipseCallout">
            <a:avLst>
              <a:gd name="adj1" fmla="val -23051"/>
              <a:gd name="adj2" fmla="val 67088"/>
            </a:avLst>
          </a:prstGeom>
          <a:solidFill>
            <a:schemeClr val="bg1"/>
          </a:solidFill>
          <a:ln w="9525">
            <a:solidFill>
              <a:srgbClr val="0A56A4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A56A4"/>
                </a:solidFill>
              </a:rPr>
              <a:t>Let</a:t>
            </a:r>
            <a:r>
              <a:rPr lang="ja-JP" altLang="en-US" sz="2000" b="1">
                <a:solidFill>
                  <a:srgbClr val="0A56A4"/>
                </a:solidFill>
              </a:rPr>
              <a:t>’</a:t>
            </a:r>
            <a:r>
              <a:rPr lang="en-US" altLang="ja-JP" sz="2000" b="1">
                <a:solidFill>
                  <a:srgbClr val="0A56A4"/>
                </a:solidFill>
              </a:rPr>
              <a:t>s focus on two key developments of this era.</a:t>
            </a:r>
            <a:endParaRPr lang="en-US" altLang="en-US" sz="2000" b="1">
              <a:solidFill>
                <a:srgbClr val="0A56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utoUpdateAnimBg="0"/>
      <p:bldP spid="179205" grpId="0" autoUpdateAnimBg="0"/>
      <p:bldP spid="17920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85186CB9-0555-904C-8D12-3A0903311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DA6EDB-DFE4-814B-AC68-9867CADC17E3}" type="slidenum">
              <a:rPr lang="en-US" altLang="en-US" sz="1400">
                <a:solidFill>
                  <a:srgbClr val="CCCC9A"/>
                </a:solidFill>
              </a:rPr>
              <a:pPr eaLnBrk="1" hangingPunct="1"/>
              <a:t>4</a:t>
            </a:fld>
            <a:endParaRPr lang="en-US" altLang="en-US" sz="1400">
              <a:solidFill>
                <a:srgbClr val="CCCC9A"/>
              </a:solidFill>
            </a:endParaRPr>
          </a:p>
        </p:txBody>
      </p:sp>
      <p:sp>
        <p:nvSpPr>
          <p:cNvPr id="180226" name="Text Box 2">
            <a:extLst>
              <a:ext uri="{FF2B5EF4-FFF2-40B4-BE49-F238E27FC236}">
                <a16:creationId xmlns:a16="http://schemas.microsoft.com/office/drawing/2014/main" id="{86A1E8B1-A02A-E84D-80D3-01A111A9B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838200"/>
            <a:ext cx="3886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en-US" sz="1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0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Between 1000 BCE and 1 CE world population rose from about 120 to about 250 million. </a:t>
            </a:r>
          </a:p>
          <a:p>
            <a:endParaRPr lang="en-US" altLang="en-US" sz="2000">
              <a:solidFill>
                <a:srgbClr val="995C0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en-US" sz="20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This rise was fueled by an acceleration in the </a:t>
            </a:r>
            <a:r>
              <a:rPr lang="en-US" altLang="en-US" sz="2000" i="1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rate</a:t>
            </a:r>
            <a:r>
              <a:rPr lang="en-US" altLang="en-US" sz="20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growth during this time. </a:t>
            </a:r>
          </a:p>
          <a:p>
            <a:pPr eaLnBrk="1" hangingPunct="1"/>
            <a:endParaRPr lang="en-US" altLang="en-US" sz="2000">
              <a:solidFill>
                <a:srgbClr val="995C0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en-US" sz="20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Between 3,000 and 1,000 BCE, it took about 1,600 years for world population to double.</a:t>
            </a:r>
          </a:p>
          <a:p>
            <a:pPr eaLnBrk="1" hangingPunct="1"/>
            <a:endParaRPr lang="en-US" altLang="en-US" sz="2000">
              <a:solidFill>
                <a:srgbClr val="995C0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en-US" altLang="en-US" sz="2000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Between 1,000 BCE and 1 CE the doubling time was less than 1,000 years.</a:t>
            </a:r>
          </a:p>
        </p:txBody>
      </p:sp>
      <p:pic>
        <p:nvPicPr>
          <p:cNvPr id="180227" name="Picture 3">
            <a:extLst>
              <a:ext uri="{FF2B5EF4-FFF2-40B4-BE49-F238E27FC236}">
                <a16:creationId xmlns:a16="http://schemas.microsoft.com/office/drawing/2014/main" id="{756C9E60-9120-C341-B71A-3D9F6AF9B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114800" cy="270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31" name="Text Box 7">
            <a:extLst>
              <a:ext uri="{FF2B5EF4-FFF2-40B4-BE49-F238E27FC236}">
                <a16:creationId xmlns:a16="http://schemas.microsoft.com/office/drawing/2014/main" id="{0F7FA143-50B3-7044-BADE-766B7D3F2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"/>
            <a:ext cx="40528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Population Growth 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20485" name="Picture 8">
            <a:extLst>
              <a:ext uri="{FF2B5EF4-FFF2-40B4-BE49-F238E27FC236}">
                <a16:creationId xmlns:a16="http://schemas.microsoft.com/office/drawing/2014/main" id="{9182D30C-5AF0-CC4F-8D57-0F4ECA841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27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9E260248-3FDD-F943-8FE5-A3E7F710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D7C1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3DD306-0F7C-3042-A158-36FA16F01B8A}" type="slidenum">
              <a:rPr lang="en-US" altLang="en-US" sz="1400">
                <a:solidFill>
                  <a:srgbClr val="CCCC9A"/>
                </a:solidFill>
              </a:rPr>
              <a:pPr eaLnBrk="1" hangingPunct="1"/>
              <a:t>5</a:t>
            </a:fld>
            <a:endParaRPr lang="en-US" altLang="en-US" sz="1400">
              <a:solidFill>
                <a:srgbClr val="CCCC9A"/>
              </a:solidFill>
            </a:endParaRPr>
          </a:p>
        </p:txBody>
      </p:sp>
      <p:sp>
        <p:nvSpPr>
          <p:cNvPr id="181250" name="AutoShape 2">
            <a:extLst>
              <a:ext uri="{FF2B5EF4-FFF2-40B4-BE49-F238E27FC236}">
                <a16:creationId xmlns:a16="http://schemas.microsoft.com/office/drawing/2014/main" id="{878C9D91-1E31-A343-ACF1-FFBB7D313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827088"/>
            <a:ext cx="3282950" cy="1382712"/>
          </a:xfrm>
          <a:prstGeom prst="cloudCallout">
            <a:avLst>
              <a:gd name="adj1" fmla="val 4157"/>
              <a:gd name="adj2" fmla="val 144028"/>
            </a:avLst>
          </a:prstGeom>
          <a:solidFill>
            <a:schemeClr val="bg1"/>
          </a:solidFill>
          <a:ln w="9525">
            <a:solidFill>
              <a:srgbClr val="0A56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rgbClr val="0A56A4"/>
                </a:solidFill>
                <a:latin typeface="Arial" charset="0"/>
                <a:ea typeface="ＭＳ Ｐゴシック" charset="0"/>
              </a:rPr>
              <a:t>What caused this surge in population?</a:t>
            </a:r>
          </a:p>
        </p:txBody>
      </p:sp>
      <p:sp>
        <p:nvSpPr>
          <p:cNvPr id="181253" name="Text Box 5">
            <a:extLst>
              <a:ext uri="{FF2B5EF4-FFF2-40B4-BE49-F238E27FC236}">
                <a16:creationId xmlns:a16="http://schemas.microsoft.com/office/drawing/2014/main" id="{DEE61F9B-3B83-104A-8E55-20CEBFAF4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1000"/>
            <a:ext cx="40528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>
                <a:solidFill>
                  <a:srgbClr val="995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+mn-ea"/>
              </a:rPr>
              <a:t>Population Growth </a:t>
            </a:r>
            <a:endParaRPr lang="en-US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21508" name="Picture 6">
            <a:extLst>
              <a:ext uri="{FF2B5EF4-FFF2-40B4-BE49-F238E27FC236}">
                <a16:creationId xmlns:a16="http://schemas.microsoft.com/office/drawing/2014/main" id="{DAB37F15-DF50-F644-A5D0-3C8745DB4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>
            <a:extLst>
              <a:ext uri="{FF2B5EF4-FFF2-40B4-BE49-F238E27FC236}">
                <a16:creationId xmlns:a16="http://schemas.microsoft.com/office/drawing/2014/main" id="{A2033204-14EF-3749-9B01-231908A8B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8213"/>
            <a:ext cx="5575300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8" descr="mundo-left">
            <a:extLst>
              <a:ext uri="{FF2B5EF4-FFF2-40B4-BE49-F238E27FC236}">
                <a16:creationId xmlns:a16="http://schemas.microsoft.com/office/drawing/2014/main" id="{61309EEE-0940-1844-BEA0-60D6D2857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0000">
            <a:off x="6705600" y="3810000"/>
            <a:ext cx="18367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64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Big Era 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Era 4</dc:title>
  <dc:creator>Helen Morgan</dc:creator>
  <cp:lastModifiedBy>Helen Morgan</cp:lastModifiedBy>
  <cp:revision>1</cp:revision>
  <dcterms:created xsi:type="dcterms:W3CDTF">2020-09-10T03:48:47Z</dcterms:created>
  <dcterms:modified xsi:type="dcterms:W3CDTF">2020-09-10T03:49:40Z</dcterms:modified>
</cp:coreProperties>
</file>