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1"/>
  </p:sldMasterIdLst>
  <p:notesMasterIdLst>
    <p:notesMasterId r:id="rId3"/>
  </p:notesMasterIdLst>
  <p:sldIdLst>
    <p:sldId id="256" r:id="rId2"/>
  </p:sldIdLst>
  <p:sldSz cx="12801600" cy="9601200" type="A3"/>
  <p:notesSz cx="6858000" cy="9144000"/>
  <p:embeddedFontLst>
    <p:embeddedFont>
      <p:font typeface="Bebas Neue" panose="020B0606020202050201" pitchFamily="34" charset="77"/>
      <p:regular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Dosis" panose="02010503020202060003" pitchFamily="2" charset="77"/>
      <p:regular r:id="rId11"/>
      <p:bold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6"/>
    <p:restoredTop sz="91429"/>
  </p:normalViewPr>
  <p:slideViewPr>
    <p:cSldViewPr snapToGrid="0" snapToObjects="1">
      <p:cViewPr varScale="1">
        <p:scale>
          <a:sx n="32" d="100"/>
          <a:sy n="32" d="100"/>
        </p:scale>
        <p:origin x="35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45D24-FBC6-4C44-B957-F7D8CBCC47FA}" type="datetimeFigureOut">
              <a:rPr lang="en-US" smtClean="0"/>
              <a:t>10/19/20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02703-FC96-294A-97CE-2D4C4EC7D5F4}" type="slidenum">
              <a:rPr lang="en-US" smtClean="0"/>
              <a:t>‹#›</a:t>
            </a:fld>
            <a:endParaRPr lang="en-US"/>
          </a:p>
        </p:txBody>
      </p:sp>
    </p:spTree>
    <p:extLst>
      <p:ext uri="{BB962C8B-B14F-4D97-AF65-F5344CB8AC3E}">
        <p14:creationId xmlns:p14="http://schemas.microsoft.com/office/powerpoint/2010/main" val="63441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02703-FC96-294A-97CE-2D4C4EC7D5F4}" type="slidenum">
              <a:rPr lang="en-US" smtClean="0"/>
              <a:t>1</a:t>
            </a:fld>
            <a:endParaRPr lang="en-US"/>
          </a:p>
        </p:txBody>
      </p:sp>
    </p:spTree>
    <p:extLst>
      <p:ext uri="{BB962C8B-B14F-4D97-AF65-F5344CB8AC3E}">
        <p14:creationId xmlns:p14="http://schemas.microsoft.com/office/powerpoint/2010/main" val="394236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GB"/>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C0E33F-B97C-DE4C-B87D-56BCE72B0376}"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285021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C0E33F-B97C-DE4C-B87D-56BCE72B0376}"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314715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C0E33F-B97C-DE4C-B87D-56BCE72B0376}"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91139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C0E33F-B97C-DE4C-B87D-56BCE72B0376}"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178838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GB"/>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C0E33F-B97C-DE4C-B87D-56BCE72B0376}"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159103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C0E33F-B97C-DE4C-B87D-56BCE72B0376}"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2523547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C0E33F-B97C-DE4C-B87D-56BCE72B0376}" type="datetimeFigureOut">
              <a:rPr lang="en-US" smtClean="0"/>
              <a:t>10/19/20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94631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C0E33F-B97C-DE4C-B87D-56BCE72B0376}" type="datetimeFigureOut">
              <a:rPr lang="en-US" smtClean="0"/>
              <a:t>10/19/20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404199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0E33F-B97C-DE4C-B87D-56BCE72B0376}" type="datetimeFigureOut">
              <a:rPr lang="en-US" smtClean="0"/>
              <a:t>10/19/20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385792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48C0E33F-B97C-DE4C-B87D-56BCE72B0376}"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201115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GB"/>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48C0E33F-B97C-DE4C-B87D-56BCE72B0376}"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DF16F-D601-2D40-8A6A-C1C03A22882C}" type="slidenum">
              <a:rPr lang="en-US" smtClean="0"/>
              <a:t>‹#›</a:t>
            </a:fld>
            <a:endParaRPr lang="en-US"/>
          </a:p>
        </p:txBody>
      </p:sp>
    </p:spTree>
    <p:extLst>
      <p:ext uri="{BB962C8B-B14F-4D97-AF65-F5344CB8AC3E}">
        <p14:creationId xmlns:p14="http://schemas.microsoft.com/office/powerpoint/2010/main" val="343470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48C0E33F-B97C-DE4C-B87D-56BCE72B0376}" type="datetimeFigureOut">
              <a:rPr lang="en-US" smtClean="0"/>
              <a:t>10/19/20</a:t>
            </a:fld>
            <a:endParaRPr 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AC7DF16F-D601-2D40-8A6A-C1C03A22882C}" type="slidenum">
              <a:rPr lang="en-US" smtClean="0"/>
              <a:t>‹#›</a:t>
            </a:fld>
            <a:endParaRPr lang="en-US"/>
          </a:p>
        </p:txBody>
      </p:sp>
    </p:spTree>
    <p:extLst>
      <p:ext uri="{BB962C8B-B14F-4D97-AF65-F5344CB8AC3E}">
        <p14:creationId xmlns:p14="http://schemas.microsoft.com/office/powerpoint/2010/main" val="1724729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theguardian.com/world/ng-interactive/2018/jun/25/tobacco-industry-child-labour-malawi-special-report" TargetMode="External"/><Relationship Id="rId5" Type="http://schemas.openxmlformats.org/officeDocument/2006/relationships/hyperlink" Target="https://www.theguardian.com/world/2017/jul/12/big-tobacco-dirty-war-africa-market"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57CE5B-4333-C14D-A3E7-DFD54F25099A}"/>
              </a:ext>
            </a:extLst>
          </p:cNvPr>
          <p:cNvSpPr/>
          <p:nvPr/>
        </p:nvSpPr>
        <p:spPr>
          <a:xfrm>
            <a:off x="2197221" y="1329074"/>
            <a:ext cx="8444811" cy="7322648"/>
          </a:xfrm>
          <a:prstGeom prst="rect">
            <a:avLst/>
          </a:prstGeom>
          <a:solidFill>
            <a:schemeClr val="bg1">
              <a:lumMod val="75000"/>
            </a:schemeClr>
          </a:solidFill>
          <a:ln w="6350">
            <a:solidFill>
              <a:schemeClr val="tx1"/>
            </a:solidFill>
            <a:extLst>
              <a:ext uri="{C807C97D-BFC1-408E-A445-0C87EB9F89A2}">
                <ask:lineSketchStyleProps xmlns:ask="http://schemas.microsoft.com/office/drawing/2018/sketchyshapes" sd="1219033472">
                  <a:custGeom>
                    <a:avLst/>
                    <a:gdLst>
                      <a:gd name="connsiteX0" fmla="*/ 0 w 9425272"/>
                      <a:gd name="connsiteY0" fmla="*/ 0 h 6613012"/>
                      <a:gd name="connsiteX1" fmla="*/ 673234 w 9425272"/>
                      <a:gd name="connsiteY1" fmla="*/ 0 h 6613012"/>
                      <a:gd name="connsiteX2" fmla="*/ 1440720 w 9425272"/>
                      <a:gd name="connsiteY2" fmla="*/ 0 h 6613012"/>
                      <a:gd name="connsiteX3" fmla="*/ 2208207 w 9425272"/>
                      <a:gd name="connsiteY3" fmla="*/ 0 h 6613012"/>
                      <a:gd name="connsiteX4" fmla="*/ 3069946 w 9425272"/>
                      <a:gd name="connsiteY4" fmla="*/ 0 h 6613012"/>
                      <a:gd name="connsiteX5" fmla="*/ 3743179 w 9425272"/>
                      <a:gd name="connsiteY5" fmla="*/ 0 h 6613012"/>
                      <a:gd name="connsiteX6" fmla="*/ 4510666 w 9425272"/>
                      <a:gd name="connsiteY6" fmla="*/ 0 h 6613012"/>
                      <a:gd name="connsiteX7" fmla="*/ 5183900 w 9425272"/>
                      <a:gd name="connsiteY7" fmla="*/ 0 h 6613012"/>
                      <a:gd name="connsiteX8" fmla="*/ 5857133 w 9425272"/>
                      <a:gd name="connsiteY8" fmla="*/ 0 h 6613012"/>
                      <a:gd name="connsiteX9" fmla="*/ 6530367 w 9425272"/>
                      <a:gd name="connsiteY9" fmla="*/ 0 h 6613012"/>
                      <a:gd name="connsiteX10" fmla="*/ 6920843 w 9425272"/>
                      <a:gd name="connsiteY10" fmla="*/ 0 h 6613012"/>
                      <a:gd name="connsiteX11" fmla="*/ 7688329 w 9425272"/>
                      <a:gd name="connsiteY11" fmla="*/ 0 h 6613012"/>
                      <a:gd name="connsiteX12" fmla="*/ 8078805 w 9425272"/>
                      <a:gd name="connsiteY12" fmla="*/ 0 h 6613012"/>
                      <a:gd name="connsiteX13" fmla="*/ 8752038 w 9425272"/>
                      <a:gd name="connsiteY13" fmla="*/ 0 h 6613012"/>
                      <a:gd name="connsiteX14" fmla="*/ 9425272 w 9425272"/>
                      <a:gd name="connsiteY14" fmla="*/ 0 h 6613012"/>
                      <a:gd name="connsiteX15" fmla="*/ 9425272 w 9425272"/>
                      <a:gd name="connsiteY15" fmla="*/ 793561 h 6613012"/>
                      <a:gd name="connsiteX16" fmla="*/ 9425272 w 9425272"/>
                      <a:gd name="connsiteY16" fmla="*/ 1256472 h 6613012"/>
                      <a:gd name="connsiteX17" fmla="*/ 9425272 w 9425272"/>
                      <a:gd name="connsiteY17" fmla="*/ 1785513 h 6613012"/>
                      <a:gd name="connsiteX18" fmla="*/ 9425272 w 9425272"/>
                      <a:gd name="connsiteY18" fmla="*/ 2314554 h 6613012"/>
                      <a:gd name="connsiteX19" fmla="*/ 9425272 w 9425272"/>
                      <a:gd name="connsiteY19" fmla="*/ 2975855 h 6613012"/>
                      <a:gd name="connsiteX20" fmla="*/ 9425272 w 9425272"/>
                      <a:gd name="connsiteY20" fmla="*/ 3637157 h 6613012"/>
                      <a:gd name="connsiteX21" fmla="*/ 9425272 w 9425272"/>
                      <a:gd name="connsiteY21" fmla="*/ 4232328 h 6613012"/>
                      <a:gd name="connsiteX22" fmla="*/ 9425272 w 9425272"/>
                      <a:gd name="connsiteY22" fmla="*/ 5025889 h 6613012"/>
                      <a:gd name="connsiteX23" fmla="*/ 9425272 w 9425272"/>
                      <a:gd name="connsiteY23" fmla="*/ 5554930 h 6613012"/>
                      <a:gd name="connsiteX24" fmla="*/ 9425272 w 9425272"/>
                      <a:gd name="connsiteY24" fmla="*/ 6613012 h 6613012"/>
                      <a:gd name="connsiteX25" fmla="*/ 8940544 w 9425272"/>
                      <a:gd name="connsiteY25" fmla="*/ 6613012 h 6613012"/>
                      <a:gd name="connsiteX26" fmla="*/ 8550068 w 9425272"/>
                      <a:gd name="connsiteY26" fmla="*/ 6613012 h 6613012"/>
                      <a:gd name="connsiteX27" fmla="*/ 7688329 w 9425272"/>
                      <a:gd name="connsiteY27" fmla="*/ 6613012 h 6613012"/>
                      <a:gd name="connsiteX28" fmla="*/ 7109348 w 9425272"/>
                      <a:gd name="connsiteY28" fmla="*/ 6613012 h 6613012"/>
                      <a:gd name="connsiteX29" fmla="*/ 6341862 w 9425272"/>
                      <a:gd name="connsiteY29" fmla="*/ 6613012 h 6613012"/>
                      <a:gd name="connsiteX30" fmla="*/ 5951386 w 9425272"/>
                      <a:gd name="connsiteY30" fmla="*/ 6613012 h 6613012"/>
                      <a:gd name="connsiteX31" fmla="*/ 5089647 w 9425272"/>
                      <a:gd name="connsiteY31" fmla="*/ 6613012 h 6613012"/>
                      <a:gd name="connsiteX32" fmla="*/ 4510666 w 9425272"/>
                      <a:gd name="connsiteY32" fmla="*/ 6613012 h 6613012"/>
                      <a:gd name="connsiteX33" fmla="*/ 3837432 w 9425272"/>
                      <a:gd name="connsiteY33" fmla="*/ 6613012 h 6613012"/>
                      <a:gd name="connsiteX34" fmla="*/ 3352704 w 9425272"/>
                      <a:gd name="connsiteY34" fmla="*/ 6613012 h 6613012"/>
                      <a:gd name="connsiteX35" fmla="*/ 2585217 w 9425272"/>
                      <a:gd name="connsiteY35" fmla="*/ 6613012 h 6613012"/>
                      <a:gd name="connsiteX36" fmla="*/ 1723478 w 9425272"/>
                      <a:gd name="connsiteY36" fmla="*/ 6613012 h 6613012"/>
                      <a:gd name="connsiteX37" fmla="*/ 1144497 w 9425272"/>
                      <a:gd name="connsiteY37" fmla="*/ 6613012 h 6613012"/>
                      <a:gd name="connsiteX38" fmla="*/ 0 w 9425272"/>
                      <a:gd name="connsiteY38" fmla="*/ 6613012 h 6613012"/>
                      <a:gd name="connsiteX39" fmla="*/ 0 w 9425272"/>
                      <a:gd name="connsiteY39" fmla="*/ 5951711 h 6613012"/>
                      <a:gd name="connsiteX40" fmla="*/ 0 w 9425272"/>
                      <a:gd name="connsiteY40" fmla="*/ 5290410 h 6613012"/>
                      <a:gd name="connsiteX41" fmla="*/ 0 w 9425272"/>
                      <a:gd name="connsiteY41" fmla="*/ 4562978 h 6613012"/>
                      <a:gd name="connsiteX42" fmla="*/ 0 w 9425272"/>
                      <a:gd name="connsiteY42" fmla="*/ 3901677 h 6613012"/>
                      <a:gd name="connsiteX43" fmla="*/ 0 w 9425272"/>
                      <a:gd name="connsiteY43" fmla="*/ 3174246 h 6613012"/>
                      <a:gd name="connsiteX44" fmla="*/ 0 w 9425272"/>
                      <a:gd name="connsiteY44" fmla="*/ 2446814 h 6613012"/>
                      <a:gd name="connsiteX45" fmla="*/ 0 w 9425272"/>
                      <a:gd name="connsiteY45" fmla="*/ 1653253 h 6613012"/>
                      <a:gd name="connsiteX46" fmla="*/ 0 w 9425272"/>
                      <a:gd name="connsiteY46" fmla="*/ 1190342 h 6613012"/>
                      <a:gd name="connsiteX47" fmla="*/ 0 w 9425272"/>
                      <a:gd name="connsiteY47" fmla="*/ 727431 h 6613012"/>
                      <a:gd name="connsiteX48" fmla="*/ 0 w 9425272"/>
                      <a:gd name="connsiteY48" fmla="*/ 0 h 661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425272" h="6613012" fill="none" extrusionOk="0">
                        <a:moveTo>
                          <a:pt x="0" y="0"/>
                        </a:moveTo>
                        <a:cubicBezTo>
                          <a:pt x="179378" y="14593"/>
                          <a:pt x="510595" y="2696"/>
                          <a:pt x="673234" y="0"/>
                        </a:cubicBezTo>
                        <a:cubicBezTo>
                          <a:pt x="835873" y="-2696"/>
                          <a:pt x="1285507" y="34724"/>
                          <a:pt x="1440720" y="0"/>
                        </a:cubicBezTo>
                        <a:cubicBezTo>
                          <a:pt x="1595933" y="-34724"/>
                          <a:pt x="2014856" y="-27001"/>
                          <a:pt x="2208207" y="0"/>
                        </a:cubicBezTo>
                        <a:cubicBezTo>
                          <a:pt x="2401558" y="27001"/>
                          <a:pt x="2893389" y="-15529"/>
                          <a:pt x="3069946" y="0"/>
                        </a:cubicBezTo>
                        <a:cubicBezTo>
                          <a:pt x="3246503" y="15529"/>
                          <a:pt x="3570815" y="19244"/>
                          <a:pt x="3743179" y="0"/>
                        </a:cubicBezTo>
                        <a:cubicBezTo>
                          <a:pt x="3915543" y="-19244"/>
                          <a:pt x="4348582" y="-34576"/>
                          <a:pt x="4510666" y="0"/>
                        </a:cubicBezTo>
                        <a:cubicBezTo>
                          <a:pt x="4672750" y="34576"/>
                          <a:pt x="4941787" y="-28895"/>
                          <a:pt x="5183900" y="0"/>
                        </a:cubicBezTo>
                        <a:cubicBezTo>
                          <a:pt x="5426013" y="28895"/>
                          <a:pt x="5718833" y="-2464"/>
                          <a:pt x="5857133" y="0"/>
                        </a:cubicBezTo>
                        <a:cubicBezTo>
                          <a:pt x="5995433" y="2464"/>
                          <a:pt x="6384526" y="-17696"/>
                          <a:pt x="6530367" y="0"/>
                        </a:cubicBezTo>
                        <a:cubicBezTo>
                          <a:pt x="6676208" y="17696"/>
                          <a:pt x="6757730" y="13948"/>
                          <a:pt x="6920843" y="0"/>
                        </a:cubicBezTo>
                        <a:cubicBezTo>
                          <a:pt x="7083956" y="-13948"/>
                          <a:pt x="7494416" y="-10694"/>
                          <a:pt x="7688329" y="0"/>
                        </a:cubicBezTo>
                        <a:cubicBezTo>
                          <a:pt x="7882242" y="10694"/>
                          <a:pt x="7911158" y="-6573"/>
                          <a:pt x="8078805" y="0"/>
                        </a:cubicBezTo>
                        <a:cubicBezTo>
                          <a:pt x="8246452" y="6573"/>
                          <a:pt x="8453067" y="1867"/>
                          <a:pt x="8752038" y="0"/>
                        </a:cubicBezTo>
                        <a:cubicBezTo>
                          <a:pt x="9051009" y="-1867"/>
                          <a:pt x="9267757" y="3791"/>
                          <a:pt x="9425272" y="0"/>
                        </a:cubicBezTo>
                        <a:cubicBezTo>
                          <a:pt x="9424138" y="215997"/>
                          <a:pt x="9403036" y="589503"/>
                          <a:pt x="9425272" y="793561"/>
                        </a:cubicBezTo>
                        <a:cubicBezTo>
                          <a:pt x="9447508" y="997619"/>
                          <a:pt x="9414893" y="1071571"/>
                          <a:pt x="9425272" y="1256472"/>
                        </a:cubicBezTo>
                        <a:cubicBezTo>
                          <a:pt x="9435651" y="1441373"/>
                          <a:pt x="9418994" y="1589836"/>
                          <a:pt x="9425272" y="1785513"/>
                        </a:cubicBezTo>
                        <a:cubicBezTo>
                          <a:pt x="9431550" y="1981190"/>
                          <a:pt x="9450784" y="2181027"/>
                          <a:pt x="9425272" y="2314554"/>
                        </a:cubicBezTo>
                        <a:cubicBezTo>
                          <a:pt x="9399760" y="2448081"/>
                          <a:pt x="9398950" y="2687055"/>
                          <a:pt x="9425272" y="2975855"/>
                        </a:cubicBezTo>
                        <a:cubicBezTo>
                          <a:pt x="9451594" y="3264655"/>
                          <a:pt x="9442446" y="3444415"/>
                          <a:pt x="9425272" y="3637157"/>
                        </a:cubicBezTo>
                        <a:cubicBezTo>
                          <a:pt x="9408098" y="3829899"/>
                          <a:pt x="9422647" y="3962872"/>
                          <a:pt x="9425272" y="4232328"/>
                        </a:cubicBezTo>
                        <a:cubicBezTo>
                          <a:pt x="9427897" y="4501784"/>
                          <a:pt x="9414866" y="4735474"/>
                          <a:pt x="9425272" y="5025889"/>
                        </a:cubicBezTo>
                        <a:cubicBezTo>
                          <a:pt x="9435678" y="5316304"/>
                          <a:pt x="9422378" y="5357162"/>
                          <a:pt x="9425272" y="5554930"/>
                        </a:cubicBezTo>
                        <a:cubicBezTo>
                          <a:pt x="9428166" y="5752698"/>
                          <a:pt x="9444210" y="6384943"/>
                          <a:pt x="9425272" y="6613012"/>
                        </a:cubicBezTo>
                        <a:cubicBezTo>
                          <a:pt x="9254034" y="6602614"/>
                          <a:pt x="9111817" y="6589541"/>
                          <a:pt x="8940544" y="6613012"/>
                        </a:cubicBezTo>
                        <a:cubicBezTo>
                          <a:pt x="8769271" y="6636483"/>
                          <a:pt x="8724631" y="6609420"/>
                          <a:pt x="8550068" y="6613012"/>
                        </a:cubicBezTo>
                        <a:cubicBezTo>
                          <a:pt x="8375505" y="6616604"/>
                          <a:pt x="8015324" y="6626862"/>
                          <a:pt x="7688329" y="6613012"/>
                        </a:cubicBezTo>
                        <a:cubicBezTo>
                          <a:pt x="7361334" y="6599162"/>
                          <a:pt x="7299311" y="6596116"/>
                          <a:pt x="7109348" y="6613012"/>
                        </a:cubicBezTo>
                        <a:cubicBezTo>
                          <a:pt x="6919385" y="6629908"/>
                          <a:pt x="6572815" y="6620278"/>
                          <a:pt x="6341862" y="6613012"/>
                        </a:cubicBezTo>
                        <a:cubicBezTo>
                          <a:pt x="6110909" y="6605746"/>
                          <a:pt x="6045268" y="6600098"/>
                          <a:pt x="5951386" y="6613012"/>
                        </a:cubicBezTo>
                        <a:cubicBezTo>
                          <a:pt x="5857504" y="6625926"/>
                          <a:pt x="5481593" y="6652220"/>
                          <a:pt x="5089647" y="6613012"/>
                        </a:cubicBezTo>
                        <a:cubicBezTo>
                          <a:pt x="4697701" y="6573804"/>
                          <a:pt x="4753692" y="6623279"/>
                          <a:pt x="4510666" y="6613012"/>
                        </a:cubicBezTo>
                        <a:cubicBezTo>
                          <a:pt x="4267640" y="6602745"/>
                          <a:pt x="4146839" y="6591837"/>
                          <a:pt x="3837432" y="6613012"/>
                        </a:cubicBezTo>
                        <a:cubicBezTo>
                          <a:pt x="3528025" y="6634187"/>
                          <a:pt x="3485165" y="6599895"/>
                          <a:pt x="3352704" y="6613012"/>
                        </a:cubicBezTo>
                        <a:cubicBezTo>
                          <a:pt x="3220243" y="6626129"/>
                          <a:pt x="2751013" y="6579226"/>
                          <a:pt x="2585217" y="6613012"/>
                        </a:cubicBezTo>
                        <a:cubicBezTo>
                          <a:pt x="2419421" y="6646798"/>
                          <a:pt x="1995722" y="6606899"/>
                          <a:pt x="1723478" y="6613012"/>
                        </a:cubicBezTo>
                        <a:cubicBezTo>
                          <a:pt x="1451234" y="6619125"/>
                          <a:pt x="1312971" y="6615640"/>
                          <a:pt x="1144497" y="6613012"/>
                        </a:cubicBezTo>
                        <a:cubicBezTo>
                          <a:pt x="976023" y="6610384"/>
                          <a:pt x="335719" y="6634175"/>
                          <a:pt x="0" y="6613012"/>
                        </a:cubicBezTo>
                        <a:cubicBezTo>
                          <a:pt x="-27283" y="6437205"/>
                          <a:pt x="-6111" y="6211550"/>
                          <a:pt x="0" y="5951711"/>
                        </a:cubicBezTo>
                        <a:cubicBezTo>
                          <a:pt x="6111" y="5691872"/>
                          <a:pt x="-18778" y="5578780"/>
                          <a:pt x="0" y="5290410"/>
                        </a:cubicBezTo>
                        <a:cubicBezTo>
                          <a:pt x="18778" y="5002040"/>
                          <a:pt x="-14642" y="4893987"/>
                          <a:pt x="0" y="4562978"/>
                        </a:cubicBezTo>
                        <a:cubicBezTo>
                          <a:pt x="14642" y="4231969"/>
                          <a:pt x="-12492" y="4147275"/>
                          <a:pt x="0" y="3901677"/>
                        </a:cubicBezTo>
                        <a:cubicBezTo>
                          <a:pt x="12492" y="3656079"/>
                          <a:pt x="23673" y="3380958"/>
                          <a:pt x="0" y="3174246"/>
                        </a:cubicBezTo>
                        <a:cubicBezTo>
                          <a:pt x="-23673" y="2967534"/>
                          <a:pt x="11794" y="2664964"/>
                          <a:pt x="0" y="2446814"/>
                        </a:cubicBezTo>
                        <a:cubicBezTo>
                          <a:pt x="-11794" y="2228664"/>
                          <a:pt x="1688" y="2027272"/>
                          <a:pt x="0" y="1653253"/>
                        </a:cubicBezTo>
                        <a:cubicBezTo>
                          <a:pt x="-1688" y="1279234"/>
                          <a:pt x="1560" y="1401571"/>
                          <a:pt x="0" y="1190342"/>
                        </a:cubicBezTo>
                        <a:cubicBezTo>
                          <a:pt x="-1560" y="979113"/>
                          <a:pt x="16963" y="896673"/>
                          <a:pt x="0" y="727431"/>
                        </a:cubicBezTo>
                        <a:cubicBezTo>
                          <a:pt x="-16963" y="558189"/>
                          <a:pt x="22558" y="266225"/>
                          <a:pt x="0" y="0"/>
                        </a:cubicBezTo>
                        <a:close/>
                      </a:path>
                      <a:path w="9425272" h="6613012" stroke="0" extrusionOk="0">
                        <a:moveTo>
                          <a:pt x="0" y="0"/>
                        </a:moveTo>
                        <a:cubicBezTo>
                          <a:pt x="211101" y="6968"/>
                          <a:pt x="316392" y="174"/>
                          <a:pt x="578981" y="0"/>
                        </a:cubicBezTo>
                        <a:cubicBezTo>
                          <a:pt x="841570" y="-174"/>
                          <a:pt x="800571" y="5990"/>
                          <a:pt x="969457" y="0"/>
                        </a:cubicBezTo>
                        <a:cubicBezTo>
                          <a:pt x="1138343" y="-5990"/>
                          <a:pt x="1402820" y="10370"/>
                          <a:pt x="1831196" y="0"/>
                        </a:cubicBezTo>
                        <a:cubicBezTo>
                          <a:pt x="2259572" y="-10370"/>
                          <a:pt x="2212033" y="7614"/>
                          <a:pt x="2410177" y="0"/>
                        </a:cubicBezTo>
                        <a:cubicBezTo>
                          <a:pt x="2608321" y="-7614"/>
                          <a:pt x="2748824" y="18313"/>
                          <a:pt x="2989158" y="0"/>
                        </a:cubicBezTo>
                        <a:cubicBezTo>
                          <a:pt x="3229492" y="-18313"/>
                          <a:pt x="3618419" y="12373"/>
                          <a:pt x="3850897" y="0"/>
                        </a:cubicBezTo>
                        <a:cubicBezTo>
                          <a:pt x="4083375" y="-12373"/>
                          <a:pt x="4192419" y="-23921"/>
                          <a:pt x="4335625" y="0"/>
                        </a:cubicBezTo>
                        <a:cubicBezTo>
                          <a:pt x="4478831" y="23921"/>
                          <a:pt x="4957703" y="8019"/>
                          <a:pt x="5197364" y="0"/>
                        </a:cubicBezTo>
                        <a:cubicBezTo>
                          <a:pt x="5437025" y="-8019"/>
                          <a:pt x="5810281" y="-30315"/>
                          <a:pt x="6059103" y="0"/>
                        </a:cubicBezTo>
                        <a:cubicBezTo>
                          <a:pt x="6307925" y="30315"/>
                          <a:pt x="6399457" y="-12617"/>
                          <a:pt x="6732337" y="0"/>
                        </a:cubicBezTo>
                        <a:cubicBezTo>
                          <a:pt x="7065217" y="12617"/>
                          <a:pt x="7366508" y="-8544"/>
                          <a:pt x="7594076" y="0"/>
                        </a:cubicBezTo>
                        <a:cubicBezTo>
                          <a:pt x="7821644" y="8544"/>
                          <a:pt x="7968215" y="14001"/>
                          <a:pt x="8173057" y="0"/>
                        </a:cubicBezTo>
                        <a:cubicBezTo>
                          <a:pt x="8377899" y="-14001"/>
                          <a:pt x="8630900" y="13404"/>
                          <a:pt x="8752038" y="0"/>
                        </a:cubicBezTo>
                        <a:cubicBezTo>
                          <a:pt x="8873176" y="-13404"/>
                          <a:pt x="9157330" y="4145"/>
                          <a:pt x="9425272" y="0"/>
                        </a:cubicBezTo>
                        <a:cubicBezTo>
                          <a:pt x="9434569" y="188294"/>
                          <a:pt x="9421598" y="322388"/>
                          <a:pt x="9425272" y="595171"/>
                        </a:cubicBezTo>
                        <a:cubicBezTo>
                          <a:pt x="9428946" y="867954"/>
                          <a:pt x="9422593" y="990923"/>
                          <a:pt x="9425272" y="1256472"/>
                        </a:cubicBezTo>
                        <a:cubicBezTo>
                          <a:pt x="9427951" y="1522021"/>
                          <a:pt x="9459071" y="1695242"/>
                          <a:pt x="9425272" y="1983904"/>
                        </a:cubicBezTo>
                        <a:cubicBezTo>
                          <a:pt x="9391473" y="2272566"/>
                          <a:pt x="9406499" y="2514395"/>
                          <a:pt x="9425272" y="2711335"/>
                        </a:cubicBezTo>
                        <a:cubicBezTo>
                          <a:pt x="9444045" y="2908275"/>
                          <a:pt x="9447905" y="3202660"/>
                          <a:pt x="9425272" y="3438766"/>
                        </a:cubicBezTo>
                        <a:cubicBezTo>
                          <a:pt x="9402639" y="3674872"/>
                          <a:pt x="9403281" y="3805637"/>
                          <a:pt x="9425272" y="3901677"/>
                        </a:cubicBezTo>
                        <a:cubicBezTo>
                          <a:pt x="9447263" y="3997717"/>
                          <a:pt x="9416549" y="4286270"/>
                          <a:pt x="9425272" y="4430718"/>
                        </a:cubicBezTo>
                        <a:cubicBezTo>
                          <a:pt x="9433995" y="4575166"/>
                          <a:pt x="9439343" y="4856859"/>
                          <a:pt x="9425272" y="5158149"/>
                        </a:cubicBezTo>
                        <a:cubicBezTo>
                          <a:pt x="9411201" y="5459439"/>
                          <a:pt x="9412923" y="5614113"/>
                          <a:pt x="9425272" y="5753320"/>
                        </a:cubicBezTo>
                        <a:cubicBezTo>
                          <a:pt x="9437621" y="5892527"/>
                          <a:pt x="9385020" y="6267257"/>
                          <a:pt x="9425272" y="6613012"/>
                        </a:cubicBezTo>
                        <a:cubicBezTo>
                          <a:pt x="9154945" y="6650219"/>
                          <a:pt x="9016596" y="6611628"/>
                          <a:pt x="8657786" y="6613012"/>
                        </a:cubicBezTo>
                        <a:cubicBezTo>
                          <a:pt x="8298976" y="6614396"/>
                          <a:pt x="8445234" y="6629380"/>
                          <a:pt x="8267310" y="6613012"/>
                        </a:cubicBezTo>
                        <a:cubicBezTo>
                          <a:pt x="8089386" y="6596644"/>
                          <a:pt x="7858334" y="6624223"/>
                          <a:pt x="7594076" y="6613012"/>
                        </a:cubicBezTo>
                        <a:cubicBezTo>
                          <a:pt x="7329818" y="6601801"/>
                          <a:pt x="7306026" y="6595125"/>
                          <a:pt x="7109348" y="6613012"/>
                        </a:cubicBezTo>
                        <a:cubicBezTo>
                          <a:pt x="6912670" y="6630899"/>
                          <a:pt x="6555779" y="6642947"/>
                          <a:pt x="6341862" y="6613012"/>
                        </a:cubicBezTo>
                        <a:cubicBezTo>
                          <a:pt x="6127945" y="6583077"/>
                          <a:pt x="5968810" y="6591304"/>
                          <a:pt x="5857133" y="6613012"/>
                        </a:cubicBezTo>
                        <a:cubicBezTo>
                          <a:pt x="5745456" y="6634720"/>
                          <a:pt x="5460267" y="6575233"/>
                          <a:pt x="5089647" y="6613012"/>
                        </a:cubicBezTo>
                        <a:cubicBezTo>
                          <a:pt x="4719027" y="6650791"/>
                          <a:pt x="4870407" y="6625340"/>
                          <a:pt x="4699171" y="6613012"/>
                        </a:cubicBezTo>
                        <a:cubicBezTo>
                          <a:pt x="4527935" y="6600684"/>
                          <a:pt x="4299808" y="6585626"/>
                          <a:pt x="3931685" y="6613012"/>
                        </a:cubicBezTo>
                        <a:cubicBezTo>
                          <a:pt x="3563562" y="6640398"/>
                          <a:pt x="3613725" y="6613452"/>
                          <a:pt x="3446957" y="6613012"/>
                        </a:cubicBezTo>
                        <a:cubicBezTo>
                          <a:pt x="3280189" y="6612572"/>
                          <a:pt x="3145943" y="6597164"/>
                          <a:pt x="3056481" y="6613012"/>
                        </a:cubicBezTo>
                        <a:cubicBezTo>
                          <a:pt x="2967019" y="6628860"/>
                          <a:pt x="2675008" y="6606583"/>
                          <a:pt x="2571753" y="6613012"/>
                        </a:cubicBezTo>
                        <a:cubicBezTo>
                          <a:pt x="2468498" y="6619441"/>
                          <a:pt x="2155303" y="6596061"/>
                          <a:pt x="1804266" y="6613012"/>
                        </a:cubicBezTo>
                        <a:cubicBezTo>
                          <a:pt x="1453229" y="6629963"/>
                          <a:pt x="1422523" y="6597169"/>
                          <a:pt x="1319538" y="6613012"/>
                        </a:cubicBezTo>
                        <a:cubicBezTo>
                          <a:pt x="1216553" y="6628855"/>
                          <a:pt x="1068717" y="6594585"/>
                          <a:pt x="929063" y="6613012"/>
                        </a:cubicBezTo>
                        <a:cubicBezTo>
                          <a:pt x="789410" y="6631439"/>
                          <a:pt x="257207" y="6570135"/>
                          <a:pt x="0" y="6613012"/>
                        </a:cubicBezTo>
                        <a:cubicBezTo>
                          <a:pt x="19185" y="6428453"/>
                          <a:pt x="-14754" y="6235442"/>
                          <a:pt x="0" y="6017841"/>
                        </a:cubicBezTo>
                        <a:cubicBezTo>
                          <a:pt x="14754" y="5800240"/>
                          <a:pt x="-1332" y="5691038"/>
                          <a:pt x="0" y="5554930"/>
                        </a:cubicBezTo>
                        <a:cubicBezTo>
                          <a:pt x="1332" y="5418822"/>
                          <a:pt x="32194" y="5056913"/>
                          <a:pt x="0" y="4893629"/>
                        </a:cubicBezTo>
                        <a:cubicBezTo>
                          <a:pt x="-32194" y="4730345"/>
                          <a:pt x="-8543" y="4573264"/>
                          <a:pt x="0" y="4364588"/>
                        </a:cubicBezTo>
                        <a:cubicBezTo>
                          <a:pt x="8543" y="4155912"/>
                          <a:pt x="-12925" y="3915670"/>
                          <a:pt x="0" y="3703287"/>
                        </a:cubicBezTo>
                        <a:cubicBezTo>
                          <a:pt x="12925" y="3490904"/>
                          <a:pt x="-13624" y="3309024"/>
                          <a:pt x="0" y="3041986"/>
                        </a:cubicBezTo>
                        <a:cubicBezTo>
                          <a:pt x="13624" y="2774948"/>
                          <a:pt x="-7589" y="2553100"/>
                          <a:pt x="0" y="2380684"/>
                        </a:cubicBezTo>
                        <a:cubicBezTo>
                          <a:pt x="7589" y="2208268"/>
                          <a:pt x="19295" y="2025997"/>
                          <a:pt x="0" y="1719383"/>
                        </a:cubicBezTo>
                        <a:cubicBezTo>
                          <a:pt x="-19295" y="1412769"/>
                          <a:pt x="-6943" y="1340751"/>
                          <a:pt x="0" y="1124212"/>
                        </a:cubicBezTo>
                        <a:cubicBezTo>
                          <a:pt x="6943" y="907673"/>
                          <a:pt x="-12338" y="29051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BE02BBD3-8CA4-464A-A910-3A19803EE78A}"/>
              </a:ext>
            </a:extLst>
          </p:cNvPr>
          <p:cNvSpPr/>
          <p:nvPr/>
        </p:nvSpPr>
        <p:spPr>
          <a:xfrm>
            <a:off x="2329208" y="1457388"/>
            <a:ext cx="8182786" cy="7083568"/>
          </a:xfrm>
          <a:custGeom>
            <a:avLst/>
            <a:gdLst>
              <a:gd name="connsiteX0" fmla="*/ 0 w 8182786"/>
              <a:gd name="connsiteY0" fmla="*/ 152651 h 7083568"/>
              <a:gd name="connsiteX1" fmla="*/ 152651 w 8182786"/>
              <a:gd name="connsiteY1" fmla="*/ 0 h 7083568"/>
              <a:gd name="connsiteX2" fmla="*/ 887883 w 8182786"/>
              <a:gd name="connsiteY2" fmla="*/ 0 h 7083568"/>
              <a:gd name="connsiteX3" fmla="*/ 1544340 w 8182786"/>
              <a:gd name="connsiteY3" fmla="*/ 0 h 7083568"/>
              <a:gd name="connsiteX4" fmla="*/ 2358347 w 8182786"/>
              <a:gd name="connsiteY4" fmla="*/ 0 h 7083568"/>
              <a:gd name="connsiteX5" fmla="*/ 2936029 w 8182786"/>
              <a:gd name="connsiteY5" fmla="*/ 0 h 7083568"/>
              <a:gd name="connsiteX6" fmla="*/ 3434936 w 8182786"/>
              <a:gd name="connsiteY6" fmla="*/ 0 h 7083568"/>
              <a:gd name="connsiteX7" fmla="*/ 4091393 w 8182786"/>
              <a:gd name="connsiteY7" fmla="*/ 0 h 7083568"/>
              <a:gd name="connsiteX8" fmla="*/ 4826625 w 8182786"/>
              <a:gd name="connsiteY8" fmla="*/ 0 h 7083568"/>
              <a:gd name="connsiteX9" fmla="*/ 5640632 w 8182786"/>
              <a:gd name="connsiteY9" fmla="*/ 0 h 7083568"/>
              <a:gd name="connsiteX10" fmla="*/ 6375863 w 8182786"/>
              <a:gd name="connsiteY10" fmla="*/ 0 h 7083568"/>
              <a:gd name="connsiteX11" fmla="*/ 7189870 w 8182786"/>
              <a:gd name="connsiteY11" fmla="*/ 0 h 7083568"/>
              <a:gd name="connsiteX12" fmla="*/ 8030135 w 8182786"/>
              <a:gd name="connsiteY12" fmla="*/ 0 h 7083568"/>
              <a:gd name="connsiteX13" fmla="*/ 8182786 w 8182786"/>
              <a:gd name="connsiteY13" fmla="*/ 152651 h 7083568"/>
              <a:gd name="connsiteX14" fmla="*/ 8182786 w 8182786"/>
              <a:gd name="connsiteY14" fmla="*/ 966043 h 7083568"/>
              <a:gd name="connsiteX15" fmla="*/ 8182786 w 8182786"/>
              <a:gd name="connsiteY15" fmla="*/ 1508304 h 7083568"/>
              <a:gd name="connsiteX16" fmla="*/ 8182786 w 8182786"/>
              <a:gd name="connsiteY16" fmla="*/ 1982783 h 7083568"/>
              <a:gd name="connsiteX17" fmla="*/ 8182786 w 8182786"/>
              <a:gd name="connsiteY17" fmla="*/ 2525044 h 7083568"/>
              <a:gd name="connsiteX18" fmla="*/ 8182786 w 8182786"/>
              <a:gd name="connsiteY18" fmla="*/ 3067305 h 7083568"/>
              <a:gd name="connsiteX19" fmla="*/ 8182786 w 8182786"/>
              <a:gd name="connsiteY19" fmla="*/ 3745132 h 7083568"/>
              <a:gd name="connsiteX20" fmla="*/ 8182786 w 8182786"/>
              <a:gd name="connsiteY20" fmla="*/ 4422959 h 7083568"/>
              <a:gd name="connsiteX21" fmla="*/ 8182786 w 8182786"/>
              <a:gd name="connsiteY21" fmla="*/ 5033003 h 7083568"/>
              <a:gd name="connsiteX22" fmla="*/ 8182786 w 8182786"/>
              <a:gd name="connsiteY22" fmla="*/ 5846394 h 7083568"/>
              <a:gd name="connsiteX23" fmla="*/ 8182786 w 8182786"/>
              <a:gd name="connsiteY23" fmla="*/ 6930917 h 7083568"/>
              <a:gd name="connsiteX24" fmla="*/ 8030135 w 8182786"/>
              <a:gd name="connsiteY24" fmla="*/ 7083568 h 7083568"/>
              <a:gd name="connsiteX25" fmla="*/ 7373678 w 8182786"/>
              <a:gd name="connsiteY25" fmla="*/ 7083568 h 7083568"/>
              <a:gd name="connsiteX26" fmla="*/ 6559671 w 8182786"/>
              <a:gd name="connsiteY26" fmla="*/ 7083568 h 7083568"/>
              <a:gd name="connsiteX27" fmla="*/ 6139539 w 8182786"/>
              <a:gd name="connsiteY27" fmla="*/ 7083568 h 7083568"/>
              <a:gd name="connsiteX28" fmla="*/ 5325532 w 8182786"/>
              <a:gd name="connsiteY28" fmla="*/ 7083568 h 7083568"/>
              <a:gd name="connsiteX29" fmla="*/ 4511525 w 8182786"/>
              <a:gd name="connsiteY29" fmla="*/ 7083568 h 7083568"/>
              <a:gd name="connsiteX30" fmla="*/ 4091393 w 8182786"/>
              <a:gd name="connsiteY30" fmla="*/ 7083568 h 7083568"/>
              <a:gd name="connsiteX31" fmla="*/ 3434936 w 8182786"/>
              <a:gd name="connsiteY31" fmla="*/ 7083568 h 7083568"/>
              <a:gd name="connsiteX32" fmla="*/ 2857254 w 8182786"/>
              <a:gd name="connsiteY32" fmla="*/ 7083568 h 7083568"/>
              <a:gd name="connsiteX33" fmla="*/ 2279572 w 8182786"/>
              <a:gd name="connsiteY33" fmla="*/ 7083568 h 7083568"/>
              <a:gd name="connsiteX34" fmla="*/ 1701890 w 8182786"/>
              <a:gd name="connsiteY34" fmla="*/ 7083568 h 7083568"/>
              <a:gd name="connsiteX35" fmla="*/ 1281757 w 8182786"/>
              <a:gd name="connsiteY35" fmla="*/ 7083568 h 7083568"/>
              <a:gd name="connsiteX36" fmla="*/ 152651 w 8182786"/>
              <a:gd name="connsiteY36" fmla="*/ 7083568 h 7083568"/>
              <a:gd name="connsiteX37" fmla="*/ 0 w 8182786"/>
              <a:gd name="connsiteY37" fmla="*/ 6930917 h 7083568"/>
              <a:gd name="connsiteX38" fmla="*/ 0 w 8182786"/>
              <a:gd name="connsiteY38" fmla="*/ 6456438 h 7083568"/>
              <a:gd name="connsiteX39" fmla="*/ 0 w 8182786"/>
              <a:gd name="connsiteY39" fmla="*/ 5778612 h 7083568"/>
              <a:gd name="connsiteX40" fmla="*/ 0 w 8182786"/>
              <a:gd name="connsiteY40" fmla="*/ 5033003 h 7083568"/>
              <a:gd name="connsiteX41" fmla="*/ 0 w 8182786"/>
              <a:gd name="connsiteY41" fmla="*/ 4422959 h 7083568"/>
              <a:gd name="connsiteX42" fmla="*/ 0 w 8182786"/>
              <a:gd name="connsiteY42" fmla="*/ 3880697 h 7083568"/>
              <a:gd name="connsiteX43" fmla="*/ 0 w 8182786"/>
              <a:gd name="connsiteY43" fmla="*/ 3338436 h 7083568"/>
              <a:gd name="connsiteX44" fmla="*/ 0 w 8182786"/>
              <a:gd name="connsiteY44" fmla="*/ 2592827 h 7083568"/>
              <a:gd name="connsiteX45" fmla="*/ 0 w 8182786"/>
              <a:gd name="connsiteY45" fmla="*/ 2118348 h 7083568"/>
              <a:gd name="connsiteX46" fmla="*/ 0 w 8182786"/>
              <a:gd name="connsiteY46" fmla="*/ 1508304 h 7083568"/>
              <a:gd name="connsiteX47" fmla="*/ 0 w 8182786"/>
              <a:gd name="connsiteY47" fmla="*/ 830478 h 7083568"/>
              <a:gd name="connsiteX48" fmla="*/ 0 w 8182786"/>
              <a:gd name="connsiteY48" fmla="*/ 152651 h 708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182786" h="7083568" fill="none" extrusionOk="0">
                <a:moveTo>
                  <a:pt x="0" y="152651"/>
                </a:moveTo>
                <a:cubicBezTo>
                  <a:pt x="1270" y="55507"/>
                  <a:pt x="71228" y="-8527"/>
                  <a:pt x="152651" y="0"/>
                </a:cubicBezTo>
                <a:cubicBezTo>
                  <a:pt x="519534" y="-17691"/>
                  <a:pt x="528427" y="-5731"/>
                  <a:pt x="887883" y="0"/>
                </a:cubicBezTo>
                <a:cubicBezTo>
                  <a:pt x="1247339" y="5731"/>
                  <a:pt x="1275553" y="32292"/>
                  <a:pt x="1544340" y="0"/>
                </a:cubicBezTo>
                <a:cubicBezTo>
                  <a:pt x="1813127" y="-32292"/>
                  <a:pt x="2075106" y="-20704"/>
                  <a:pt x="2358347" y="0"/>
                </a:cubicBezTo>
                <a:cubicBezTo>
                  <a:pt x="2641588" y="20704"/>
                  <a:pt x="2697482" y="-14481"/>
                  <a:pt x="2936029" y="0"/>
                </a:cubicBezTo>
                <a:cubicBezTo>
                  <a:pt x="3174576" y="14481"/>
                  <a:pt x="3297417" y="-21659"/>
                  <a:pt x="3434936" y="0"/>
                </a:cubicBezTo>
                <a:cubicBezTo>
                  <a:pt x="3572455" y="21659"/>
                  <a:pt x="3863340" y="15649"/>
                  <a:pt x="4091393" y="0"/>
                </a:cubicBezTo>
                <a:cubicBezTo>
                  <a:pt x="4319446" y="-15649"/>
                  <a:pt x="4485220" y="4927"/>
                  <a:pt x="4826625" y="0"/>
                </a:cubicBezTo>
                <a:cubicBezTo>
                  <a:pt x="5168030" y="-4927"/>
                  <a:pt x="5286809" y="-16296"/>
                  <a:pt x="5640632" y="0"/>
                </a:cubicBezTo>
                <a:cubicBezTo>
                  <a:pt x="5994455" y="16296"/>
                  <a:pt x="6099567" y="-29915"/>
                  <a:pt x="6375863" y="0"/>
                </a:cubicBezTo>
                <a:cubicBezTo>
                  <a:pt x="6652159" y="29915"/>
                  <a:pt x="6804487" y="33618"/>
                  <a:pt x="7189870" y="0"/>
                </a:cubicBezTo>
                <a:cubicBezTo>
                  <a:pt x="7575253" y="-33618"/>
                  <a:pt x="7839759" y="32525"/>
                  <a:pt x="8030135" y="0"/>
                </a:cubicBezTo>
                <a:cubicBezTo>
                  <a:pt x="8123713" y="-9600"/>
                  <a:pt x="8177497" y="86168"/>
                  <a:pt x="8182786" y="152651"/>
                </a:cubicBezTo>
                <a:cubicBezTo>
                  <a:pt x="8188041" y="428137"/>
                  <a:pt x="8206770" y="700878"/>
                  <a:pt x="8182786" y="966043"/>
                </a:cubicBezTo>
                <a:cubicBezTo>
                  <a:pt x="8158802" y="1231208"/>
                  <a:pt x="8195350" y="1315922"/>
                  <a:pt x="8182786" y="1508304"/>
                </a:cubicBezTo>
                <a:cubicBezTo>
                  <a:pt x="8170222" y="1700686"/>
                  <a:pt x="8186716" y="1755402"/>
                  <a:pt x="8182786" y="1982783"/>
                </a:cubicBezTo>
                <a:cubicBezTo>
                  <a:pt x="8178856" y="2210164"/>
                  <a:pt x="8162813" y="2294037"/>
                  <a:pt x="8182786" y="2525044"/>
                </a:cubicBezTo>
                <a:cubicBezTo>
                  <a:pt x="8202759" y="2756051"/>
                  <a:pt x="8173691" y="2824079"/>
                  <a:pt x="8182786" y="3067305"/>
                </a:cubicBezTo>
                <a:cubicBezTo>
                  <a:pt x="8191881" y="3310531"/>
                  <a:pt x="8197832" y="3474444"/>
                  <a:pt x="8182786" y="3745132"/>
                </a:cubicBezTo>
                <a:cubicBezTo>
                  <a:pt x="8167740" y="4015820"/>
                  <a:pt x="8178164" y="4266333"/>
                  <a:pt x="8182786" y="4422959"/>
                </a:cubicBezTo>
                <a:cubicBezTo>
                  <a:pt x="8187408" y="4579585"/>
                  <a:pt x="8183072" y="4828316"/>
                  <a:pt x="8182786" y="5033003"/>
                </a:cubicBezTo>
                <a:cubicBezTo>
                  <a:pt x="8182500" y="5237690"/>
                  <a:pt x="8149200" y="5563286"/>
                  <a:pt x="8182786" y="5846394"/>
                </a:cubicBezTo>
                <a:cubicBezTo>
                  <a:pt x="8216372" y="6129502"/>
                  <a:pt x="8134190" y="6553804"/>
                  <a:pt x="8182786" y="6930917"/>
                </a:cubicBezTo>
                <a:cubicBezTo>
                  <a:pt x="8195267" y="7010684"/>
                  <a:pt x="8122359" y="7101038"/>
                  <a:pt x="8030135" y="7083568"/>
                </a:cubicBezTo>
                <a:cubicBezTo>
                  <a:pt x="7821586" y="7070589"/>
                  <a:pt x="7647360" y="7109403"/>
                  <a:pt x="7373678" y="7083568"/>
                </a:cubicBezTo>
                <a:cubicBezTo>
                  <a:pt x="7099996" y="7057733"/>
                  <a:pt x="6934914" y="7103384"/>
                  <a:pt x="6559671" y="7083568"/>
                </a:cubicBezTo>
                <a:cubicBezTo>
                  <a:pt x="6184428" y="7063752"/>
                  <a:pt x="6338090" y="7098677"/>
                  <a:pt x="6139539" y="7083568"/>
                </a:cubicBezTo>
                <a:cubicBezTo>
                  <a:pt x="5940988" y="7068459"/>
                  <a:pt x="5607424" y="7095088"/>
                  <a:pt x="5325532" y="7083568"/>
                </a:cubicBezTo>
                <a:cubicBezTo>
                  <a:pt x="5043640" y="7072048"/>
                  <a:pt x="4907986" y="7115578"/>
                  <a:pt x="4511525" y="7083568"/>
                </a:cubicBezTo>
                <a:cubicBezTo>
                  <a:pt x="4115064" y="7051558"/>
                  <a:pt x="4184610" y="7086008"/>
                  <a:pt x="4091393" y="7083568"/>
                </a:cubicBezTo>
                <a:cubicBezTo>
                  <a:pt x="3998176" y="7081128"/>
                  <a:pt x="3718090" y="7075270"/>
                  <a:pt x="3434936" y="7083568"/>
                </a:cubicBezTo>
                <a:cubicBezTo>
                  <a:pt x="3151782" y="7091866"/>
                  <a:pt x="2973758" y="7089453"/>
                  <a:pt x="2857254" y="7083568"/>
                </a:cubicBezTo>
                <a:cubicBezTo>
                  <a:pt x="2740750" y="7077683"/>
                  <a:pt x="2400938" y="7072635"/>
                  <a:pt x="2279572" y="7083568"/>
                </a:cubicBezTo>
                <a:cubicBezTo>
                  <a:pt x="2158206" y="7094501"/>
                  <a:pt x="1863035" y="7086122"/>
                  <a:pt x="1701890" y="7083568"/>
                </a:cubicBezTo>
                <a:cubicBezTo>
                  <a:pt x="1540745" y="7081014"/>
                  <a:pt x="1460912" y="7082572"/>
                  <a:pt x="1281757" y="7083568"/>
                </a:cubicBezTo>
                <a:cubicBezTo>
                  <a:pt x="1102602" y="7084564"/>
                  <a:pt x="497583" y="7091803"/>
                  <a:pt x="152651" y="7083568"/>
                </a:cubicBezTo>
                <a:cubicBezTo>
                  <a:pt x="65250" y="7099148"/>
                  <a:pt x="-944" y="7013450"/>
                  <a:pt x="0" y="6930917"/>
                </a:cubicBezTo>
                <a:cubicBezTo>
                  <a:pt x="2633" y="6813356"/>
                  <a:pt x="-17416" y="6612905"/>
                  <a:pt x="0" y="6456438"/>
                </a:cubicBezTo>
                <a:cubicBezTo>
                  <a:pt x="17416" y="6299971"/>
                  <a:pt x="-32214" y="5927840"/>
                  <a:pt x="0" y="5778612"/>
                </a:cubicBezTo>
                <a:cubicBezTo>
                  <a:pt x="32214" y="5629384"/>
                  <a:pt x="-9259" y="5248872"/>
                  <a:pt x="0" y="5033003"/>
                </a:cubicBezTo>
                <a:cubicBezTo>
                  <a:pt x="9259" y="4817134"/>
                  <a:pt x="-11209" y="4709934"/>
                  <a:pt x="0" y="4422959"/>
                </a:cubicBezTo>
                <a:cubicBezTo>
                  <a:pt x="11209" y="4135984"/>
                  <a:pt x="-24862" y="4017643"/>
                  <a:pt x="0" y="3880697"/>
                </a:cubicBezTo>
                <a:cubicBezTo>
                  <a:pt x="24862" y="3743751"/>
                  <a:pt x="30" y="3517006"/>
                  <a:pt x="0" y="3338436"/>
                </a:cubicBezTo>
                <a:cubicBezTo>
                  <a:pt x="-30" y="3159866"/>
                  <a:pt x="-18594" y="2876294"/>
                  <a:pt x="0" y="2592827"/>
                </a:cubicBezTo>
                <a:cubicBezTo>
                  <a:pt x="18594" y="2309360"/>
                  <a:pt x="22697" y="2221899"/>
                  <a:pt x="0" y="2118348"/>
                </a:cubicBezTo>
                <a:cubicBezTo>
                  <a:pt x="-22697" y="2014797"/>
                  <a:pt x="15786" y="1750288"/>
                  <a:pt x="0" y="1508304"/>
                </a:cubicBezTo>
                <a:cubicBezTo>
                  <a:pt x="-15786" y="1266320"/>
                  <a:pt x="22893" y="1043789"/>
                  <a:pt x="0" y="830478"/>
                </a:cubicBezTo>
                <a:cubicBezTo>
                  <a:pt x="-22893" y="617167"/>
                  <a:pt x="9105" y="444710"/>
                  <a:pt x="0" y="152651"/>
                </a:cubicBezTo>
                <a:close/>
              </a:path>
              <a:path w="8182786" h="7083568" stroke="0" extrusionOk="0">
                <a:moveTo>
                  <a:pt x="0" y="152651"/>
                </a:moveTo>
                <a:cubicBezTo>
                  <a:pt x="-3916" y="65929"/>
                  <a:pt x="53471" y="5582"/>
                  <a:pt x="152651" y="0"/>
                </a:cubicBezTo>
                <a:cubicBezTo>
                  <a:pt x="374755" y="-15483"/>
                  <a:pt x="607814" y="11047"/>
                  <a:pt x="966658" y="0"/>
                </a:cubicBezTo>
                <a:cubicBezTo>
                  <a:pt x="1325502" y="-11047"/>
                  <a:pt x="1332522" y="-12927"/>
                  <a:pt x="1544340" y="0"/>
                </a:cubicBezTo>
                <a:cubicBezTo>
                  <a:pt x="1756158" y="12927"/>
                  <a:pt x="1856816" y="-4399"/>
                  <a:pt x="2043247" y="0"/>
                </a:cubicBezTo>
                <a:cubicBezTo>
                  <a:pt x="2229678" y="4399"/>
                  <a:pt x="2472097" y="-14823"/>
                  <a:pt x="2778479" y="0"/>
                </a:cubicBezTo>
                <a:cubicBezTo>
                  <a:pt x="3084861" y="14823"/>
                  <a:pt x="3144316" y="-9970"/>
                  <a:pt x="3356161" y="0"/>
                </a:cubicBezTo>
                <a:cubicBezTo>
                  <a:pt x="3568006" y="9970"/>
                  <a:pt x="3772691" y="-5222"/>
                  <a:pt x="4170168" y="0"/>
                </a:cubicBezTo>
                <a:cubicBezTo>
                  <a:pt x="4567645" y="5222"/>
                  <a:pt x="4429251" y="22279"/>
                  <a:pt x="4669075" y="0"/>
                </a:cubicBezTo>
                <a:cubicBezTo>
                  <a:pt x="4908899" y="-22279"/>
                  <a:pt x="5185641" y="-35660"/>
                  <a:pt x="5483082" y="0"/>
                </a:cubicBezTo>
                <a:cubicBezTo>
                  <a:pt x="5780523" y="35660"/>
                  <a:pt x="5720644" y="-19757"/>
                  <a:pt x="5903214" y="0"/>
                </a:cubicBezTo>
                <a:cubicBezTo>
                  <a:pt x="6085784" y="19757"/>
                  <a:pt x="6403170" y="-26204"/>
                  <a:pt x="6559671" y="0"/>
                </a:cubicBezTo>
                <a:cubicBezTo>
                  <a:pt x="6716172" y="26204"/>
                  <a:pt x="6932011" y="22409"/>
                  <a:pt x="7216128" y="0"/>
                </a:cubicBezTo>
                <a:cubicBezTo>
                  <a:pt x="7500245" y="-22409"/>
                  <a:pt x="7676466" y="20666"/>
                  <a:pt x="8030135" y="0"/>
                </a:cubicBezTo>
                <a:cubicBezTo>
                  <a:pt x="8127522" y="16022"/>
                  <a:pt x="8191468" y="60743"/>
                  <a:pt x="8182786" y="152651"/>
                </a:cubicBezTo>
                <a:cubicBezTo>
                  <a:pt x="8149986" y="324053"/>
                  <a:pt x="8175471" y="641432"/>
                  <a:pt x="8182786" y="830478"/>
                </a:cubicBezTo>
                <a:cubicBezTo>
                  <a:pt x="8190101" y="1019524"/>
                  <a:pt x="8153418" y="1357764"/>
                  <a:pt x="8182786" y="1508304"/>
                </a:cubicBezTo>
                <a:cubicBezTo>
                  <a:pt x="8212154" y="1658844"/>
                  <a:pt x="8149902" y="2048216"/>
                  <a:pt x="8182786" y="2321696"/>
                </a:cubicBezTo>
                <a:cubicBezTo>
                  <a:pt x="8215670" y="2595176"/>
                  <a:pt x="8209274" y="2681393"/>
                  <a:pt x="8182786" y="2999523"/>
                </a:cubicBezTo>
                <a:cubicBezTo>
                  <a:pt x="8156298" y="3317653"/>
                  <a:pt x="8184408" y="3328230"/>
                  <a:pt x="8182786" y="3474001"/>
                </a:cubicBezTo>
                <a:cubicBezTo>
                  <a:pt x="8181164" y="3619772"/>
                  <a:pt x="8176457" y="3833358"/>
                  <a:pt x="8182786" y="4016263"/>
                </a:cubicBezTo>
                <a:cubicBezTo>
                  <a:pt x="8189115" y="4199168"/>
                  <a:pt x="8153566" y="4478669"/>
                  <a:pt x="8182786" y="4829655"/>
                </a:cubicBezTo>
                <a:cubicBezTo>
                  <a:pt x="8212006" y="5180641"/>
                  <a:pt x="8196792" y="5269530"/>
                  <a:pt x="8182786" y="5507481"/>
                </a:cubicBezTo>
                <a:cubicBezTo>
                  <a:pt x="8168780" y="5745432"/>
                  <a:pt x="8170713" y="5790078"/>
                  <a:pt x="8182786" y="6049742"/>
                </a:cubicBezTo>
                <a:cubicBezTo>
                  <a:pt x="8194859" y="6309406"/>
                  <a:pt x="8200963" y="6563207"/>
                  <a:pt x="8182786" y="6930917"/>
                </a:cubicBezTo>
                <a:cubicBezTo>
                  <a:pt x="8175139" y="7014791"/>
                  <a:pt x="8116434" y="7085283"/>
                  <a:pt x="8030135" y="7083568"/>
                </a:cubicBezTo>
                <a:cubicBezTo>
                  <a:pt x="7834928" y="7076877"/>
                  <a:pt x="7700526" y="7082004"/>
                  <a:pt x="7373678" y="7083568"/>
                </a:cubicBezTo>
                <a:cubicBezTo>
                  <a:pt x="7046830" y="7085132"/>
                  <a:pt x="6990639" y="7108197"/>
                  <a:pt x="6874771" y="7083568"/>
                </a:cubicBezTo>
                <a:cubicBezTo>
                  <a:pt x="6758903" y="7058939"/>
                  <a:pt x="6383250" y="7115305"/>
                  <a:pt x="6139539" y="7083568"/>
                </a:cubicBezTo>
                <a:cubicBezTo>
                  <a:pt x="5895828" y="7051831"/>
                  <a:pt x="5843799" y="7095322"/>
                  <a:pt x="5640632" y="7083568"/>
                </a:cubicBezTo>
                <a:cubicBezTo>
                  <a:pt x="5437465" y="7071814"/>
                  <a:pt x="5125351" y="7107071"/>
                  <a:pt x="4905400" y="7083568"/>
                </a:cubicBezTo>
                <a:cubicBezTo>
                  <a:pt x="4685449" y="7060065"/>
                  <a:pt x="4643088" y="7084914"/>
                  <a:pt x="4485267" y="7083568"/>
                </a:cubicBezTo>
                <a:cubicBezTo>
                  <a:pt x="4327446" y="7082222"/>
                  <a:pt x="4087790" y="7117616"/>
                  <a:pt x="3750035" y="7083568"/>
                </a:cubicBezTo>
                <a:cubicBezTo>
                  <a:pt x="3412280" y="7049520"/>
                  <a:pt x="3476030" y="7099057"/>
                  <a:pt x="3251128" y="7083568"/>
                </a:cubicBezTo>
                <a:cubicBezTo>
                  <a:pt x="3026226" y="7068079"/>
                  <a:pt x="2961019" y="7079242"/>
                  <a:pt x="2830996" y="7083568"/>
                </a:cubicBezTo>
                <a:cubicBezTo>
                  <a:pt x="2700973" y="7087894"/>
                  <a:pt x="2551090" y="7100915"/>
                  <a:pt x="2332088" y="7083568"/>
                </a:cubicBezTo>
                <a:cubicBezTo>
                  <a:pt x="2113086" y="7066221"/>
                  <a:pt x="1770552" y="7075537"/>
                  <a:pt x="1596856" y="7083568"/>
                </a:cubicBezTo>
                <a:cubicBezTo>
                  <a:pt x="1423160" y="7091599"/>
                  <a:pt x="1224023" y="7100572"/>
                  <a:pt x="1097949" y="7083568"/>
                </a:cubicBezTo>
                <a:cubicBezTo>
                  <a:pt x="971875" y="7066564"/>
                  <a:pt x="589687" y="7060928"/>
                  <a:pt x="152651" y="7083568"/>
                </a:cubicBezTo>
                <a:cubicBezTo>
                  <a:pt x="83022" y="7086479"/>
                  <a:pt x="-5222" y="7018596"/>
                  <a:pt x="0" y="6930917"/>
                </a:cubicBezTo>
                <a:cubicBezTo>
                  <a:pt x="5433" y="6597337"/>
                  <a:pt x="1221" y="6427559"/>
                  <a:pt x="0" y="6185308"/>
                </a:cubicBezTo>
                <a:cubicBezTo>
                  <a:pt x="-1221" y="5943057"/>
                  <a:pt x="3943" y="5845490"/>
                  <a:pt x="0" y="5643046"/>
                </a:cubicBezTo>
                <a:cubicBezTo>
                  <a:pt x="-3943" y="5440602"/>
                  <a:pt x="5196" y="5126006"/>
                  <a:pt x="0" y="4829655"/>
                </a:cubicBezTo>
                <a:cubicBezTo>
                  <a:pt x="-5196" y="4533304"/>
                  <a:pt x="14452" y="4453113"/>
                  <a:pt x="0" y="4151828"/>
                </a:cubicBezTo>
                <a:cubicBezTo>
                  <a:pt x="-14452" y="3850543"/>
                  <a:pt x="-28612" y="3726060"/>
                  <a:pt x="0" y="3338436"/>
                </a:cubicBezTo>
                <a:cubicBezTo>
                  <a:pt x="28612" y="2950812"/>
                  <a:pt x="-15742" y="2955559"/>
                  <a:pt x="0" y="2592827"/>
                </a:cubicBezTo>
                <a:cubicBezTo>
                  <a:pt x="15742" y="2230095"/>
                  <a:pt x="-22901" y="2193201"/>
                  <a:pt x="0" y="1982783"/>
                </a:cubicBezTo>
                <a:cubicBezTo>
                  <a:pt x="22901" y="1772365"/>
                  <a:pt x="-36287" y="1508877"/>
                  <a:pt x="0" y="1237174"/>
                </a:cubicBezTo>
                <a:cubicBezTo>
                  <a:pt x="36287" y="965471"/>
                  <a:pt x="52759" y="460528"/>
                  <a:pt x="0" y="152651"/>
                </a:cubicBezTo>
                <a:close/>
              </a:path>
            </a:pathLst>
          </a:custGeom>
          <a:solidFill>
            <a:schemeClr val="bg1"/>
          </a:solidFill>
          <a:ln w="9525">
            <a:solidFill>
              <a:schemeClr val="tx1"/>
            </a:solidFill>
            <a:extLst>
              <a:ext uri="{C807C97D-BFC1-408E-A445-0C87EB9F89A2}">
                <ask:lineSketchStyleProps xmlns:ask="http://schemas.microsoft.com/office/drawing/2018/sketchyshapes" sd="1219033472">
                  <a:prstGeom prst="roundRect">
                    <a:avLst>
                      <a:gd name="adj" fmla="val 215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89455F-9E44-334E-8D46-585D5F52D41A}"/>
              </a:ext>
            </a:extLst>
          </p:cNvPr>
          <p:cNvSpPr txBox="1"/>
          <p:nvPr/>
        </p:nvSpPr>
        <p:spPr>
          <a:xfrm>
            <a:off x="2488920" y="1476491"/>
            <a:ext cx="6180083" cy="523220"/>
          </a:xfrm>
          <a:prstGeom prst="rect">
            <a:avLst/>
          </a:prstGeom>
          <a:noFill/>
        </p:spPr>
        <p:txBody>
          <a:bodyPr wrap="square" rtlCol="0">
            <a:spAutoFit/>
          </a:bodyPr>
          <a:lstStyle/>
          <a:p>
            <a:r>
              <a:rPr lang="en-US" sz="2800" dirty="0">
                <a:latin typeface="Bebas Neue" panose="020B0606020202050201" pitchFamily="34" charset="77"/>
              </a:rPr>
              <a:t>Why does Malawi Struggle to develop?</a:t>
            </a:r>
          </a:p>
        </p:txBody>
      </p:sp>
      <p:sp>
        <p:nvSpPr>
          <p:cNvPr id="6" name="Rectangle 5">
            <a:extLst>
              <a:ext uri="{FF2B5EF4-FFF2-40B4-BE49-F238E27FC236}">
                <a16:creationId xmlns:a16="http://schemas.microsoft.com/office/drawing/2014/main" id="{09A93E44-5CDE-C041-A541-A2102926102B}"/>
              </a:ext>
            </a:extLst>
          </p:cNvPr>
          <p:cNvSpPr/>
          <p:nvPr/>
        </p:nvSpPr>
        <p:spPr>
          <a:xfrm>
            <a:off x="58760" y="3754511"/>
            <a:ext cx="2024138" cy="1641685"/>
          </a:xfrm>
          <a:custGeom>
            <a:avLst/>
            <a:gdLst>
              <a:gd name="connsiteX0" fmla="*/ 0 w 2024138"/>
              <a:gd name="connsiteY0" fmla="*/ 0 h 1890282"/>
              <a:gd name="connsiteX1" fmla="*/ 613989 w 2024138"/>
              <a:gd name="connsiteY1" fmla="*/ 0 h 1890282"/>
              <a:gd name="connsiteX2" fmla="*/ 1268460 w 2024138"/>
              <a:gd name="connsiteY2" fmla="*/ 0 h 1890282"/>
              <a:gd name="connsiteX3" fmla="*/ 2024138 w 2024138"/>
              <a:gd name="connsiteY3" fmla="*/ 0 h 1890282"/>
              <a:gd name="connsiteX4" fmla="*/ 2024138 w 2024138"/>
              <a:gd name="connsiteY4" fmla="*/ 592288 h 1890282"/>
              <a:gd name="connsiteX5" fmla="*/ 2024138 w 2024138"/>
              <a:gd name="connsiteY5" fmla="*/ 1184577 h 1890282"/>
              <a:gd name="connsiteX6" fmla="*/ 2024138 w 2024138"/>
              <a:gd name="connsiteY6" fmla="*/ 1890282 h 1890282"/>
              <a:gd name="connsiteX7" fmla="*/ 1329184 w 2024138"/>
              <a:gd name="connsiteY7" fmla="*/ 1890282 h 1890282"/>
              <a:gd name="connsiteX8" fmla="*/ 674713 w 2024138"/>
              <a:gd name="connsiteY8" fmla="*/ 1890282 h 1890282"/>
              <a:gd name="connsiteX9" fmla="*/ 0 w 2024138"/>
              <a:gd name="connsiteY9" fmla="*/ 1890282 h 1890282"/>
              <a:gd name="connsiteX10" fmla="*/ 0 w 2024138"/>
              <a:gd name="connsiteY10" fmla="*/ 1316896 h 1890282"/>
              <a:gd name="connsiteX11" fmla="*/ 0 w 2024138"/>
              <a:gd name="connsiteY11" fmla="*/ 667900 h 1890282"/>
              <a:gd name="connsiteX12" fmla="*/ 0 w 2024138"/>
              <a:gd name="connsiteY12" fmla="*/ 0 h 189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4138" h="1890282" fill="none" extrusionOk="0">
                <a:moveTo>
                  <a:pt x="0" y="0"/>
                </a:moveTo>
                <a:cubicBezTo>
                  <a:pt x="243806" y="-25246"/>
                  <a:pt x="334903" y="-9621"/>
                  <a:pt x="613989" y="0"/>
                </a:cubicBezTo>
                <a:cubicBezTo>
                  <a:pt x="893075" y="9621"/>
                  <a:pt x="1056068" y="-13845"/>
                  <a:pt x="1268460" y="0"/>
                </a:cubicBezTo>
                <a:cubicBezTo>
                  <a:pt x="1480852" y="13845"/>
                  <a:pt x="1747887" y="-28625"/>
                  <a:pt x="2024138" y="0"/>
                </a:cubicBezTo>
                <a:cubicBezTo>
                  <a:pt x="1998666" y="231697"/>
                  <a:pt x="2033583" y="428724"/>
                  <a:pt x="2024138" y="592288"/>
                </a:cubicBezTo>
                <a:cubicBezTo>
                  <a:pt x="2014693" y="755852"/>
                  <a:pt x="2018439" y="901182"/>
                  <a:pt x="2024138" y="1184577"/>
                </a:cubicBezTo>
                <a:cubicBezTo>
                  <a:pt x="2029837" y="1467972"/>
                  <a:pt x="1991630" y="1542007"/>
                  <a:pt x="2024138" y="1890282"/>
                </a:cubicBezTo>
                <a:cubicBezTo>
                  <a:pt x="1738346" y="1877684"/>
                  <a:pt x="1476039" y="1911568"/>
                  <a:pt x="1329184" y="1890282"/>
                </a:cubicBezTo>
                <a:cubicBezTo>
                  <a:pt x="1182329" y="1868996"/>
                  <a:pt x="858657" y="1908843"/>
                  <a:pt x="674713" y="1890282"/>
                </a:cubicBezTo>
                <a:cubicBezTo>
                  <a:pt x="490769" y="1871721"/>
                  <a:pt x="141870" y="1916591"/>
                  <a:pt x="0" y="1890282"/>
                </a:cubicBezTo>
                <a:cubicBezTo>
                  <a:pt x="-974" y="1616226"/>
                  <a:pt x="9726" y="1554212"/>
                  <a:pt x="0" y="1316896"/>
                </a:cubicBezTo>
                <a:cubicBezTo>
                  <a:pt x="-9726" y="1079580"/>
                  <a:pt x="26852" y="869010"/>
                  <a:pt x="0" y="667900"/>
                </a:cubicBezTo>
                <a:cubicBezTo>
                  <a:pt x="-26852" y="466790"/>
                  <a:pt x="12659" y="152536"/>
                  <a:pt x="0" y="0"/>
                </a:cubicBezTo>
                <a:close/>
              </a:path>
              <a:path w="2024138" h="1890282" stroke="0" extrusionOk="0">
                <a:moveTo>
                  <a:pt x="0" y="0"/>
                </a:moveTo>
                <a:cubicBezTo>
                  <a:pt x="165535" y="26880"/>
                  <a:pt x="439400" y="20378"/>
                  <a:pt x="674713" y="0"/>
                </a:cubicBezTo>
                <a:cubicBezTo>
                  <a:pt x="910026" y="-20378"/>
                  <a:pt x="998204" y="8115"/>
                  <a:pt x="1308943" y="0"/>
                </a:cubicBezTo>
                <a:cubicBezTo>
                  <a:pt x="1619682" y="-8115"/>
                  <a:pt x="1863332" y="-319"/>
                  <a:pt x="2024138" y="0"/>
                </a:cubicBezTo>
                <a:cubicBezTo>
                  <a:pt x="2029203" y="238308"/>
                  <a:pt x="2034046" y="331730"/>
                  <a:pt x="2024138" y="611191"/>
                </a:cubicBezTo>
                <a:cubicBezTo>
                  <a:pt x="2014230" y="890652"/>
                  <a:pt x="2028129" y="1055607"/>
                  <a:pt x="2024138" y="1241285"/>
                </a:cubicBezTo>
                <a:cubicBezTo>
                  <a:pt x="2020147" y="1426963"/>
                  <a:pt x="2042267" y="1590222"/>
                  <a:pt x="2024138" y="1890282"/>
                </a:cubicBezTo>
                <a:cubicBezTo>
                  <a:pt x="1765346" y="1913358"/>
                  <a:pt x="1657386" y="1898187"/>
                  <a:pt x="1349425" y="1890282"/>
                </a:cubicBezTo>
                <a:cubicBezTo>
                  <a:pt x="1041464" y="1882377"/>
                  <a:pt x="873827" y="1866940"/>
                  <a:pt x="654471" y="1890282"/>
                </a:cubicBezTo>
                <a:cubicBezTo>
                  <a:pt x="435115" y="1913624"/>
                  <a:pt x="316777" y="1909919"/>
                  <a:pt x="0" y="1890282"/>
                </a:cubicBezTo>
                <a:cubicBezTo>
                  <a:pt x="-16317" y="1675575"/>
                  <a:pt x="-23995" y="1514321"/>
                  <a:pt x="0" y="1297994"/>
                </a:cubicBezTo>
                <a:cubicBezTo>
                  <a:pt x="23995" y="1081667"/>
                  <a:pt x="12771" y="895634"/>
                  <a:pt x="0" y="686802"/>
                </a:cubicBezTo>
                <a:cubicBezTo>
                  <a:pt x="-12771" y="477970"/>
                  <a:pt x="-18121" y="328019"/>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DB6B688F-8C0D-DE4D-84CC-5176F2C6A42D}"/>
              </a:ext>
            </a:extLst>
          </p:cNvPr>
          <p:cNvSpPr txBox="1"/>
          <p:nvPr/>
        </p:nvSpPr>
        <p:spPr>
          <a:xfrm>
            <a:off x="183950" y="3809836"/>
            <a:ext cx="1898948" cy="261610"/>
          </a:xfrm>
          <a:prstGeom prst="rect">
            <a:avLst/>
          </a:prstGeom>
          <a:noFill/>
        </p:spPr>
        <p:txBody>
          <a:bodyPr wrap="square" rtlCol="0">
            <a:spAutoFit/>
          </a:bodyPr>
          <a:lstStyle/>
          <a:p>
            <a:r>
              <a:rPr lang="en-US" sz="1100" dirty="0">
                <a:latin typeface="Dosis" panose="02010503020202060003" pitchFamily="2" charset="77"/>
              </a:rPr>
              <a:t>What crop does Malawi export?</a:t>
            </a:r>
          </a:p>
        </p:txBody>
      </p:sp>
      <p:sp>
        <p:nvSpPr>
          <p:cNvPr id="8" name="TextBox 7">
            <a:extLst>
              <a:ext uri="{FF2B5EF4-FFF2-40B4-BE49-F238E27FC236}">
                <a16:creationId xmlns:a16="http://schemas.microsoft.com/office/drawing/2014/main" id="{E69644D2-E68C-D843-8B9E-D44DBA531976}"/>
              </a:ext>
            </a:extLst>
          </p:cNvPr>
          <p:cNvSpPr txBox="1"/>
          <p:nvPr/>
        </p:nvSpPr>
        <p:spPr>
          <a:xfrm>
            <a:off x="704" y="3766294"/>
            <a:ext cx="228647" cy="461665"/>
          </a:xfrm>
          <a:prstGeom prst="rect">
            <a:avLst/>
          </a:prstGeom>
          <a:noFill/>
        </p:spPr>
        <p:txBody>
          <a:bodyPr wrap="square" rtlCol="0">
            <a:spAutoFit/>
          </a:bodyPr>
          <a:lstStyle/>
          <a:p>
            <a:r>
              <a:rPr lang="en-US" sz="2400" dirty="0">
                <a:latin typeface="Bebas Neue" panose="020B0606020202050201" pitchFamily="34" charset="77"/>
              </a:rPr>
              <a:t>2</a:t>
            </a:r>
          </a:p>
        </p:txBody>
      </p:sp>
      <p:sp>
        <p:nvSpPr>
          <p:cNvPr id="17" name="Rectangle 16">
            <a:extLst>
              <a:ext uri="{FF2B5EF4-FFF2-40B4-BE49-F238E27FC236}">
                <a16:creationId xmlns:a16="http://schemas.microsoft.com/office/drawing/2014/main" id="{1B37DAF6-C1F6-6E48-B99E-15572DE31034}"/>
              </a:ext>
            </a:extLst>
          </p:cNvPr>
          <p:cNvSpPr/>
          <p:nvPr/>
        </p:nvSpPr>
        <p:spPr>
          <a:xfrm>
            <a:off x="74971" y="1312655"/>
            <a:ext cx="2024138" cy="2304318"/>
          </a:xfrm>
          <a:custGeom>
            <a:avLst/>
            <a:gdLst>
              <a:gd name="connsiteX0" fmla="*/ 0 w 2024138"/>
              <a:gd name="connsiteY0" fmla="*/ 0 h 1102407"/>
              <a:gd name="connsiteX1" fmla="*/ 654471 w 2024138"/>
              <a:gd name="connsiteY1" fmla="*/ 0 h 1102407"/>
              <a:gd name="connsiteX2" fmla="*/ 1369667 w 2024138"/>
              <a:gd name="connsiteY2" fmla="*/ 0 h 1102407"/>
              <a:gd name="connsiteX3" fmla="*/ 2024138 w 2024138"/>
              <a:gd name="connsiteY3" fmla="*/ 0 h 1102407"/>
              <a:gd name="connsiteX4" fmla="*/ 2024138 w 2024138"/>
              <a:gd name="connsiteY4" fmla="*/ 540179 h 1102407"/>
              <a:gd name="connsiteX5" fmla="*/ 2024138 w 2024138"/>
              <a:gd name="connsiteY5" fmla="*/ 1102407 h 1102407"/>
              <a:gd name="connsiteX6" fmla="*/ 1369667 w 2024138"/>
              <a:gd name="connsiteY6" fmla="*/ 1102407 h 1102407"/>
              <a:gd name="connsiteX7" fmla="*/ 654471 w 2024138"/>
              <a:gd name="connsiteY7" fmla="*/ 1102407 h 1102407"/>
              <a:gd name="connsiteX8" fmla="*/ 0 w 2024138"/>
              <a:gd name="connsiteY8" fmla="*/ 1102407 h 1102407"/>
              <a:gd name="connsiteX9" fmla="*/ 0 w 2024138"/>
              <a:gd name="connsiteY9" fmla="*/ 540179 h 1102407"/>
              <a:gd name="connsiteX10" fmla="*/ 0 w 2024138"/>
              <a:gd name="connsiteY10" fmla="*/ 0 h 110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138" h="1102407" fill="none" extrusionOk="0">
                <a:moveTo>
                  <a:pt x="0" y="0"/>
                </a:moveTo>
                <a:cubicBezTo>
                  <a:pt x="310217" y="17120"/>
                  <a:pt x="455795" y="-21249"/>
                  <a:pt x="654471" y="0"/>
                </a:cubicBezTo>
                <a:cubicBezTo>
                  <a:pt x="853147" y="21249"/>
                  <a:pt x="1150742" y="31329"/>
                  <a:pt x="1369667" y="0"/>
                </a:cubicBezTo>
                <a:cubicBezTo>
                  <a:pt x="1588592" y="-31329"/>
                  <a:pt x="1725349" y="18531"/>
                  <a:pt x="2024138" y="0"/>
                </a:cubicBezTo>
                <a:cubicBezTo>
                  <a:pt x="2034583" y="153727"/>
                  <a:pt x="2047922" y="294969"/>
                  <a:pt x="2024138" y="540179"/>
                </a:cubicBezTo>
                <a:cubicBezTo>
                  <a:pt x="2000354" y="785389"/>
                  <a:pt x="2011327" y="883535"/>
                  <a:pt x="2024138" y="1102407"/>
                </a:cubicBezTo>
                <a:cubicBezTo>
                  <a:pt x="1741784" y="1082271"/>
                  <a:pt x="1585803" y="1106399"/>
                  <a:pt x="1369667" y="1102407"/>
                </a:cubicBezTo>
                <a:cubicBezTo>
                  <a:pt x="1153531" y="1098415"/>
                  <a:pt x="924872" y="1104209"/>
                  <a:pt x="654471" y="1102407"/>
                </a:cubicBezTo>
                <a:cubicBezTo>
                  <a:pt x="384070" y="1100605"/>
                  <a:pt x="257248" y="1082554"/>
                  <a:pt x="0" y="1102407"/>
                </a:cubicBezTo>
                <a:cubicBezTo>
                  <a:pt x="11836" y="924816"/>
                  <a:pt x="-2959" y="784794"/>
                  <a:pt x="0" y="540179"/>
                </a:cubicBezTo>
                <a:cubicBezTo>
                  <a:pt x="2959" y="295564"/>
                  <a:pt x="-10714" y="122038"/>
                  <a:pt x="0" y="0"/>
                </a:cubicBezTo>
                <a:close/>
              </a:path>
              <a:path w="2024138" h="1102407" stroke="0" extrusionOk="0">
                <a:moveTo>
                  <a:pt x="0" y="0"/>
                </a:moveTo>
                <a:cubicBezTo>
                  <a:pt x="165535" y="26880"/>
                  <a:pt x="439400" y="20378"/>
                  <a:pt x="674713" y="0"/>
                </a:cubicBezTo>
                <a:cubicBezTo>
                  <a:pt x="910026" y="-20378"/>
                  <a:pt x="998204" y="8115"/>
                  <a:pt x="1308943" y="0"/>
                </a:cubicBezTo>
                <a:cubicBezTo>
                  <a:pt x="1619682" y="-8115"/>
                  <a:pt x="1863332" y="-319"/>
                  <a:pt x="2024138" y="0"/>
                </a:cubicBezTo>
                <a:cubicBezTo>
                  <a:pt x="2020116" y="117927"/>
                  <a:pt x="2043097" y="388990"/>
                  <a:pt x="2024138" y="540179"/>
                </a:cubicBezTo>
                <a:cubicBezTo>
                  <a:pt x="2005179" y="691368"/>
                  <a:pt x="2051420" y="877035"/>
                  <a:pt x="2024138" y="1102407"/>
                </a:cubicBezTo>
                <a:cubicBezTo>
                  <a:pt x="1814030" y="1102587"/>
                  <a:pt x="1520972" y="1089022"/>
                  <a:pt x="1389908" y="1102407"/>
                </a:cubicBezTo>
                <a:cubicBezTo>
                  <a:pt x="1258844" y="1115793"/>
                  <a:pt x="1007022" y="1081814"/>
                  <a:pt x="775920" y="1102407"/>
                </a:cubicBezTo>
                <a:cubicBezTo>
                  <a:pt x="544818" y="1123000"/>
                  <a:pt x="260184" y="1070080"/>
                  <a:pt x="0" y="1102407"/>
                </a:cubicBezTo>
                <a:cubicBezTo>
                  <a:pt x="20533" y="958184"/>
                  <a:pt x="4951" y="727584"/>
                  <a:pt x="0" y="584276"/>
                </a:cubicBezTo>
                <a:cubicBezTo>
                  <a:pt x="-4951" y="440968"/>
                  <a:pt x="6468" y="197822"/>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79841734-86F1-7D48-934F-DF55FB763433}"/>
              </a:ext>
            </a:extLst>
          </p:cNvPr>
          <p:cNvSpPr/>
          <p:nvPr/>
        </p:nvSpPr>
        <p:spPr>
          <a:xfrm>
            <a:off x="65375" y="4800600"/>
            <a:ext cx="2024138" cy="1497959"/>
          </a:xfrm>
          <a:custGeom>
            <a:avLst/>
            <a:gdLst>
              <a:gd name="connsiteX0" fmla="*/ 0 w 2024138"/>
              <a:gd name="connsiteY0" fmla="*/ 0 h 1497959"/>
              <a:gd name="connsiteX1" fmla="*/ 613989 w 2024138"/>
              <a:gd name="connsiteY1" fmla="*/ 0 h 1497959"/>
              <a:gd name="connsiteX2" fmla="*/ 1268460 w 2024138"/>
              <a:gd name="connsiteY2" fmla="*/ 0 h 1497959"/>
              <a:gd name="connsiteX3" fmla="*/ 2024138 w 2024138"/>
              <a:gd name="connsiteY3" fmla="*/ 0 h 1497959"/>
              <a:gd name="connsiteX4" fmla="*/ 2024138 w 2024138"/>
              <a:gd name="connsiteY4" fmla="*/ 469360 h 1497959"/>
              <a:gd name="connsiteX5" fmla="*/ 2024138 w 2024138"/>
              <a:gd name="connsiteY5" fmla="*/ 938721 h 1497959"/>
              <a:gd name="connsiteX6" fmla="*/ 2024138 w 2024138"/>
              <a:gd name="connsiteY6" fmla="*/ 1497959 h 1497959"/>
              <a:gd name="connsiteX7" fmla="*/ 1329184 w 2024138"/>
              <a:gd name="connsiteY7" fmla="*/ 1497959 h 1497959"/>
              <a:gd name="connsiteX8" fmla="*/ 674713 w 2024138"/>
              <a:gd name="connsiteY8" fmla="*/ 1497959 h 1497959"/>
              <a:gd name="connsiteX9" fmla="*/ 0 w 2024138"/>
              <a:gd name="connsiteY9" fmla="*/ 1497959 h 1497959"/>
              <a:gd name="connsiteX10" fmla="*/ 0 w 2024138"/>
              <a:gd name="connsiteY10" fmla="*/ 1043578 h 1497959"/>
              <a:gd name="connsiteX11" fmla="*/ 0 w 2024138"/>
              <a:gd name="connsiteY11" fmla="*/ 529279 h 1497959"/>
              <a:gd name="connsiteX12" fmla="*/ 0 w 2024138"/>
              <a:gd name="connsiteY12" fmla="*/ 0 h 149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4138" h="1497959" fill="none" extrusionOk="0">
                <a:moveTo>
                  <a:pt x="0" y="0"/>
                </a:moveTo>
                <a:cubicBezTo>
                  <a:pt x="243806" y="-25246"/>
                  <a:pt x="334903" y="-9621"/>
                  <a:pt x="613989" y="0"/>
                </a:cubicBezTo>
                <a:cubicBezTo>
                  <a:pt x="893075" y="9621"/>
                  <a:pt x="1056068" y="-13845"/>
                  <a:pt x="1268460" y="0"/>
                </a:cubicBezTo>
                <a:cubicBezTo>
                  <a:pt x="1480852" y="13845"/>
                  <a:pt x="1747887" y="-28625"/>
                  <a:pt x="2024138" y="0"/>
                </a:cubicBezTo>
                <a:cubicBezTo>
                  <a:pt x="2036732" y="139266"/>
                  <a:pt x="2036043" y="296139"/>
                  <a:pt x="2024138" y="469360"/>
                </a:cubicBezTo>
                <a:cubicBezTo>
                  <a:pt x="2012233" y="642581"/>
                  <a:pt x="2009732" y="816918"/>
                  <a:pt x="2024138" y="938721"/>
                </a:cubicBezTo>
                <a:cubicBezTo>
                  <a:pt x="2038544" y="1060524"/>
                  <a:pt x="2010015" y="1222270"/>
                  <a:pt x="2024138" y="1497959"/>
                </a:cubicBezTo>
                <a:cubicBezTo>
                  <a:pt x="1738346" y="1485361"/>
                  <a:pt x="1476039" y="1519245"/>
                  <a:pt x="1329184" y="1497959"/>
                </a:cubicBezTo>
                <a:cubicBezTo>
                  <a:pt x="1182329" y="1476673"/>
                  <a:pt x="858657" y="1516520"/>
                  <a:pt x="674713" y="1497959"/>
                </a:cubicBezTo>
                <a:cubicBezTo>
                  <a:pt x="490769" y="1479398"/>
                  <a:pt x="141870" y="1524268"/>
                  <a:pt x="0" y="1497959"/>
                </a:cubicBezTo>
                <a:cubicBezTo>
                  <a:pt x="-299" y="1382584"/>
                  <a:pt x="-12182" y="1183841"/>
                  <a:pt x="0" y="1043578"/>
                </a:cubicBezTo>
                <a:cubicBezTo>
                  <a:pt x="12182" y="903315"/>
                  <a:pt x="2952" y="695352"/>
                  <a:pt x="0" y="529279"/>
                </a:cubicBezTo>
                <a:cubicBezTo>
                  <a:pt x="-2952" y="363206"/>
                  <a:pt x="8967" y="249117"/>
                  <a:pt x="0" y="0"/>
                </a:cubicBezTo>
                <a:close/>
              </a:path>
              <a:path w="2024138" h="1497959" stroke="0" extrusionOk="0">
                <a:moveTo>
                  <a:pt x="0" y="0"/>
                </a:moveTo>
                <a:cubicBezTo>
                  <a:pt x="165535" y="26880"/>
                  <a:pt x="439400" y="20378"/>
                  <a:pt x="674713" y="0"/>
                </a:cubicBezTo>
                <a:cubicBezTo>
                  <a:pt x="910026" y="-20378"/>
                  <a:pt x="998204" y="8115"/>
                  <a:pt x="1308943" y="0"/>
                </a:cubicBezTo>
                <a:cubicBezTo>
                  <a:pt x="1619682" y="-8115"/>
                  <a:pt x="1863332" y="-319"/>
                  <a:pt x="2024138" y="0"/>
                </a:cubicBezTo>
                <a:cubicBezTo>
                  <a:pt x="2031765" y="209839"/>
                  <a:pt x="2029857" y="346310"/>
                  <a:pt x="2024138" y="484340"/>
                </a:cubicBezTo>
                <a:cubicBezTo>
                  <a:pt x="2018419" y="622370"/>
                  <a:pt x="2034406" y="741920"/>
                  <a:pt x="2024138" y="983660"/>
                </a:cubicBezTo>
                <a:cubicBezTo>
                  <a:pt x="2013870" y="1225400"/>
                  <a:pt x="1999230" y="1257298"/>
                  <a:pt x="2024138" y="1497959"/>
                </a:cubicBezTo>
                <a:cubicBezTo>
                  <a:pt x="1765346" y="1521035"/>
                  <a:pt x="1657386" y="1505864"/>
                  <a:pt x="1349425" y="1497959"/>
                </a:cubicBezTo>
                <a:cubicBezTo>
                  <a:pt x="1041464" y="1490054"/>
                  <a:pt x="873827" y="1474617"/>
                  <a:pt x="654471" y="1497959"/>
                </a:cubicBezTo>
                <a:cubicBezTo>
                  <a:pt x="435115" y="1521301"/>
                  <a:pt x="316777" y="1517596"/>
                  <a:pt x="0" y="1497959"/>
                </a:cubicBezTo>
                <a:cubicBezTo>
                  <a:pt x="-14614" y="1269848"/>
                  <a:pt x="-4761" y="1234624"/>
                  <a:pt x="0" y="1028599"/>
                </a:cubicBezTo>
                <a:cubicBezTo>
                  <a:pt x="4761" y="822574"/>
                  <a:pt x="20330" y="746898"/>
                  <a:pt x="0" y="544258"/>
                </a:cubicBezTo>
                <a:cubicBezTo>
                  <a:pt x="-20330" y="341618"/>
                  <a:pt x="23413" y="234816"/>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458FE638-2145-CF41-88D7-0292EB7786CB}"/>
              </a:ext>
            </a:extLst>
          </p:cNvPr>
          <p:cNvSpPr txBox="1"/>
          <p:nvPr/>
        </p:nvSpPr>
        <p:spPr>
          <a:xfrm>
            <a:off x="265815" y="4774141"/>
            <a:ext cx="1795491" cy="430887"/>
          </a:xfrm>
          <a:prstGeom prst="rect">
            <a:avLst/>
          </a:prstGeom>
          <a:noFill/>
        </p:spPr>
        <p:txBody>
          <a:bodyPr wrap="square" rtlCol="0">
            <a:spAutoFit/>
          </a:bodyPr>
          <a:lstStyle/>
          <a:p>
            <a:r>
              <a:rPr lang="en-US" sz="1100" dirty="0">
                <a:latin typeface="Dosis" panose="02010503020202060003" pitchFamily="2" charset="77"/>
              </a:rPr>
              <a:t>Why does </a:t>
            </a:r>
            <a:r>
              <a:rPr lang="en-US" sz="1100" dirty="0" err="1">
                <a:latin typeface="Dosis" panose="02010503020202060003" pitchFamily="2" charset="77"/>
              </a:rPr>
              <a:t>Tiyarmike</a:t>
            </a:r>
            <a:r>
              <a:rPr lang="en-US" sz="1100" dirty="0">
                <a:latin typeface="Dosis" panose="02010503020202060003" pitchFamily="2" charset="77"/>
              </a:rPr>
              <a:t> not go to school?</a:t>
            </a:r>
          </a:p>
        </p:txBody>
      </p:sp>
      <p:sp>
        <p:nvSpPr>
          <p:cNvPr id="18" name="TextBox 17">
            <a:extLst>
              <a:ext uri="{FF2B5EF4-FFF2-40B4-BE49-F238E27FC236}">
                <a16:creationId xmlns:a16="http://schemas.microsoft.com/office/drawing/2014/main" id="{A4423B47-5D51-3549-8092-A574DFF447C0}"/>
              </a:ext>
            </a:extLst>
          </p:cNvPr>
          <p:cNvSpPr txBox="1"/>
          <p:nvPr/>
        </p:nvSpPr>
        <p:spPr>
          <a:xfrm>
            <a:off x="65375" y="4785210"/>
            <a:ext cx="228647" cy="461665"/>
          </a:xfrm>
          <a:prstGeom prst="rect">
            <a:avLst/>
          </a:prstGeom>
          <a:noFill/>
        </p:spPr>
        <p:txBody>
          <a:bodyPr wrap="square" rtlCol="0">
            <a:spAutoFit/>
          </a:bodyPr>
          <a:lstStyle/>
          <a:p>
            <a:r>
              <a:rPr lang="en-US" sz="2400" dirty="0">
                <a:latin typeface="Bebas Neue" panose="020B0606020202050201" pitchFamily="34" charset="77"/>
              </a:rPr>
              <a:t>3</a:t>
            </a:r>
          </a:p>
        </p:txBody>
      </p:sp>
      <p:sp>
        <p:nvSpPr>
          <p:cNvPr id="19" name="TextBox 18">
            <a:extLst>
              <a:ext uri="{FF2B5EF4-FFF2-40B4-BE49-F238E27FC236}">
                <a16:creationId xmlns:a16="http://schemas.microsoft.com/office/drawing/2014/main" id="{35FE09DC-68C5-DA42-9F6D-B5B680B540BD}"/>
              </a:ext>
            </a:extLst>
          </p:cNvPr>
          <p:cNvSpPr txBox="1"/>
          <p:nvPr/>
        </p:nvSpPr>
        <p:spPr>
          <a:xfrm>
            <a:off x="174735" y="1374531"/>
            <a:ext cx="2055063" cy="261610"/>
          </a:xfrm>
          <a:prstGeom prst="rect">
            <a:avLst/>
          </a:prstGeom>
          <a:noFill/>
        </p:spPr>
        <p:txBody>
          <a:bodyPr wrap="square" rtlCol="0">
            <a:spAutoFit/>
          </a:bodyPr>
          <a:lstStyle/>
          <a:p>
            <a:r>
              <a:rPr lang="en-US" sz="1100" dirty="0">
                <a:latin typeface="Dosis" panose="02010503020202060003" pitchFamily="2" charset="77"/>
              </a:rPr>
              <a:t>Describe </a:t>
            </a:r>
            <a:r>
              <a:rPr lang="en-US" sz="1100" dirty="0" err="1">
                <a:latin typeface="Dosis" panose="02010503020202060003" pitchFamily="2" charset="77"/>
              </a:rPr>
              <a:t>Tiyarmike’s</a:t>
            </a:r>
            <a:r>
              <a:rPr lang="en-US" sz="1100" dirty="0">
                <a:latin typeface="Dosis" panose="02010503020202060003" pitchFamily="2" charset="77"/>
              </a:rPr>
              <a:t> quality of life?</a:t>
            </a:r>
          </a:p>
        </p:txBody>
      </p:sp>
      <p:sp>
        <p:nvSpPr>
          <p:cNvPr id="20" name="TextBox 19">
            <a:extLst>
              <a:ext uri="{FF2B5EF4-FFF2-40B4-BE49-F238E27FC236}">
                <a16:creationId xmlns:a16="http://schemas.microsoft.com/office/drawing/2014/main" id="{7B5B1064-BA07-294D-A30D-5F4C82267DB6}"/>
              </a:ext>
            </a:extLst>
          </p:cNvPr>
          <p:cNvSpPr txBox="1"/>
          <p:nvPr/>
        </p:nvSpPr>
        <p:spPr>
          <a:xfrm>
            <a:off x="14296" y="1255791"/>
            <a:ext cx="228647" cy="461665"/>
          </a:xfrm>
          <a:prstGeom prst="rect">
            <a:avLst/>
          </a:prstGeom>
          <a:noFill/>
        </p:spPr>
        <p:txBody>
          <a:bodyPr wrap="square" rtlCol="0">
            <a:spAutoFit/>
          </a:bodyPr>
          <a:lstStyle/>
          <a:p>
            <a:r>
              <a:rPr lang="en-US" sz="2400" dirty="0">
                <a:latin typeface="Bebas Neue" panose="020B0606020202050201" pitchFamily="34" charset="77"/>
              </a:rPr>
              <a:t>1</a:t>
            </a:r>
          </a:p>
        </p:txBody>
      </p:sp>
      <p:sp>
        <p:nvSpPr>
          <p:cNvPr id="26" name="Rectangle 25">
            <a:extLst>
              <a:ext uri="{FF2B5EF4-FFF2-40B4-BE49-F238E27FC236}">
                <a16:creationId xmlns:a16="http://schemas.microsoft.com/office/drawing/2014/main" id="{FE4CABD7-6636-6C49-A57D-FC4938BB4210}"/>
              </a:ext>
            </a:extLst>
          </p:cNvPr>
          <p:cNvSpPr/>
          <p:nvPr/>
        </p:nvSpPr>
        <p:spPr>
          <a:xfrm>
            <a:off x="65375" y="6385131"/>
            <a:ext cx="1982981" cy="3088653"/>
          </a:xfrm>
          <a:custGeom>
            <a:avLst/>
            <a:gdLst>
              <a:gd name="connsiteX0" fmla="*/ 0 w 1982981"/>
              <a:gd name="connsiteY0" fmla="*/ 0 h 3088653"/>
              <a:gd name="connsiteX1" fmla="*/ 700653 w 1982981"/>
              <a:gd name="connsiteY1" fmla="*/ 0 h 3088653"/>
              <a:gd name="connsiteX2" fmla="*/ 1341817 w 1982981"/>
              <a:gd name="connsiteY2" fmla="*/ 0 h 3088653"/>
              <a:gd name="connsiteX3" fmla="*/ 1982981 w 1982981"/>
              <a:gd name="connsiteY3" fmla="*/ 0 h 3088653"/>
              <a:gd name="connsiteX4" fmla="*/ 1982981 w 1982981"/>
              <a:gd name="connsiteY4" fmla="*/ 555958 h 3088653"/>
              <a:gd name="connsiteX5" fmla="*/ 1982981 w 1982981"/>
              <a:gd name="connsiteY5" fmla="*/ 1142802 h 3088653"/>
              <a:gd name="connsiteX6" fmla="*/ 1982981 w 1982981"/>
              <a:gd name="connsiteY6" fmla="*/ 1729646 h 3088653"/>
              <a:gd name="connsiteX7" fmla="*/ 1982981 w 1982981"/>
              <a:gd name="connsiteY7" fmla="*/ 2347376 h 3088653"/>
              <a:gd name="connsiteX8" fmla="*/ 1982981 w 1982981"/>
              <a:gd name="connsiteY8" fmla="*/ 3088653 h 3088653"/>
              <a:gd name="connsiteX9" fmla="*/ 1361647 w 1982981"/>
              <a:gd name="connsiteY9" fmla="*/ 3088653 h 3088653"/>
              <a:gd name="connsiteX10" fmla="*/ 700653 w 1982981"/>
              <a:gd name="connsiteY10" fmla="*/ 3088653 h 3088653"/>
              <a:gd name="connsiteX11" fmla="*/ 0 w 1982981"/>
              <a:gd name="connsiteY11" fmla="*/ 3088653 h 3088653"/>
              <a:gd name="connsiteX12" fmla="*/ 0 w 1982981"/>
              <a:gd name="connsiteY12" fmla="*/ 2440036 h 3088653"/>
              <a:gd name="connsiteX13" fmla="*/ 0 w 1982981"/>
              <a:gd name="connsiteY13" fmla="*/ 1760532 h 3088653"/>
              <a:gd name="connsiteX14" fmla="*/ 0 w 1982981"/>
              <a:gd name="connsiteY14" fmla="*/ 1235461 h 3088653"/>
              <a:gd name="connsiteX15" fmla="*/ 0 w 1982981"/>
              <a:gd name="connsiteY15" fmla="*/ 617731 h 3088653"/>
              <a:gd name="connsiteX16" fmla="*/ 0 w 1982981"/>
              <a:gd name="connsiteY16" fmla="*/ 0 h 308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2981" h="3088653" fill="none" extrusionOk="0">
                <a:moveTo>
                  <a:pt x="0" y="0"/>
                </a:moveTo>
                <a:cubicBezTo>
                  <a:pt x="320797" y="-24327"/>
                  <a:pt x="357095" y="-33803"/>
                  <a:pt x="700653" y="0"/>
                </a:cubicBezTo>
                <a:cubicBezTo>
                  <a:pt x="1044211" y="33803"/>
                  <a:pt x="1141364" y="18395"/>
                  <a:pt x="1341817" y="0"/>
                </a:cubicBezTo>
                <a:cubicBezTo>
                  <a:pt x="1542270" y="-18395"/>
                  <a:pt x="1686853" y="19333"/>
                  <a:pt x="1982981" y="0"/>
                </a:cubicBezTo>
                <a:cubicBezTo>
                  <a:pt x="2004578" y="177817"/>
                  <a:pt x="1967059" y="375255"/>
                  <a:pt x="1982981" y="555958"/>
                </a:cubicBezTo>
                <a:cubicBezTo>
                  <a:pt x="1998903" y="736661"/>
                  <a:pt x="1984882" y="986227"/>
                  <a:pt x="1982981" y="1142802"/>
                </a:cubicBezTo>
                <a:cubicBezTo>
                  <a:pt x="1981080" y="1299377"/>
                  <a:pt x="2008608" y="1597995"/>
                  <a:pt x="1982981" y="1729646"/>
                </a:cubicBezTo>
                <a:cubicBezTo>
                  <a:pt x="1957354" y="1861297"/>
                  <a:pt x="1953013" y="2073144"/>
                  <a:pt x="1982981" y="2347376"/>
                </a:cubicBezTo>
                <a:cubicBezTo>
                  <a:pt x="2012950" y="2621608"/>
                  <a:pt x="2008150" y="2805559"/>
                  <a:pt x="1982981" y="3088653"/>
                </a:cubicBezTo>
                <a:cubicBezTo>
                  <a:pt x="1786756" y="3065244"/>
                  <a:pt x="1497214" y="3079495"/>
                  <a:pt x="1361647" y="3088653"/>
                </a:cubicBezTo>
                <a:cubicBezTo>
                  <a:pt x="1226080" y="3097811"/>
                  <a:pt x="968684" y="3107390"/>
                  <a:pt x="700653" y="3088653"/>
                </a:cubicBezTo>
                <a:cubicBezTo>
                  <a:pt x="432622" y="3069916"/>
                  <a:pt x="268022" y="3063105"/>
                  <a:pt x="0" y="3088653"/>
                </a:cubicBezTo>
                <a:cubicBezTo>
                  <a:pt x="22514" y="2784748"/>
                  <a:pt x="18203" y="2657298"/>
                  <a:pt x="0" y="2440036"/>
                </a:cubicBezTo>
                <a:cubicBezTo>
                  <a:pt x="-18203" y="2222774"/>
                  <a:pt x="19494" y="1918374"/>
                  <a:pt x="0" y="1760532"/>
                </a:cubicBezTo>
                <a:cubicBezTo>
                  <a:pt x="-19494" y="1602690"/>
                  <a:pt x="-16612" y="1425488"/>
                  <a:pt x="0" y="1235461"/>
                </a:cubicBezTo>
                <a:cubicBezTo>
                  <a:pt x="16612" y="1045434"/>
                  <a:pt x="-9556" y="904491"/>
                  <a:pt x="0" y="617731"/>
                </a:cubicBezTo>
                <a:cubicBezTo>
                  <a:pt x="9556" y="330971"/>
                  <a:pt x="7627" y="190645"/>
                  <a:pt x="0" y="0"/>
                </a:cubicBezTo>
                <a:close/>
              </a:path>
              <a:path w="1982981" h="3088653" stroke="0" extrusionOk="0">
                <a:moveTo>
                  <a:pt x="0" y="0"/>
                </a:moveTo>
                <a:cubicBezTo>
                  <a:pt x="275167" y="-8899"/>
                  <a:pt x="432332" y="-141"/>
                  <a:pt x="660994" y="0"/>
                </a:cubicBezTo>
                <a:cubicBezTo>
                  <a:pt x="889656" y="141"/>
                  <a:pt x="1142451" y="6897"/>
                  <a:pt x="1282328" y="0"/>
                </a:cubicBezTo>
                <a:cubicBezTo>
                  <a:pt x="1422205" y="-6897"/>
                  <a:pt x="1696104" y="-5666"/>
                  <a:pt x="1982981" y="0"/>
                </a:cubicBezTo>
                <a:cubicBezTo>
                  <a:pt x="1969128" y="279425"/>
                  <a:pt x="1985693" y="296717"/>
                  <a:pt x="1982981" y="586844"/>
                </a:cubicBezTo>
                <a:cubicBezTo>
                  <a:pt x="1980269" y="876971"/>
                  <a:pt x="1964106" y="1018633"/>
                  <a:pt x="1982981" y="1204575"/>
                </a:cubicBezTo>
                <a:cubicBezTo>
                  <a:pt x="2001856" y="1390517"/>
                  <a:pt x="1997132" y="1557162"/>
                  <a:pt x="1982981" y="1760532"/>
                </a:cubicBezTo>
                <a:cubicBezTo>
                  <a:pt x="1968830" y="1963902"/>
                  <a:pt x="2007695" y="2234054"/>
                  <a:pt x="1982981" y="2378263"/>
                </a:cubicBezTo>
                <a:cubicBezTo>
                  <a:pt x="1958267" y="2522472"/>
                  <a:pt x="2004899" y="2906091"/>
                  <a:pt x="1982981" y="3088653"/>
                </a:cubicBezTo>
                <a:cubicBezTo>
                  <a:pt x="1853723" y="3086531"/>
                  <a:pt x="1660754" y="3087061"/>
                  <a:pt x="1361647" y="3088653"/>
                </a:cubicBezTo>
                <a:cubicBezTo>
                  <a:pt x="1062540" y="3090245"/>
                  <a:pt x="937645" y="3106668"/>
                  <a:pt x="740313" y="3088653"/>
                </a:cubicBezTo>
                <a:cubicBezTo>
                  <a:pt x="542981" y="3070638"/>
                  <a:pt x="337200" y="3109553"/>
                  <a:pt x="0" y="3088653"/>
                </a:cubicBezTo>
                <a:cubicBezTo>
                  <a:pt x="-6498" y="2938424"/>
                  <a:pt x="-2459" y="2676495"/>
                  <a:pt x="0" y="2470922"/>
                </a:cubicBezTo>
                <a:cubicBezTo>
                  <a:pt x="2459" y="2265349"/>
                  <a:pt x="9616" y="2178650"/>
                  <a:pt x="0" y="1945851"/>
                </a:cubicBezTo>
                <a:cubicBezTo>
                  <a:pt x="-9616" y="1713052"/>
                  <a:pt x="13990" y="1517025"/>
                  <a:pt x="0" y="1328121"/>
                </a:cubicBezTo>
                <a:cubicBezTo>
                  <a:pt x="-13990" y="1139217"/>
                  <a:pt x="9965" y="911789"/>
                  <a:pt x="0" y="772163"/>
                </a:cubicBezTo>
                <a:cubicBezTo>
                  <a:pt x="-9965" y="632537"/>
                  <a:pt x="34724" y="247482"/>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DFB31A47-50DE-2047-BB3B-D2D4BF61FC4F}"/>
              </a:ext>
            </a:extLst>
          </p:cNvPr>
          <p:cNvSpPr/>
          <p:nvPr/>
        </p:nvSpPr>
        <p:spPr>
          <a:xfrm>
            <a:off x="3156657" y="42086"/>
            <a:ext cx="2486282" cy="1218191"/>
          </a:xfrm>
          <a:custGeom>
            <a:avLst/>
            <a:gdLst>
              <a:gd name="connsiteX0" fmla="*/ 0 w 2486282"/>
              <a:gd name="connsiteY0" fmla="*/ 0 h 1218191"/>
              <a:gd name="connsiteX1" fmla="*/ 546982 w 2486282"/>
              <a:gd name="connsiteY1" fmla="*/ 0 h 1218191"/>
              <a:gd name="connsiteX2" fmla="*/ 1143690 w 2486282"/>
              <a:gd name="connsiteY2" fmla="*/ 0 h 1218191"/>
              <a:gd name="connsiteX3" fmla="*/ 1790123 w 2486282"/>
              <a:gd name="connsiteY3" fmla="*/ 0 h 1218191"/>
              <a:gd name="connsiteX4" fmla="*/ 2486282 w 2486282"/>
              <a:gd name="connsiteY4" fmla="*/ 0 h 1218191"/>
              <a:gd name="connsiteX5" fmla="*/ 2486282 w 2486282"/>
              <a:gd name="connsiteY5" fmla="*/ 609096 h 1218191"/>
              <a:gd name="connsiteX6" fmla="*/ 2486282 w 2486282"/>
              <a:gd name="connsiteY6" fmla="*/ 1218191 h 1218191"/>
              <a:gd name="connsiteX7" fmla="*/ 1839849 w 2486282"/>
              <a:gd name="connsiteY7" fmla="*/ 1218191 h 1218191"/>
              <a:gd name="connsiteX8" fmla="*/ 1243141 w 2486282"/>
              <a:gd name="connsiteY8" fmla="*/ 1218191 h 1218191"/>
              <a:gd name="connsiteX9" fmla="*/ 621571 w 2486282"/>
              <a:gd name="connsiteY9" fmla="*/ 1218191 h 1218191"/>
              <a:gd name="connsiteX10" fmla="*/ 0 w 2486282"/>
              <a:gd name="connsiteY10" fmla="*/ 1218191 h 1218191"/>
              <a:gd name="connsiteX11" fmla="*/ 0 w 2486282"/>
              <a:gd name="connsiteY11" fmla="*/ 609096 h 1218191"/>
              <a:gd name="connsiteX12" fmla="*/ 0 w 2486282"/>
              <a:gd name="connsiteY12" fmla="*/ 0 h 121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6282" h="1218191" fill="none" extrusionOk="0">
                <a:moveTo>
                  <a:pt x="0" y="0"/>
                </a:moveTo>
                <a:cubicBezTo>
                  <a:pt x="160922" y="-14802"/>
                  <a:pt x="323363" y="11626"/>
                  <a:pt x="546982" y="0"/>
                </a:cubicBezTo>
                <a:cubicBezTo>
                  <a:pt x="770601" y="-11626"/>
                  <a:pt x="957367" y="1442"/>
                  <a:pt x="1143690" y="0"/>
                </a:cubicBezTo>
                <a:cubicBezTo>
                  <a:pt x="1330013" y="-1442"/>
                  <a:pt x="1475390" y="16984"/>
                  <a:pt x="1790123" y="0"/>
                </a:cubicBezTo>
                <a:cubicBezTo>
                  <a:pt x="2104856" y="-16984"/>
                  <a:pt x="2162628" y="32012"/>
                  <a:pt x="2486282" y="0"/>
                </a:cubicBezTo>
                <a:cubicBezTo>
                  <a:pt x="2492654" y="152102"/>
                  <a:pt x="2516007" y="323573"/>
                  <a:pt x="2486282" y="609096"/>
                </a:cubicBezTo>
                <a:cubicBezTo>
                  <a:pt x="2456557" y="894619"/>
                  <a:pt x="2515682" y="930865"/>
                  <a:pt x="2486282" y="1218191"/>
                </a:cubicBezTo>
                <a:cubicBezTo>
                  <a:pt x="2280503" y="1225849"/>
                  <a:pt x="2007208" y="1215566"/>
                  <a:pt x="1839849" y="1218191"/>
                </a:cubicBezTo>
                <a:cubicBezTo>
                  <a:pt x="1672490" y="1220816"/>
                  <a:pt x="1398590" y="1195124"/>
                  <a:pt x="1243141" y="1218191"/>
                </a:cubicBezTo>
                <a:cubicBezTo>
                  <a:pt x="1087692" y="1241258"/>
                  <a:pt x="909126" y="1231664"/>
                  <a:pt x="621571" y="1218191"/>
                </a:cubicBezTo>
                <a:cubicBezTo>
                  <a:pt x="334016" y="1204719"/>
                  <a:pt x="158356" y="1221395"/>
                  <a:pt x="0" y="1218191"/>
                </a:cubicBezTo>
                <a:cubicBezTo>
                  <a:pt x="5713" y="1002658"/>
                  <a:pt x="28259" y="798149"/>
                  <a:pt x="0" y="609096"/>
                </a:cubicBezTo>
                <a:cubicBezTo>
                  <a:pt x="-28259" y="420043"/>
                  <a:pt x="-12213" y="219144"/>
                  <a:pt x="0" y="0"/>
                </a:cubicBezTo>
                <a:close/>
              </a:path>
              <a:path w="2486282" h="1218191" stroke="0" extrusionOk="0">
                <a:moveTo>
                  <a:pt x="0" y="0"/>
                </a:moveTo>
                <a:cubicBezTo>
                  <a:pt x="166130" y="-9988"/>
                  <a:pt x="363192" y="13727"/>
                  <a:pt x="621571" y="0"/>
                </a:cubicBezTo>
                <a:cubicBezTo>
                  <a:pt x="879950" y="-13727"/>
                  <a:pt x="1061885" y="-8012"/>
                  <a:pt x="1193415" y="0"/>
                </a:cubicBezTo>
                <a:cubicBezTo>
                  <a:pt x="1324945" y="8012"/>
                  <a:pt x="1686314" y="-21083"/>
                  <a:pt x="1864712" y="0"/>
                </a:cubicBezTo>
                <a:cubicBezTo>
                  <a:pt x="2043110" y="21083"/>
                  <a:pt x="2293146" y="16401"/>
                  <a:pt x="2486282" y="0"/>
                </a:cubicBezTo>
                <a:cubicBezTo>
                  <a:pt x="2492104" y="211799"/>
                  <a:pt x="2516072" y="396320"/>
                  <a:pt x="2486282" y="596914"/>
                </a:cubicBezTo>
                <a:cubicBezTo>
                  <a:pt x="2456492" y="797508"/>
                  <a:pt x="2482242" y="1043888"/>
                  <a:pt x="2486282" y="1218191"/>
                </a:cubicBezTo>
                <a:cubicBezTo>
                  <a:pt x="2196577" y="1193710"/>
                  <a:pt x="2051840" y="1204409"/>
                  <a:pt x="1864712" y="1218191"/>
                </a:cubicBezTo>
                <a:cubicBezTo>
                  <a:pt x="1677584" y="1231974"/>
                  <a:pt x="1483956" y="1230309"/>
                  <a:pt x="1218278" y="1218191"/>
                </a:cubicBezTo>
                <a:cubicBezTo>
                  <a:pt x="952600" y="1206073"/>
                  <a:pt x="900471" y="1231156"/>
                  <a:pt x="671296" y="1218191"/>
                </a:cubicBezTo>
                <a:cubicBezTo>
                  <a:pt x="442121" y="1205226"/>
                  <a:pt x="300472" y="1244667"/>
                  <a:pt x="0" y="1218191"/>
                </a:cubicBezTo>
                <a:cubicBezTo>
                  <a:pt x="16732" y="952588"/>
                  <a:pt x="11506" y="750735"/>
                  <a:pt x="0" y="609096"/>
                </a:cubicBezTo>
                <a:cubicBezTo>
                  <a:pt x="-11506" y="467457"/>
                  <a:pt x="-12816" y="133693"/>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99365D62-B148-C24F-A5F8-4AE77E85B5BF}"/>
              </a:ext>
            </a:extLst>
          </p:cNvPr>
          <p:cNvSpPr txBox="1"/>
          <p:nvPr/>
        </p:nvSpPr>
        <p:spPr>
          <a:xfrm>
            <a:off x="3364172" y="88395"/>
            <a:ext cx="2379977" cy="261610"/>
          </a:xfrm>
          <a:prstGeom prst="rect">
            <a:avLst/>
          </a:prstGeom>
          <a:noFill/>
        </p:spPr>
        <p:txBody>
          <a:bodyPr wrap="square" rtlCol="0">
            <a:spAutoFit/>
          </a:bodyPr>
          <a:lstStyle/>
          <a:p>
            <a:r>
              <a:rPr lang="en-US" sz="1100" dirty="0">
                <a:latin typeface="Dosis" panose="02010503020202060003" pitchFamily="2" charset="77"/>
              </a:rPr>
              <a:t>What aspirations do people have?</a:t>
            </a:r>
          </a:p>
        </p:txBody>
      </p:sp>
      <p:sp>
        <p:nvSpPr>
          <p:cNvPr id="32" name="TextBox 31">
            <a:extLst>
              <a:ext uri="{FF2B5EF4-FFF2-40B4-BE49-F238E27FC236}">
                <a16:creationId xmlns:a16="http://schemas.microsoft.com/office/drawing/2014/main" id="{0C74ACA3-F881-964C-B39D-DE89F3231042}"/>
              </a:ext>
            </a:extLst>
          </p:cNvPr>
          <p:cNvSpPr txBox="1"/>
          <p:nvPr/>
        </p:nvSpPr>
        <p:spPr>
          <a:xfrm>
            <a:off x="3148094" y="-1752"/>
            <a:ext cx="228647" cy="461665"/>
          </a:xfrm>
          <a:prstGeom prst="rect">
            <a:avLst/>
          </a:prstGeom>
          <a:noFill/>
        </p:spPr>
        <p:txBody>
          <a:bodyPr wrap="square" rtlCol="0">
            <a:spAutoFit/>
          </a:bodyPr>
          <a:lstStyle/>
          <a:p>
            <a:r>
              <a:rPr lang="en-US" sz="2400" dirty="0">
                <a:latin typeface="Bebas Neue" panose="020B0606020202050201" pitchFamily="34" charset="77"/>
              </a:rPr>
              <a:t>5</a:t>
            </a:r>
          </a:p>
        </p:txBody>
      </p:sp>
      <p:sp>
        <p:nvSpPr>
          <p:cNvPr id="33" name="TextBox 32">
            <a:extLst>
              <a:ext uri="{FF2B5EF4-FFF2-40B4-BE49-F238E27FC236}">
                <a16:creationId xmlns:a16="http://schemas.microsoft.com/office/drawing/2014/main" id="{672ECC67-7DBC-0846-90EF-8160ABB33CF0}"/>
              </a:ext>
            </a:extLst>
          </p:cNvPr>
          <p:cNvSpPr txBox="1"/>
          <p:nvPr/>
        </p:nvSpPr>
        <p:spPr>
          <a:xfrm>
            <a:off x="252865" y="6431361"/>
            <a:ext cx="1795491" cy="430887"/>
          </a:xfrm>
          <a:prstGeom prst="rect">
            <a:avLst/>
          </a:prstGeom>
          <a:noFill/>
        </p:spPr>
        <p:txBody>
          <a:bodyPr wrap="square" rtlCol="0">
            <a:spAutoFit/>
          </a:bodyPr>
          <a:lstStyle/>
          <a:p>
            <a:r>
              <a:rPr lang="en-US" sz="1100" dirty="0">
                <a:latin typeface="Dosis" panose="02010503020202060003" pitchFamily="2" charset="77"/>
              </a:rPr>
              <a:t>What are the impacts of child </a:t>
            </a:r>
            <a:r>
              <a:rPr lang="en-US" sz="1100" dirty="0" err="1">
                <a:latin typeface="Dosis" panose="02010503020202060003" pitchFamily="2" charset="77"/>
              </a:rPr>
              <a:t>labour</a:t>
            </a:r>
            <a:r>
              <a:rPr lang="en-US" sz="1100" dirty="0">
                <a:latin typeface="Dosis" panose="02010503020202060003" pitchFamily="2" charset="77"/>
              </a:rPr>
              <a:t>? </a:t>
            </a:r>
          </a:p>
        </p:txBody>
      </p:sp>
      <p:sp>
        <p:nvSpPr>
          <p:cNvPr id="34" name="TextBox 33">
            <a:extLst>
              <a:ext uri="{FF2B5EF4-FFF2-40B4-BE49-F238E27FC236}">
                <a16:creationId xmlns:a16="http://schemas.microsoft.com/office/drawing/2014/main" id="{B74C751D-19AE-994B-B5D7-5468A21147C2}"/>
              </a:ext>
            </a:extLst>
          </p:cNvPr>
          <p:cNvSpPr txBox="1"/>
          <p:nvPr/>
        </p:nvSpPr>
        <p:spPr>
          <a:xfrm>
            <a:off x="28800" y="6340050"/>
            <a:ext cx="228647" cy="461665"/>
          </a:xfrm>
          <a:prstGeom prst="rect">
            <a:avLst/>
          </a:prstGeom>
          <a:noFill/>
        </p:spPr>
        <p:txBody>
          <a:bodyPr wrap="square" rtlCol="0">
            <a:spAutoFit/>
          </a:bodyPr>
          <a:lstStyle/>
          <a:p>
            <a:r>
              <a:rPr lang="en-US" sz="2400" dirty="0">
                <a:latin typeface="Bebas Neue" panose="020B0606020202050201" pitchFamily="34" charset="77"/>
              </a:rPr>
              <a:t>4</a:t>
            </a:r>
          </a:p>
        </p:txBody>
      </p:sp>
      <p:sp>
        <p:nvSpPr>
          <p:cNvPr id="35" name="Rectangle 34">
            <a:extLst>
              <a:ext uri="{FF2B5EF4-FFF2-40B4-BE49-F238E27FC236}">
                <a16:creationId xmlns:a16="http://schemas.microsoft.com/office/drawing/2014/main" id="{7D9613AE-8A09-D64A-8929-FA26D0C0D0D1}"/>
              </a:ext>
            </a:extLst>
          </p:cNvPr>
          <p:cNvSpPr/>
          <p:nvPr/>
        </p:nvSpPr>
        <p:spPr>
          <a:xfrm>
            <a:off x="5730512" y="42085"/>
            <a:ext cx="3612584" cy="1229491"/>
          </a:xfrm>
          <a:custGeom>
            <a:avLst/>
            <a:gdLst>
              <a:gd name="connsiteX0" fmla="*/ 0 w 2371260"/>
              <a:gd name="connsiteY0" fmla="*/ 0 h 1229491"/>
              <a:gd name="connsiteX1" fmla="*/ 521677 w 2371260"/>
              <a:gd name="connsiteY1" fmla="*/ 0 h 1229491"/>
              <a:gd name="connsiteX2" fmla="*/ 1090780 w 2371260"/>
              <a:gd name="connsiteY2" fmla="*/ 0 h 1229491"/>
              <a:gd name="connsiteX3" fmla="*/ 1707307 w 2371260"/>
              <a:gd name="connsiteY3" fmla="*/ 0 h 1229491"/>
              <a:gd name="connsiteX4" fmla="*/ 2371260 w 2371260"/>
              <a:gd name="connsiteY4" fmla="*/ 0 h 1229491"/>
              <a:gd name="connsiteX5" fmla="*/ 2371260 w 2371260"/>
              <a:gd name="connsiteY5" fmla="*/ 614746 h 1229491"/>
              <a:gd name="connsiteX6" fmla="*/ 2371260 w 2371260"/>
              <a:gd name="connsiteY6" fmla="*/ 1229491 h 1229491"/>
              <a:gd name="connsiteX7" fmla="*/ 1754732 w 2371260"/>
              <a:gd name="connsiteY7" fmla="*/ 1229491 h 1229491"/>
              <a:gd name="connsiteX8" fmla="*/ 1185630 w 2371260"/>
              <a:gd name="connsiteY8" fmla="*/ 1229491 h 1229491"/>
              <a:gd name="connsiteX9" fmla="*/ 592815 w 2371260"/>
              <a:gd name="connsiteY9" fmla="*/ 1229491 h 1229491"/>
              <a:gd name="connsiteX10" fmla="*/ 0 w 2371260"/>
              <a:gd name="connsiteY10" fmla="*/ 1229491 h 1229491"/>
              <a:gd name="connsiteX11" fmla="*/ 0 w 2371260"/>
              <a:gd name="connsiteY11" fmla="*/ 614746 h 1229491"/>
              <a:gd name="connsiteX12" fmla="*/ 0 w 2371260"/>
              <a:gd name="connsiteY12" fmla="*/ 0 h 122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1260" h="1229491" fill="none" extrusionOk="0">
                <a:moveTo>
                  <a:pt x="0" y="0"/>
                </a:moveTo>
                <a:cubicBezTo>
                  <a:pt x="148490" y="-4508"/>
                  <a:pt x="358584" y="23241"/>
                  <a:pt x="521677" y="0"/>
                </a:cubicBezTo>
                <a:cubicBezTo>
                  <a:pt x="684770" y="-23241"/>
                  <a:pt x="897946" y="-6224"/>
                  <a:pt x="1090780" y="0"/>
                </a:cubicBezTo>
                <a:cubicBezTo>
                  <a:pt x="1283614" y="6224"/>
                  <a:pt x="1572547" y="-6622"/>
                  <a:pt x="1707307" y="0"/>
                </a:cubicBezTo>
                <a:cubicBezTo>
                  <a:pt x="1842067" y="6622"/>
                  <a:pt x="2056614" y="-28457"/>
                  <a:pt x="2371260" y="0"/>
                </a:cubicBezTo>
                <a:cubicBezTo>
                  <a:pt x="2383402" y="134477"/>
                  <a:pt x="2364471" y="362830"/>
                  <a:pt x="2371260" y="614746"/>
                </a:cubicBezTo>
                <a:cubicBezTo>
                  <a:pt x="2378049" y="866662"/>
                  <a:pt x="2388837" y="994123"/>
                  <a:pt x="2371260" y="1229491"/>
                </a:cubicBezTo>
                <a:cubicBezTo>
                  <a:pt x="2208437" y="1213805"/>
                  <a:pt x="1967256" y="1216093"/>
                  <a:pt x="1754732" y="1229491"/>
                </a:cubicBezTo>
                <a:cubicBezTo>
                  <a:pt x="1542208" y="1242889"/>
                  <a:pt x="1421383" y="1220397"/>
                  <a:pt x="1185630" y="1229491"/>
                </a:cubicBezTo>
                <a:cubicBezTo>
                  <a:pt x="949877" y="1238585"/>
                  <a:pt x="793777" y="1234990"/>
                  <a:pt x="592815" y="1229491"/>
                </a:cubicBezTo>
                <a:cubicBezTo>
                  <a:pt x="391853" y="1223992"/>
                  <a:pt x="162345" y="1248840"/>
                  <a:pt x="0" y="1229491"/>
                </a:cubicBezTo>
                <a:cubicBezTo>
                  <a:pt x="-29128" y="1043872"/>
                  <a:pt x="-17049" y="913433"/>
                  <a:pt x="0" y="614746"/>
                </a:cubicBezTo>
                <a:cubicBezTo>
                  <a:pt x="17049" y="316060"/>
                  <a:pt x="20822" y="275484"/>
                  <a:pt x="0" y="0"/>
                </a:cubicBezTo>
                <a:close/>
              </a:path>
              <a:path w="2371260" h="1229491" stroke="0" extrusionOk="0">
                <a:moveTo>
                  <a:pt x="0" y="0"/>
                </a:moveTo>
                <a:cubicBezTo>
                  <a:pt x="197455" y="-3540"/>
                  <a:pt x="324571" y="23409"/>
                  <a:pt x="592815" y="0"/>
                </a:cubicBezTo>
                <a:cubicBezTo>
                  <a:pt x="861059" y="-23409"/>
                  <a:pt x="946888" y="19044"/>
                  <a:pt x="1138205" y="0"/>
                </a:cubicBezTo>
                <a:cubicBezTo>
                  <a:pt x="1329522" y="-19044"/>
                  <a:pt x="1538574" y="30624"/>
                  <a:pt x="1778445" y="0"/>
                </a:cubicBezTo>
                <a:cubicBezTo>
                  <a:pt x="2018316" y="-30624"/>
                  <a:pt x="2185074" y="-17883"/>
                  <a:pt x="2371260" y="0"/>
                </a:cubicBezTo>
                <a:cubicBezTo>
                  <a:pt x="2385709" y="278228"/>
                  <a:pt x="2388345" y="454810"/>
                  <a:pt x="2371260" y="602451"/>
                </a:cubicBezTo>
                <a:cubicBezTo>
                  <a:pt x="2354175" y="750092"/>
                  <a:pt x="2354628" y="1084502"/>
                  <a:pt x="2371260" y="1229491"/>
                </a:cubicBezTo>
                <a:cubicBezTo>
                  <a:pt x="2090385" y="1219706"/>
                  <a:pt x="1932046" y="1205101"/>
                  <a:pt x="1778445" y="1229491"/>
                </a:cubicBezTo>
                <a:cubicBezTo>
                  <a:pt x="1624844" y="1253881"/>
                  <a:pt x="1288616" y="1254964"/>
                  <a:pt x="1161917" y="1229491"/>
                </a:cubicBezTo>
                <a:cubicBezTo>
                  <a:pt x="1035218" y="1204018"/>
                  <a:pt x="817703" y="1238316"/>
                  <a:pt x="640240" y="1229491"/>
                </a:cubicBezTo>
                <a:cubicBezTo>
                  <a:pt x="462777" y="1220666"/>
                  <a:pt x="296591" y="1240345"/>
                  <a:pt x="0" y="1229491"/>
                </a:cubicBezTo>
                <a:cubicBezTo>
                  <a:pt x="1884" y="1067938"/>
                  <a:pt x="28329" y="754876"/>
                  <a:pt x="0" y="614746"/>
                </a:cubicBezTo>
                <a:cubicBezTo>
                  <a:pt x="-28329" y="474617"/>
                  <a:pt x="-5623" y="293493"/>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6" name="TextBox 35">
            <a:extLst>
              <a:ext uri="{FF2B5EF4-FFF2-40B4-BE49-F238E27FC236}">
                <a16:creationId xmlns:a16="http://schemas.microsoft.com/office/drawing/2014/main" id="{13A3E9EE-DBC9-C140-98C1-045AE9811194}"/>
              </a:ext>
            </a:extLst>
          </p:cNvPr>
          <p:cNvSpPr txBox="1"/>
          <p:nvPr/>
        </p:nvSpPr>
        <p:spPr>
          <a:xfrm>
            <a:off x="5723196" y="10402"/>
            <a:ext cx="228647" cy="461665"/>
          </a:xfrm>
          <a:prstGeom prst="rect">
            <a:avLst/>
          </a:prstGeom>
          <a:noFill/>
        </p:spPr>
        <p:txBody>
          <a:bodyPr wrap="square" rtlCol="0">
            <a:spAutoFit/>
          </a:bodyPr>
          <a:lstStyle/>
          <a:p>
            <a:r>
              <a:rPr lang="en-US" sz="2400" dirty="0">
                <a:latin typeface="Bebas Neue" panose="020B0606020202050201" pitchFamily="34" charset="77"/>
              </a:rPr>
              <a:t>6</a:t>
            </a:r>
          </a:p>
        </p:txBody>
      </p:sp>
      <p:cxnSp>
        <p:nvCxnSpPr>
          <p:cNvPr id="10" name="Straight Connector 9">
            <a:extLst>
              <a:ext uri="{FF2B5EF4-FFF2-40B4-BE49-F238E27FC236}">
                <a16:creationId xmlns:a16="http://schemas.microsoft.com/office/drawing/2014/main" id="{5D9687B0-6E05-F54F-9D6E-6CEBF84F9E6C}"/>
              </a:ext>
            </a:extLst>
          </p:cNvPr>
          <p:cNvCxnSpPr>
            <a:cxnSpLocks/>
          </p:cNvCxnSpPr>
          <p:nvPr/>
        </p:nvCxnSpPr>
        <p:spPr>
          <a:xfrm>
            <a:off x="183949" y="219502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AB3990B-F11B-CD49-8723-81618B461520}"/>
              </a:ext>
            </a:extLst>
          </p:cNvPr>
          <p:cNvCxnSpPr>
            <a:cxnSpLocks/>
          </p:cNvCxnSpPr>
          <p:nvPr/>
        </p:nvCxnSpPr>
        <p:spPr>
          <a:xfrm>
            <a:off x="183949" y="261091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38C3C68-F8DE-3649-AB39-97FDB4EDD39F}"/>
              </a:ext>
            </a:extLst>
          </p:cNvPr>
          <p:cNvCxnSpPr>
            <a:cxnSpLocks/>
          </p:cNvCxnSpPr>
          <p:nvPr/>
        </p:nvCxnSpPr>
        <p:spPr>
          <a:xfrm>
            <a:off x="183949" y="337806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6C20D16-3027-144B-991F-5147400F0510}"/>
              </a:ext>
            </a:extLst>
          </p:cNvPr>
          <p:cNvCxnSpPr>
            <a:cxnSpLocks/>
          </p:cNvCxnSpPr>
          <p:nvPr/>
        </p:nvCxnSpPr>
        <p:spPr>
          <a:xfrm>
            <a:off x="183949" y="428033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5D2AFFA-EBB0-1F43-829A-2F355B3F384F}"/>
              </a:ext>
            </a:extLst>
          </p:cNvPr>
          <p:cNvCxnSpPr>
            <a:cxnSpLocks/>
          </p:cNvCxnSpPr>
          <p:nvPr/>
        </p:nvCxnSpPr>
        <p:spPr>
          <a:xfrm>
            <a:off x="183949" y="460257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A87FF5E-D337-E944-BCB2-E2313D65B2AB}"/>
              </a:ext>
            </a:extLst>
          </p:cNvPr>
          <p:cNvCxnSpPr>
            <a:cxnSpLocks/>
          </p:cNvCxnSpPr>
          <p:nvPr/>
        </p:nvCxnSpPr>
        <p:spPr>
          <a:xfrm>
            <a:off x="174737" y="541182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F499BB-648D-BB43-BED1-2F8CA4222BC9}"/>
              </a:ext>
            </a:extLst>
          </p:cNvPr>
          <p:cNvCxnSpPr>
            <a:cxnSpLocks/>
          </p:cNvCxnSpPr>
          <p:nvPr/>
        </p:nvCxnSpPr>
        <p:spPr>
          <a:xfrm>
            <a:off x="174737" y="574611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2DBFE13-2515-E747-9D1E-A3A63707EB26}"/>
              </a:ext>
            </a:extLst>
          </p:cNvPr>
          <p:cNvCxnSpPr>
            <a:cxnSpLocks/>
          </p:cNvCxnSpPr>
          <p:nvPr/>
        </p:nvCxnSpPr>
        <p:spPr>
          <a:xfrm>
            <a:off x="183949" y="707756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7B1B8FF-810F-274A-8BAD-C1CE41D1D586}"/>
              </a:ext>
            </a:extLst>
          </p:cNvPr>
          <p:cNvCxnSpPr>
            <a:cxnSpLocks/>
          </p:cNvCxnSpPr>
          <p:nvPr/>
        </p:nvCxnSpPr>
        <p:spPr>
          <a:xfrm>
            <a:off x="179698" y="610967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525977E-74C0-3043-AD92-A46921D35617}"/>
              </a:ext>
            </a:extLst>
          </p:cNvPr>
          <p:cNvCxnSpPr>
            <a:cxnSpLocks/>
          </p:cNvCxnSpPr>
          <p:nvPr/>
        </p:nvCxnSpPr>
        <p:spPr>
          <a:xfrm>
            <a:off x="183949" y="744592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38019B2-0545-704D-8A3E-CBE779862DE4}"/>
              </a:ext>
            </a:extLst>
          </p:cNvPr>
          <p:cNvCxnSpPr>
            <a:cxnSpLocks/>
          </p:cNvCxnSpPr>
          <p:nvPr/>
        </p:nvCxnSpPr>
        <p:spPr>
          <a:xfrm>
            <a:off x="183949" y="778268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0BA67ED-24D8-8140-84F9-7E3854265BF2}"/>
              </a:ext>
            </a:extLst>
          </p:cNvPr>
          <p:cNvCxnSpPr>
            <a:cxnSpLocks/>
          </p:cNvCxnSpPr>
          <p:nvPr/>
        </p:nvCxnSpPr>
        <p:spPr>
          <a:xfrm>
            <a:off x="174736" y="810714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3643C32-A9F8-C34B-8E00-FBFB5E24CAB5}"/>
              </a:ext>
            </a:extLst>
          </p:cNvPr>
          <p:cNvCxnSpPr>
            <a:cxnSpLocks/>
          </p:cNvCxnSpPr>
          <p:nvPr/>
        </p:nvCxnSpPr>
        <p:spPr>
          <a:xfrm>
            <a:off x="174735" y="844144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773C2BF-BD84-D643-919F-85EE79FEF367}"/>
              </a:ext>
            </a:extLst>
          </p:cNvPr>
          <p:cNvCxnSpPr>
            <a:cxnSpLocks/>
          </p:cNvCxnSpPr>
          <p:nvPr/>
        </p:nvCxnSpPr>
        <p:spPr>
          <a:xfrm>
            <a:off x="174735" y="877820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6B576BF-3BAD-9249-858B-3C0549094499}"/>
              </a:ext>
            </a:extLst>
          </p:cNvPr>
          <p:cNvCxnSpPr>
            <a:cxnSpLocks/>
          </p:cNvCxnSpPr>
          <p:nvPr/>
        </p:nvCxnSpPr>
        <p:spPr>
          <a:xfrm>
            <a:off x="183949" y="910266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AF9E893-65CC-3E4B-9539-1367FB0591D2}"/>
              </a:ext>
            </a:extLst>
          </p:cNvPr>
          <p:cNvCxnSpPr>
            <a:cxnSpLocks/>
          </p:cNvCxnSpPr>
          <p:nvPr/>
        </p:nvCxnSpPr>
        <p:spPr>
          <a:xfrm>
            <a:off x="183949" y="940289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1A73BEC-03D6-9E44-B9AB-A2E3F2BA70FA}"/>
              </a:ext>
            </a:extLst>
          </p:cNvPr>
          <p:cNvCxnSpPr>
            <a:cxnSpLocks/>
          </p:cNvCxnSpPr>
          <p:nvPr/>
        </p:nvCxnSpPr>
        <p:spPr>
          <a:xfrm>
            <a:off x="3359969" y="668161"/>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966E809-2904-4C4F-9E54-C7307B345314}"/>
              </a:ext>
            </a:extLst>
          </p:cNvPr>
          <p:cNvCxnSpPr>
            <a:cxnSpLocks/>
          </p:cNvCxnSpPr>
          <p:nvPr/>
        </p:nvCxnSpPr>
        <p:spPr>
          <a:xfrm>
            <a:off x="3359969" y="835309"/>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2DA72EE-D558-684B-988E-6E77B0712361}"/>
              </a:ext>
            </a:extLst>
          </p:cNvPr>
          <p:cNvCxnSpPr>
            <a:cxnSpLocks/>
          </p:cNvCxnSpPr>
          <p:nvPr/>
        </p:nvCxnSpPr>
        <p:spPr>
          <a:xfrm>
            <a:off x="3359969" y="1004916"/>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566309C-11FF-9B48-924F-5FF291C5D728}"/>
              </a:ext>
            </a:extLst>
          </p:cNvPr>
          <p:cNvCxnSpPr>
            <a:cxnSpLocks/>
          </p:cNvCxnSpPr>
          <p:nvPr/>
        </p:nvCxnSpPr>
        <p:spPr>
          <a:xfrm>
            <a:off x="3359969" y="1170062"/>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A6E2D98-4B28-8941-9463-FAC75440C2F1}"/>
              </a:ext>
            </a:extLst>
          </p:cNvPr>
          <p:cNvCxnSpPr>
            <a:cxnSpLocks/>
          </p:cNvCxnSpPr>
          <p:nvPr/>
        </p:nvCxnSpPr>
        <p:spPr>
          <a:xfrm>
            <a:off x="5875936" y="674149"/>
            <a:ext cx="332612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266DFFB-552C-594B-AF34-57AC2D453758}"/>
              </a:ext>
            </a:extLst>
          </p:cNvPr>
          <p:cNvCxnSpPr>
            <a:cxnSpLocks/>
          </p:cNvCxnSpPr>
          <p:nvPr/>
        </p:nvCxnSpPr>
        <p:spPr>
          <a:xfrm>
            <a:off x="5875936" y="919359"/>
            <a:ext cx="332612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115DEA0-A062-3249-8BED-5F1501435E49}"/>
              </a:ext>
            </a:extLst>
          </p:cNvPr>
          <p:cNvCxnSpPr>
            <a:cxnSpLocks/>
          </p:cNvCxnSpPr>
          <p:nvPr/>
        </p:nvCxnSpPr>
        <p:spPr>
          <a:xfrm>
            <a:off x="5875936" y="1176050"/>
            <a:ext cx="332612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02A8F234-9A1D-8E4A-9809-7DF0116975EE}"/>
              </a:ext>
            </a:extLst>
          </p:cNvPr>
          <p:cNvSpPr/>
          <p:nvPr/>
        </p:nvSpPr>
        <p:spPr>
          <a:xfrm>
            <a:off x="10740144" y="1483844"/>
            <a:ext cx="1976608" cy="2198285"/>
          </a:xfrm>
          <a:custGeom>
            <a:avLst/>
            <a:gdLst>
              <a:gd name="connsiteX0" fmla="*/ 0 w 1976608"/>
              <a:gd name="connsiteY0" fmla="*/ 0 h 2198285"/>
              <a:gd name="connsiteX1" fmla="*/ 619337 w 1976608"/>
              <a:gd name="connsiteY1" fmla="*/ 0 h 2198285"/>
              <a:gd name="connsiteX2" fmla="*/ 1238674 w 1976608"/>
              <a:gd name="connsiteY2" fmla="*/ 0 h 2198285"/>
              <a:gd name="connsiteX3" fmla="*/ 1976608 w 1976608"/>
              <a:gd name="connsiteY3" fmla="*/ 0 h 2198285"/>
              <a:gd name="connsiteX4" fmla="*/ 1976608 w 1976608"/>
              <a:gd name="connsiteY4" fmla="*/ 527588 h 2198285"/>
              <a:gd name="connsiteX5" fmla="*/ 1976608 w 1976608"/>
              <a:gd name="connsiteY5" fmla="*/ 1099143 h 2198285"/>
              <a:gd name="connsiteX6" fmla="*/ 1976608 w 1976608"/>
              <a:gd name="connsiteY6" fmla="*/ 1670697 h 2198285"/>
              <a:gd name="connsiteX7" fmla="*/ 1976608 w 1976608"/>
              <a:gd name="connsiteY7" fmla="*/ 2198285 h 2198285"/>
              <a:gd name="connsiteX8" fmla="*/ 1337505 w 1976608"/>
              <a:gd name="connsiteY8" fmla="*/ 2198285 h 2198285"/>
              <a:gd name="connsiteX9" fmla="*/ 678635 w 1976608"/>
              <a:gd name="connsiteY9" fmla="*/ 2198285 h 2198285"/>
              <a:gd name="connsiteX10" fmla="*/ 0 w 1976608"/>
              <a:gd name="connsiteY10" fmla="*/ 2198285 h 2198285"/>
              <a:gd name="connsiteX11" fmla="*/ 0 w 1976608"/>
              <a:gd name="connsiteY11" fmla="*/ 1604748 h 2198285"/>
              <a:gd name="connsiteX12" fmla="*/ 0 w 1976608"/>
              <a:gd name="connsiteY12" fmla="*/ 1099143 h 2198285"/>
              <a:gd name="connsiteX13" fmla="*/ 0 w 1976608"/>
              <a:gd name="connsiteY13" fmla="*/ 571554 h 2198285"/>
              <a:gd name="connsiteX14" fmla="*/ 0 w 1976608"/>
              <a:gd name="connsiteY14" fmla="*/ 0 h 21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608" h="2198285" fill="none" extrusionOk="0">
                <a:moveTo>
                  <a:pt x="0" y="0"/>
                </a:moveTo>
                <a:cubicBezTo>
                  <a:pt x="249761" y="-10722"/>
                  <a:pt x="429367" y="1317"/>
                  <a:pt x="619337" y="0"/>
                </a:cubicBezTo>
                <a:cubicBezTo>
                  <a:pt x="809307" y="-1317"/>
                  <a:pt x="1064882" y="24060"/>
                  <a:pt x="1238674" y="0"/>
                </a:cubicBezTo>
                <a:cubicBezTo>
                  <a:pt x="1412466" y="-24060"/>
                  <a:pt x="1673023" y="-14377"/>
                  <a:pt x="1976608" y="0"/>
                </a:cubicBezTo>
                <a:cubicBezTo>
                  <a:pt x="1983256" y="161696"/>
                  <a:pt x="1986381" y="348576"/>
                  <a:pt x="1976608" y="527588"/>
                </a:cubicBezTo>
                <a:cubicBezTo>
                  <a:pt x="1966835" y="706600"/>
                  <a:pt x="1956844" y="917205"/>
                  <a:pt x="1976608" y="1099143"/>
                </a:cubicBezTo>
                <a:cubicBezTo>
                  <a:pt x="1996372" y="1281082"/>
                  <a:pt x="1966964" y="1529386"/>
                  <a:pt x="1976608" y="1670697"/>
                </a:cubicBezTo>
                <a:cubicBezTo>
                  <a:pt x="1986252" y="1812008"/>
                  <a:pt x="1957220" y="1960017"/>
                  <a:pt x="1976608" y="2198285"/>
                </a:cubicBezTo>
                <a:cubicBezTo>
                  <a:pt x="1772266" y="2214607"/>
                  <a:pt x="1506234" y="2226663"/>
                  <a:pt x="1337505" y="2198285"/>
                </a:cubicBezTo>
                <a:cubicBezTo>
                  <a:pt x="1168776" y="2169907"/>
                  <a:pt x="937924" y="2205301"/>
                  <a:pt x="678635" y="2198285"/>
                </a:cubicBezTo>
                <a:cubicBezTo>
                  <a:pt x="419346" y="2191270"/>
                  <a:pt x="295421" y="2231383"/>
                  <a:pt x="0" y="2198285"/>
                </a:cubicBezTo>
                <a:cubicBezTo>
                  <a:pt x="13121" y="2077714"/>
                  <a:pt x="10823" y="1864106"/>
                  <a:pt x="0" y="1604748"/>
                </a:cubicBezTo>
                <a:cubicBezTo>
                  <a:pt x="-10823" y="1345390"/>
                  <a:pt x="16147" y="1273356"/>
                  <a:pt x="0" y="1099143"/>
                </a:cubicBezTo>
                <a:cubicBezTo>
                  <a:pt x="-16147" y="924931"/>
                  <a:pt x="-22484" y="703479"/>
                  <a:pt x="0" y="571554"/>
                </a:cubicBezTo>
                <a:cubicBezTo>
                  <a:pt x="22484" y="439629"/>
                  <a:pt x="-4262" y="230453"/>
                  <a:pt x="0" y="0"/>
                </a:cubicBezTo>
                <a:close/>
              </a:path>
              <a:path w="1976608" h="2198285" stroke="0" extrusionOk="0">
                <a:moveTo>
                  <a:pt x="0" y="0"/>
                </a:moveTo>
                <a:cubicBezTo>
                  <a:pt x="215799" y="-18577"/>
                  <a:pt x="345307" y="-19766"/>
                  <a:pt x="658869" y="0"/>
                </a:cubicBezTo>
                <a:cubicBezTo>
                  <a:pt x="972431" y="19766"/>
                  <a:pt x="1110138" y="-22107"/>
                  <a:pt x="1278207" y="0"/>
                </a:cubicBezTo>
                <a:cubicBezTo>
                  <a:pt x="1446276" y="22107"/>
                  <a:pt x="1678236" y="24884"/>
                  <a:pt x="1976608" y="0"/>
                </a:cubicBezTo>
                <a:cubicBezTo>
                  <a:pt x="1989239" y="111771"/>
                  <a:pt x="1976210" y="369710"/>
                  <a:pt x="1976608" y="527588"/>
                </a:cubicBezTo>
                <a:cubicBezTo>
                  <a:pt x="1977006" y="685466"/>
                  <a:pt x="1981421" y="942033"/>
                  <a:pt x="1976608" y="1077160"/>
                </a:cubicBezTo>
                <a:cubicBezTo>
                  <a:pt x="1971795" y="1212287"/>
                  <a:pt x="1981045" y="1418215"/>
                  <a:pt x="1976608" y="1582765"/>
                </a:cubicBezTo>
                <a:cubicBezTo>
                  <a:pt x="1972171" y="1747316"/>
                  <a:pt x="1979126" y="1997616"/>
                  <a:pt x="1976608" y="2198285"/>
                </a:cubicBezTo>
                <a:cubicBezTo>
                  <a:pt x="1678957" y="2168198"/>
                  <a:pt x="1458886" y="2225857"/>
                  <a:pt x="1317739" y="2198285"/>
                </a:cubicBezTo>
                <a:cubicBezTo>
                  <a:pt x="1176592" y="2170713"/>
                  <a:pt x="911295" y="2222215"/>
                  <a:pt x="718168" y="2198285"/>
                </a:cubicBezTo>
                <a:cubicBezTo>
                  <a:pt x="525041" y="2174355"/>
                  <a:pt x="215312" y="2202741"/>
                  <a:pt x="0" y="2198285"/>
                </a:cubicBezTo>
                <a:cubicBezTo>
                  <a:pt x="-20098" y="2006379"/>
                  <a:pt x="-2091" y="1893061"/>
                  <a:pt x="0" y="1648714"/>
                </a:cubicBezTo>
                <a:cubicBezTo>
                  <a:pt x="2091" y="1404367"/>
                  <a:pt x="28901" y="1298038"/>
                  <a:pt x="0" y="1055177"/>
                </a:cubicBezTo>
                <a:cubicBezTo>
                  <a:pt x="-28901" y="812316"/>
                  <a:pt x="521" y="805740"/>
                  <a:pt x="0" y="571554"/>
                </a:cubicBezTo>
                <a:cubicBezTo>
                  <a:pt x="-521" y="337368"/>
                  <a:pt x="11451" y="211206"/>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4" name="TextBox 163">
            <a:extLst>
              <a:ext uri="{FF2B5EF4-FFF2-40B4-BE49-F238E27FC236}">
                <a16:creationId xmlns:a16="http://schemas.microsoft.com/office/drawing/2014/main" id="{F86A5344-131A-2B4A-8EB5-BD5A7A5B5F34}"/>
              </a:ext>
            </a:extLst>
          </p:cNvPr>
          <p:cNvSpPr txBox="1"/>
          <p:nvPr/>
        </p:nvSpPr>
        <p:spPr>
          <a:xfrm>
            <a:off x="12137177" y="3920805"/>
            <a:ext cx="210984" cy="461665"/>
          </a:xfrm>
          <a:prstGeom prst="rect">
            <a:avLst/>
          </a:prstGeom>
          <a:noFill/>
        </p:spPr>
        <p:txBody>
          <a:bodyPr wrap="square" rtlCol="0">
            <a:spAutoFit/>
          </a:bodyPr>
          <a:lstStyle/>
          <a:p>
            <a:r>
              <a:rPr lang="en-US" sz="2400" dirty="0">
                <a:latin typeface="Bebas Neue" panose="020B0606020202050201" pitchFamily="34" charset="77"/>
              </a:rPr>
              <a:t>8</a:t>
            </a:r>
          </a:p>
        </p:txBody>
      </p:sp>
      <p:sp>
        <p:nvSpPr>
          <p:cNvPr id="168" name="TextBox 167">
            <a:extLst>
              <a:ext uri="{FF2B5EF4-FFF2-40B4-BE49-F238E27FC236}">
                <a16:creationId xmlns:a16="http://schemas.microsoft.com/office/drawing/2014/main" id="{89413D82-04F5-4E43-A9FC-8097EB86311F}"/>
              </a:ext>
            </a:extLst>
          </p:cNvPr>
          <p:cNvSpPr txBox="1"/>
          <p:nvPr/>
        </p:nvSpPr>
        <p:spPr>
          <a:xfrm>
            <a:off x="10864581" y="1517842"/>
            <a:ext cx="1924110" cy="430887"/>
          </a:xfrm>
          <a:prstGeom prst="rect">
            <a:avLst/>
          </a:prstGeom>
          <a:noFill/>
        </p:spPr>
        <p:txBody>
          <a:bodyPr wrap="square" rtlCol="0">
            <a:spAutoFit/>
          </a:bodyPr>
          <a:lstStyle/>
          <a:p>
            <a:r>
              <a:rPr lang="en-US" sz="1100" dirty="0">
                <a:latin typeface="Dosis" panose="02010503020202060003" pitchFamily="2" charset="77"/>
              </a:rPr>
              <a:t>Why do buyers have more power than farmers?</a:t>
            </a:r>
          </a:p>
        </p:txBody>
      </p:sp>
      <p:cxnSp>
        <p:nvCxnSpPr>
          <p:cNvPr id="171" name="Straight Connector 170">
            <a:extLst>
              <a:ext uri="{FF2B5EF4-FFF2-40B4-BE49-F238E27FC236}">
                <a16:creationId xmlns:a16="http://schemas.microsoft.com/office/drawing/2014/main" id="{632532FD-71F7-7945-8AB0-491B822672D9}"/>
              </a:ext>
            </a:extLst>
          </p:cNvPr>
          <p:cNvCxnSpPr>
            <a:cxnSpLocks/>
          </p:cNvCxnSpPr>
          <p:nvPr/>
        </p:nvCxnSpPr>
        <p:spPr>
          <a:xfrm>
            <a:off x="10814393" y="289534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D4C8B26-36C5-6645-A73C-EEACEA4F0AB3}"/>
              </a:ext>
            </a:extLst>
          </p:cNvPr>
          <p:cNvCxnSpPr>
            <a:cxnSpLocks/>
          </p:cNvCxnSpPr>
          <p:nvPr/>
        </p:nvCxnSpPr>
        <p:spPr>
          <a:xfrm>
            <a:off x="10814393" y="322718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1645CF4-D29C-B044-834D-E6F871E37105}"/>
              </a:ext>
            </a:extLst>
          </p:cNvPr>
          <p:cNvCxnSpPr>
            <a:cxnSpLocks/>
          </p:cNvCxnSpPr>
          <p:nvPr/>
        </p:nvCxnSpPr>
        <p:spPr>
          <a:xfrm>
            <a:off x="10814393" y="356394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07DB766-A809-F448-9077-AE1CA2FEA468}"/>
              </a:ext>
            </a:extLst>
          </p:cNvPr>
          <p:cNvCxnSpPr>
            <a:cxnSpLocks/>
          </p:cNvCxnSpPr>
          <p:nvPr/>
        </p:nvCxnSpPr>
        <p:spPr>
          <a:xfrm>
            <a:off x="10814393" y="256606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6D2B4A4-D4C8-814B-ACBE-938C9959200C}"/>
              </a:ext>
            </a:extLst>
          </p:cNvPr>
          <p:cNvSpPr/>
          <p:nvPr/>
        </p:nvSpPr>
        <p:spPr>
          <a:xfrm>
            <a:off x="9652000" y="45394"/>
            <a:ext cx="3005886" cy="1229491"/>
          </a:xfrm>
          <a:custGeom>
            <a:avLst/>
            <a:gdLst>
              <a:gd name="connsiteX0" fmla="*/ 0 w 4498212"/>
              <a:gd name="connsiteY0" fmla="*/ 0 h 1229491"/>
              <a:gd name="connsiteX1" fmla="*/ 732566 w 4498212"/>
              <a:gd name="connsiteY1" fmla="*/ 0 h 1229491"/>
              <a:gd name="connsiteX2" fmla="*/ 1285203 w 4498212"/>
              <a:gd name="connsiteY2" fmla="*/ 0 h 1229491"/>
              <a:gd name="connsiteX3" fmla="*/ 1882823 w 4498212"/>
              <a:gd name="connsiteY3" fmla="*/ 0 h 1229491"/>
              <a:gd name="connsiteX4" fmla="*/ 2435460 w 4498212"/>
              <a:gd name="connsiteY4" fmla="*/ 0 h 1229491"/>
              <a:gd name="connsiteX5" fmla="*/ 3168026 w 4498212"/>
              <a:gd name="connsiteY5" fmla="*/ 0 h 1229491"/>
              <a:gd name="connsiteX6" fmla="*/ 3900592 w 4498212"/>
              <a:gd name="connsiteY6" fmla="*/ 0 h 1229491"/>
              <a:gd name="connsiteX7" fmla="*/ 4498212 w 4498212"/>
              <a:gd name="connsiteY7" fmla="*/ 0 h 1229491"/>
              <a:gd name="connsiteX8" fmla="*/ 4498212 w 4498212"/>
              <a:gd name="connsiteY8" fmla="*/ 590156 h 1229491"/>
              <a:gd name="connsiteX9" fmla="*/ 4498212 w 4498212"/>
              <a:gd name="connsiteY9" fmla="*/ 1229491 h 1229491"/>
              <a:gd name="connsiteX10" fmla="*/ 3855610 w 4498212"/>
              <a:gd name="connsiteY10" fmla="*/ 1229491 h 1229491"/>
              <a:gd name="connsiteX11" fmla="*/ 3302973 w 4498212"/>
              <a:gd name="connsiteY11" fmla="*/ 1229491 h 1229491"/>
              <a:gd name="connsiteX12" fmla="*/ 2705353 w 4498212"/>
              <a:gd name="connsiteY12" fmla="*/ 1229491 h 1229491"/>
              <a:gd name="connsiteX13" fmla="*/ 1972787 w 4498212"/>
              <a:gd name="connsiteY13" fmla="*/ 1229491 h 1229491"/>
              <a:gd name="connsiteX14" fmla="*/ 1330186 w 4498212"/>
              <a:gd name="connsiteY14" fmla="*/ 1229491 h 1229491"/>
              <a:gd name="connsiteX15" fmla="*/ 822530 w 4498212"/>
              <a:gd name="connsiteY15" fmla="*/ 1229491 h 1229491"/>
              <a:gd name="connsiteX16" fmla="*/ 0 w 4498212"/>
              <a:gd name="connsiteY16" fmla="*/ 1229491 h 1229491"/>
              <a:gd name="connsiteX17" fmla="*/ 0 w 4498212"/>
              <a:gd name="connsiteY17" fmla="*/ 614746 h 1229491"/>
              <a:gd name="connsiteX18" fmla="*/ 0 w 4498212"/>
              <a:gd name="connsiteY18" fmla="*/ 0 h 122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212" h="1229491" fill="none" extrusionOk="0">
                <a:moveTo>
                  <a:pt x="0" y="0"/>
                </a:moveTo>
                <a:cubicBezTo>
                  <a:pt x="202595" y="-19734"/>
                  <a:pt x="394548" y="33542"/>
                  <a:pt x="732566" y="0"/>
                </a:cubicBezTo>
                <a:cubicBezTo>
                  <a:pt x="1070584" y="-33542"/>
                  <a:pt x="1031022" y="-22194"/>
                  <a:pt x="1285203" y="0"/>
                </a:cubicBezTo>
                <a:cubicBezTo>
                  <a:pt x="1539384" y="22194"/>
                  <a:pt x="1759461" y="-299"/>
                  <a:pt x="1882823" y="0"/>
                </a:cubicBezTo>
                <a:cubicBezTo>
                  <a:pt x="2006185" y="299"/>
                  <a:pt x="2273902" y="-8195"/>
                  <a:pt x="2435460" y="0"/>
                </a:cubicBezTo>
                <a:cubicBezTo>
                  <a:pt x="2597018" y="8195"/>
                  <a:pt x="2859773" y="-18081"/>
                  <a:pt x="3168026" y="0"/>
                </a:cubicBezTo>
                <a:cubicBezTo>
                  <a:pt x="3476279" y="18081"/>
                  <a:pt x="3715451" y="20036"/>
                  <a:pt x="3900592" y="0"/>
                </a:cubicBezTo>
                <a:cubicBezTo>
                  <a:pt x="4085733" y="-20036"/>
                  <a:pt x="4328545" y="25110"/>
                  <a:pt x="4498212" y="0"/>
                </a:cubicBezTo>
                <a:cubicBezTo>
                  <a:pt x="4487298" y="275508"/>
                  <a:pt x="4505074" y="371486"/>
                  <a:pt x="4498212" y="590156"/>
                </a:cubicBezTo>
                <a:cubicBezTo>
                  <a:pt x="4491350" y="808826"/>
                  <a:pt x="4484452" y="1041577"/>
                  <a:pt x="4498212" y="1229491"/>
                </a:cubicBezTo>
                <a:cubicBezTo>
                  <a:pt x="4362128" y="1219325"/>
                  <a:pt x="4076567" y="1224008"/>
                  <a:pt x="3855610" y="1229491"/>
                </a:cubicBezTo>
                <a:cubicBezTo>
                  <a:pt x="3634653" y="1234974"/>
                  <a:pt x="3468333" y="1228339"/>
                  <a:pt x="3302973" y="1229491"/>
                </a:cubicBezTo>
                <a:cubicBezTo>
                  <a:pt x="3137613" y="1230643"/>
                  <a:pt x="2872730" y="1242508"/>
                  <a:pt x="2705353" y="1229491"/>
                </a:cubicBezTo>
                <a:cubicBezTo>
                  <a:pt x="2537976" y="1216474"/>
                  <a:pt x="2279896" y="1257780"/>
                  <a:pt x="1972787" y="1229491"/>
                </a:cubicBezTo>
                <a:cubicBezTo>
                  <a:pt x="1665678" y="1201202"/>
                  <a:pt x="1555684" y="1247326"/>
                  <a:pt x="1330186" y="1229491"/>
                </a:cubicBezTo>
                <a:cubicBezTo>
                  <a:pt x="1104688" y="1211656"/>
                  <a:pt x="1067553" y="1241923"/>
                  <a:pt x="822530" y="1229491"/>
                </a:cubicBezTo>
                <a:cubicBezTo>
                  <a:pt x="577507" y="1217059"/>
                  <a:pt x="230753" y="1266280"/>
                  <a:pt x="0" y="1229491"/>
                </a:cubicBezTo>
                <a:cubicBezTo>
                  <a:pt x="-23017" y="1009068"/>
                  <a:pt x="12900" y="889021"/>
                  <a:pt x="0" y="614746"/>
                </a:cubicBezTo>
                <a:cubicBezTo>
                  <a:pt x="-12900" y="340471"/>
                  <a:pt x="18652" y="202862"/>
                  <a:pt x="0" y="0"/>
                </a:cubicBezTo>
                <a:close/>
              </a:path>
              <a:path w="4498212" h="1229491" stroke="0" extrusionOk="0">
                <a:moveTo>
                  <a:pt x="0" y="0"/>
                </a:moveTo>
                <a:cubicBezTo>
                  <a:pt x="145587" y="14914"/>
                  <a:pt x="445039" y="13226"/>
                  <a:pt x="642602" y="0"/>
                </a:cubicBezTo>
                <a:cubicBezTo>
                  <a:pt x="840165" y="-13226"/>
                  <a:pt x="984995" y="2654"/>
                  <a:pt x="1195239" y="0"/>
                </a:cubicBezTo>
                <a:cubicBezTo>
                  <a:pt x="1405483" y="-2654"/>
                  <a:pt x="1594403" y="-471"/>
                  <a:pt x="1927805" y="0"/>
                </a:cubicBezTo>
                <a:cubicBezTo>
                  <a:pt x="2261207" y="471"/>
                  <a:pt x="2381568" y="22915"/>
                  <a:pt x="2525425" y="0"/>
                </a:cubicBezTo>
                <a:cubicBezTo>
                  <a:pt x="2669282" y="-22915"/>
                  <a:pt x="2931453" y="-27074"/>
                  <a:pt x="3123044" y="0"/>
                </a:cubicBezTo>
                <a:cubicBezTo>
                  <a:pt x="3314635" y="27074"/>
                  <a:pt x="3493924" y="-33093"/>
                  <a:pt x="3810628" y="0"/>
                </a:cubicBezTo>
                <a:cubicBezTo>
                  <a:pt x="4127332" y="33093"/>
                  <a:pt x="4226649" y="-14597"/>
                  <a:pt x="4498212" y="0"/>
                </a:cubicBezTo>
                <a:cubicBezTo>
                  <a:pt x="4490082" y="244942"/>
                  <a:pt x="4487464" y="404051"/>
                  <a:pt x="4498212" y="590156"/>
                </a:cubicBezTo>
                <a:cubicBezTo>
                  <a:pt x="4508960" y="776261"/>
                  <a:pt x="4525910" y="1045105"/>
                  <a:pt x="4498212" y="1229491"/>
                </a:cubicBezTo>
                <a:cubicBezTo>
                  <a:pt x="4297393" y="1233163"/>
                  <a:pt x="4194384" y="1206050"/>
                  <a:pt x="3990557" y="1229491"/>
                </a:cubicBezTo>
                <a:cubicBezTo>
                  <a:pt x="3786731" y="1252932"/>
                  <a:pt x="3634551" y="1212569"/>
                  <a:pt x="3347955" y="1229491"/>
                </a:cubicBezTo>
                <a:cubicBezTo>
                  <a:pt x="3061359" y="1246413"/>
                  <a:pt x="2951024" y="1261287"/>
                  <a:pt x="2705353" y="1229491"/>
                </a:cubicBezTo>
                <a:cubicBezTo>
                  <a:pt x="2459682" y="1197695"/>
                  <a:pt x="2157111" y="1236435"/>
                  <a:pt x="2017769" y="1229491"/>
                </a:cubicBezTo>
                <a:cubicBezTo>
                  <a:pt x="1878427" y="1222547"/>
                  <a:pt x="1633737" y="1215125"/>
                  <a:pt x="1375168" y="1229491"/>
                </a:cubicBezTo>
                <a:cubicBezTo>
                  <a:pt x="1116599" y="1243857"/>
                  <a:pt x="1093996" y="1206524"/>
                  <a:pt x="822530" y="1229491"/>
                </a:cubicBezTo>
                <a:cubicBezTo>
                  <a:pt x="551064" y="1252458"/>
                  <a:pt x="390993" y="1256705"/>
                  <a:pt x="0" y="1229491"/>
                </a:cubicBezTo>
                <a:cubicBezTo>
                  <a:pt x="20662" y="1051607"/>
                  <a:pt x="12224" y="928118"/>
                  <a:pt x="0" y="651630"/>
                </a:cubicBezTo>
                <a:cubicBezTo>
                  <a:pt x="-12224" y="375142"/>
                  <a:pt x="-31350" y="133996"/>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2" name="TextBox 111">
            <a:extLst>
              <a:ext uri="{FF2B5EF4-FFF2-40B4-BE49-F238E27FC236}">
                <a16:creationId xmlns:a16="http://schemas.microsoft.com/office/drawing/2014/main" id="{09E959A9-1317-6449-BAFA-5D8436B559EC}"/>
              </a:ext>
            </a:extLst>
          </p:cNvPr>
          <p:cNvSpPr txBox="1"/>
          <p:nvPr/>
        </p:nvSpPr>
        <p:spPr>
          <a:xfrm>
            <a:off x="9652000" y="5466"/>
            <a:ext cx="676214" cy="461665"/>
          </a:xfrm>
          <a:prstGeom prst="rect">
            <a:avLst/>
          </a:prstGeom>
          <a:noFill/>
        </p:spPr>
        <p:txBody>
          <a:bodyPr wrap="square" rtlCol="0">
            <a:spAutoFit/>
          </a:bodyPr>
          <a:lstStyle/>
          <a:p>
            <a:r>
              <a:rPr lang="en-US" sz="2400" dirty="0">
                <a:latin typeface="Bebas Neue" panose="020B0606020202050201" pitchFamily="34" charset="77"/>
              </a:rPr>
              <a:t>7</a:t>
            </a:r>
          </a:p>
        </p:txBody>
      </p:sp>
      <p:sp>
        <p:nvSpPr>
          <p:cNvPr id="113" name="TextBox 112">
            <a:extLst>
              <a:ext uri="{FF2B5EF4-FFF2-40B4-BE49-F238E27FC236}">
                <a16:creationId xmlns:a16="http://schemas.microsoft.com/office/drawing/2014/main" id="{CE5F3535-3BA8-2842-8596-DA42CD278711}"/>
              </a:ext>
            </a:extLst>
          </p:cNvPr>
          <p:cNvSpPr txBox="1"/>
          <p:nvPr/>
        </p:nvSpPr>
        <p:spPr>
          <a:xfrm>
            <a:off x="5932384" y="88163"/>
            <a:ext cx="3269673" cy="261610"/>
          </a:xfrm>
          <a:prstGeom prst="rect">
            <a:avLst/>
          </a:prstGeom>
          <a:noFill/>
        </p:spPr>
        <p:txBody>
          <a:bodyPr wrap="square" rtlCol="0">
            <a:spAutoFit/>
          </a:bodyPr>
          <a:lstStyle/>
          <a:p>
            <a:r>
              <a:rPr lang="en-US" sz="1100" dirty="0">
                <a:latin typeface="Dosis" panose="02010503020202060003" pitchFamily="2" charset="77"/>
              </a:rPr>
              <a:t>Explain why Healthcare can be a barrier to development?</a:t>
            </a:r>
          </a:p>
        </p:txBody>
      </p:sp>
      <p:sp>
        <p:nvSpPr>
          <p:cNvPr id="114" name="Rectangle 113">
            <a:extLst>
              <a:ext uri="{FF2B5EF4-FFF2-40B4-BE49-F238E27FC236}">
                <a16:creationId xmlns:a16="http://schemas.microsoft.com/office/drawing/2014/main" id="{1DC74AB3-1CCC-644A-BF51-D342DA3C8300}"/>
              </a:ext>
            </a:extLst>
          </p:cNvPr>
          <p:cNvSpPr/>
          <p:nvPr/>
        </p:nvSpPr>
        <p:spPr>
          <a:xfrm>
            <a:off x="10729002" y="3776698"/>
            <a:ext cx="1982981" cy="5001502"/>
          </a:xfrm>
          <a:custGeom>
            <a:avLst/>
            <a:gdLst>
              <a:gd name="connsiteX0" fmla="*/ 0 w 1982981"/>
              <a:gd name="connsiteY0" fmla="*/ 0 h 2558614"/>
              <a:gd name="connsiteX1" fmla="*/ 621334 w 1982981"/>
              <a:gd name="connsiteY1" fmla="*/ 0 h 2558614"/>
              <a:gd name="connsiteX2" fmla="*/ 1242668 w 1982981"/>
              <a:gd name="connsiteY2" fmla="*/ 0 h 2558614"/>
              <a:gd name="connsiteX3" fmla="*/ 1982981 w 1982981"/>
              <a:gd name="connsiteY3" fmla="*/ 0 h 2558614"/>
              <a:gd name="connsiteX4" fmla="*/ 1982981 w 1982981"/>
              <a:gd name="connsiteY4" fmla="*/ 614067 h 2558614"/>
              <a:gd name="connsiteX5" fmla="*/ 1982981 w 1982981"/>
              <a:gd name="connsiteY5" fmla="*/ 1279307 h 2558614"/>
              <a:gd name="connsiteX6" fmla="*/ 1982981 w 1982981"/>
              <a:gd name="connsiteY6" fmla="*/ 1944547 h 2558614"/>
              <a:gd name="connsiteX7" fmla="*/ 1982981 w 1982981"/>
              <a:gd name="connsiteY7" fmla="*/ 2558614 h 2558614"/>
              <a:gd name="connsiteX8" fmla="*/ 1341817 w 1982981"/>
              <a:gd name="connsiteY8" fmla="*/ 2558614 h 2558614"/>
              <a:gd name="connsiteX9" fmla="*/ 680823 w 1982981"/>
              <a:gd name="connsiteY9" fmla="*/ 2558614 h 2558614"/>
              <a:gd name="connsiteX10" fmla="*/ 0 w 1982981"/>
              <a:gd name="connsiteY10" fmla="*/ 2558614 h 2558614"/>
              <a:gd name="connsiteX11" fmla="*/ 0 w 1982981"/>
              <a:gd name="connsiteY11" fmla="*/ 1867788 h 2558614"/>
              <a:gd name="connsiteX12" fmla="*/ 0 w 1982981"/>
              <a:gd name="connsiteY12" fmla="*/ 1279307 h 2558614"/>
              <a:gd name="connsiteX13" fmla="*/ 0 w 1982981"/>
              <a:gd name="connsiteY13" fmla="*/ 665240 h 2558614"/>
              <a:gd name="connsiteX14" fmla="*/ 0 w 1982981"/>
              <a:gd name="connsiteY14" fmla="*/ 0 h 25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2981" h="2558614" fill="none" extrusionOk="0">
                <a:moveTo>
                  <a:pt x="0" y="0"/>
                </a:moveTo>
                <a:cubicBezTo>
                  <a:pt x="222251" y="-5215"/>
                  <a:pt x="363172" y="-29919"/>
                  <a:pt x="621334" y="0"/>
                </a:cubicBezTo>
                <a:cubicBezTo>
                  <a:pt x="879496" y="29919"/>
                  <a:pt x="969126" y="-20717"/>
                  <a:pt x="1242668" y="0"/>
                </a:cubicBezTo>
                <a:cubicBezTo>
                  <a:pt x="1516210" y="20717"/>
                  <a:pt x="1782053" y="5833"/>
                  <a:pt x="1982981" y="0"/>
                </a:cubicBezTo>
                <a:cubicBezTo>
                  <a:pt x="2000527" y="159715"/>
                  <a:pt x="1970352" y="346062"/>
                  <a:pt x="1982981" y="614067"/>
                </a:cubicBezTo>
                <a:cubicBezTo>
                  <a:pt x="1995610" y="882072"/>
                  <a:pt x="1977047" y="1080456"/>
                  <a:pt x="1982981" y="1279307"/>
                </a:cubicBezTo>
                <a:cubicBezTo>
                  <a:pt x="1988915" y="1478158"/>
                  <a:pt x="1957993" y="1613581"/>
                  <a:pt x="1982981" y="1944547"/>
                </a:cubicBezTo>
                <a:cubicBezTo>
                  <a:pt x="2007969" y="2275513"/>
                  <a:pt x="1960347" y="2360076"/>
                  <a:pt x="1982981" y="2558614"/>
                </a:cubicBezTo>
                <a:cubicBezTo>
                  <a:pt x="1759560" y="2555025"/>
                  <a:pt x="1582740" y="2550981"/>
                  <a:pt x="1341817" y="2558614"/>
                </a:cubicBezTo>
                <a:cubicBezTo>
                  <a:pt x="1100894" y="2566247"/>
                  <a:pt x="851823" y="2556289"/>
                  <a:pt x="680823" y="2558614"/>
                </a:cubicBezTo>
                <a:cubicBezTo>
                  <a:pt x="509823" y="2560939"/>
                  <a:pt x="245384" y="2535923"/>
                  <a:pt x="0" y="2558614"/>
                </a:cubicBezTo>
                <a:cubicBezTo>
                  <a:pt x="20859" y="2404325"/>
                  <a:pt x="-17015" y="2197920"/>
                  <a:pt x="0" y="1867788"/>
                </a:cubicBezTo>
                <a:cubicBezTo>
                  <a:pt x="17015" y="1537656"/>
                  <a:pt x="12951" y="1545810"/>
                  <a:pt x="0" y="1279307"/>
                </a:cubicBezTo>
                <a:cubicBezTo>
                  <a:pt x="-12951" y="1012804"/>
                  <a:pt x="-20028" y="790492"/>
                  <a:pt x="0" y="665240"/>
                </a:cubicBezTo>
                <a:cubicBezTo>
                  <a:pt x="20028" y="539988"/>
                  <a:pt x="9030" y="139096"/>
                  <a:pt x="0" y="0"/>
                </a:cubicBezTo>
                <a:close/>
              </a:path>
              <a:path w="1982981" h="2558614" stroke="0" extrusionOk="0">
                <a:moveTo>
                  <a:pt x="0" y="0"/>
                </a:moveTo>
                <a:cubicBezTo>
                  <a:pt x="275167" y="-8899"/>
                  <a:pt x="432332" y="-141"/>
                  <a:pt x="660994" y="0"/>
                </a:cubicBezTo>
                <a:cubicBezTo>
                  <a:pt x="889656" y="141"/>
                  <a:pt x="1142451" y="6897"/>
                  <a:pt x="1282328" y="0"/>
                </a:cubicBezTo>
                <a:cubicBezTo>
                  <a:pt x="1422205" y="-6897"/>
                  <a:pt x="1696104" y="-5666"/>
                  <a:pt x="1982981" y="0"/>
                </a:cubicBezTo>
                <a:cubicBezTo>
                  <a:pt x="1954108" y="124903"/>
                  <a:pt x="2009386" y="326235"/>
                  <a:pt x="1982981" y="614067"/>
                </a:cubicBezTo>
                <a:cubicBezTo>
                  <a:pt x="1956576" y="901899"/>
                  <a:pt x="1982607" y="1010124"/>
                  <a:pt x="1982981" y="1253721"/>
                </a:cubicBezTo>
                <a:cubicBezTo>
                  <a:pt x="1983355" y="1497318"/>
                  <a:pt x="2002762" y="1562435"/>
                  <a:pt x="1982981" y="1842202"/>
                </a:cubicBezTo>
                <a:cubicBezTo>
                  <a:pt x="1963200" y="2121969"/>
                  <a:pt x="2015203" y="2220546"/>
                  <a:pt x="1982981" y="2558614"/>
                </a:cubicBezTo>
                <a:cubicBezTo>
                  <a:pt x="1681497" y="2528040"/>
                  <a:pt x="1631519" y="2560796"/>
                  <a:pt x="1321987" y="2558614"/>
                </a:cubicBezTo>
                <a:cubicBezTo>
                  <a:pt x="1012455" y="2556432"/>
                  <a:pt x="850675" y="2540560"/>
                  <a:pt x="720483" y="2558614"/>
                </a:cubicBezTo>
                <a:cubicBezTo>
                  <a:pt x="590291" y="2576668"/>
                  <a:pt x="268551" y="2553822"/>
                  <a:pt x="0" y="2558614"/>
                </a:cubicBezTo>
                <a:cubicBezTo>
                  <a:pt x="-9243" y="2373276"/>
                  <a:pt x="-13296" y="2221589"/>
                  <a:pt x="0" y="1918961"/>
                </a:cubicBezTo>
                <a:cubicBezTo>
                  <a:pt x="13296" y="1616333"/>
                  <a:pt x="-62" y="1483172"/>
                  <a:pt x="0" y="1228135"/>
                </a:cubicBezTo>
                <a:cubicBezTo>
                  <a:pt x="62" y="973098"/>
                  <a:pt x="-1350" y="891023"/>
                  <a:pt x="0" y="665240"/>
                </a:cubicBezTo>
                <a:cubicBezTo>
                  <a:pt x="1350" y="439458"/>
                  <a:pt x="-21322" y="245763"/>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5" name="TextBox 114">
            <a:extLst>
              <a:ext uri="{FF2B5EF4-FFF2-40B4-BE49-F238E27FC236}">
                <a16:creationId xmlns:a16="http://schemas.microsoft.com/office/drawing/2014/main" id="{1657E9D2-C189-5841-B046-78CB5D149E3A}"/>
              </a:ext>
            </a:extLst>
          </p:cNvPr>
          <p:cNvSpPr txBox="1"/>
          <p:nvPr/>
        </p:nvSpPr>
        <p:spPr>
          <a:xfrm>
            <a:off x="10762363" y="3856002"/>
            <a:ext cx="1795491" cy="430887"/>
          </a:xfrm>
          <a:prstGeom prst="rect">
            <a:avLst/>
          </a:prstGeom>
          <a:noFill/>
        </p:spPr>
        <p:txBody>
          <a:bodyPr wrap="square" rtlCol="0">
            <a:spAutoFit/>
          </a:bodyPr>
          <a:lstStyle/>
          <a:p>
            <a:r>
              <a:rPr lang="en-US" sz="1100" b="1" dirty="0">
                <a:latin typeface="Dosis" panose="02010503020202060003" pitchFamily="2" charset="77"/>
              </a:rPr>
              <a:t>Reflection</a:t>
            </a:r>
            <a:r>
              <a:rPr lang="en-US" sz="1100" dirty="0">
                <a:latin typeface="Dosis" panose="02010503020202060003" pitchFamily="2" charset="77"/>
              </a:rPr>
              <a:t>: Why  does Malawi struggle to develop?</a:t>
            </a:r>
          </a:p>
        </p:txBody>
      </p:sp>
      <p:cxnSp>
        <p:nvCxnSpPr>
          <p:cNvPr id="121" name="Straight Connector 120">
            <a:extLst>
              <a:ext uri="{FF2B5EF4-FFF2-40B4-BE49-F238E27FC236}">
                <a16:creationId xmlns:a16="http://schemas.microsoft.com/office/drawing/2014/main" id="{F45AEAFC-57A7-9B4A-8900-3F23146E3AA0}"/>
              </a:ext>
            </a:extLst>
          </p:cNvPr>
          <p:cNvCxnSpPr>
            <a:cxnSpLocks/>
          </p:cNvCxnSpPr>
          <p:nvPr/>
        </p:nvCxnSpPr>
        <p:spPr>
          <a:xfrm>
            <a:off x="10838362" y="460257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EC08C4A-4C39-6D44-A822-4D0934ECEBCA}"/>
              </a:ext>
            </a:extLst>
          </p:cNvPr>
          <p:cNvCxnSpPr>
            <a:cxnSpLocks/>
          </p:cNvCxnSpPr>
          <p:nvPr/>
        </p:nvCxnSpPr>
        <p:spPr>
          <a:xfrm>
            <a:off x="10847576" y="500464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A657064-404A-2245-BE5A-E869740A20C0}"/>
              </a:ext>
            </a:extLst>
          </p:cNvPr>
          <p:cNvCxnSpPr>
            <a:cxnSpLocks/>
          </p:cNvCxnSpPr>
          <p:nvPr/>
        </p:nvCxnSpPr>
        <p:spPr>
          <a:xfrm>
            <a:off x="10838363" y="533156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CED606A-198D-0044-AA5B-3232FFC84748}"/>
              </a:ext>
            </a:extLst>
          </p:cNvPr>
          <p:cNvCxnSpPr>
            <a:cxnSpLocks/>
          </p:cNvCxnSpPr>
          <p:nvPr/>
        </p:nvCxnSpPr>
        <p:spPr>
          <a:xfrm>
            <a:off x="10838363" y="566832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013BC8A-2E7A-6A45-B7A2-9D941C807977}"/>
              </a:ext>
            </a:extLst>
          </p:cNvPr>
          <p:cNvCxnSpPr>
            <a:cxnSpLocks/>
          </p:cNvCxnSpPr>
          <p:nvPr/>
        </p:nvCxnSpPr>
        <p:spPr>
          <a:xfrm>
            <a:off x="10838362" y="600015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BFA620C-4C44-814C-9856-9DC2892B98E9}"/>
              </a:ext>
            </a:extLst>
          </p:cNvPr>
          <p:cNvCxnSpPr>
            <a:cxnSpLocks/>
          </p:cNvCxnSpPr>
          <p:nvPr/>
        </p:nvCxnSpPr>
        <p:spPr>
          <a:xfrm>
            <a:off x="10817615" y="222178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8BA75C6-4D7E-F04F-9529-06DF4CDD202A}"/>
              </a:ext>
            </a:extLst>
          </p:cNvPr>
          <p:cNvCxnSpPr>
            <a:cxnSpLocks/>
          </p:cNvCxnSpPr>
          <p:nvPr/>
        </p:nvCxnSpPr>
        <p:spPr>
          <a:xfrm>
            <a:off x="9790649" y="632355"/>
            <a:ext cx="2728587"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1" name="Picture 10" descr="A drawing of a face&#10;&#10;Description automatically generated">
            <a:extLst>
              <a:ext uri="{FF2B5EF4-FFF2-40B4-BE49-F238E27FC236}">
                <a16:creationId xmlns:a16="http://schemas.microsoft.com/office/drawing/2014/main" id="{6C606500-2D5C-2F45-8CAE-81B6F810757E}"/>
              </a:ext>
            </a:extLst>
          </p:cNvPr>
          <p:cNvPicPr>
            <a:picLocks noChangeAspect="1"/>
          </p:cNvPicPr>
          <p:nvPr/>
        </p:nvPicPr>
        <p:blipFill>
          <a:blip r:embed="rId3"/>
          <a:stretch>
            <a:fillRect/>
          </a:stretch>
        </p:blipFill>
        <p:spPr>
          <a:xfrm>
            <a:off x="23178" y="13522"/>
            <a:ext cx="2986809" cy="1246755"/>
          </a:xfrm>
          <a:prstGeom prst="rect">
            <a:avLst/>
          </a:prstGeom>
        </p:spPr>
      </p:pic>
      <p:cxnSp>
        <p:nvCxnSpPr>
          <p:cNvPr id="122" name="Straight Connector 121">
            <a:extLst>
              <a:ext uri="{FF2B5EF4-FFF2-40B4-BE49-F238E27FC236}">
                <a16:creationId xmlns:a16="http://schemas.microsoft.com/office/drawing/2014/main" id="{DD485A89-6550-E04F-B4F2-0DE8C202542F}"/>
              </a:ext>
            </a:extLst>
          </p:cNvPr>
          <p:cNvCxnSpPr>
            <a:cxnSpLocks/>
          </p:cNvCxnSpPr>
          <p:nvPr/>
        </p:nvCxnSpPr>
        <p:spPr>
          <a:xfrm>
            <a:off x="174735" y="295484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9DC3A07-E198-4B4D-B846-9E0B36B1C458}"/>
              </a:ext>
            </a:extLst>
          </p:cNvPr>
          <p:cNvPicPr>
            <a:picLocks noChangeAspect="1"/>
          </p:cNvPicPr>
          <p:nvPr/>
        </p:nvPicPr>
        <p:blipFill>
          <a:blip r:embed="rId4"/>
          <a:stretch>
            <a:fillRect/>
          </a:stretch>
        </p:blipFill>
        <p:spPr>
          <a:xfrm>
            <a:off x="2488920" y="8535409"/>
            <a:ext cx="4526045" cy="824305"/>
          </a:xfrm>
          <a:prstGeom prst="rect">
            <a:avLst/>
          </a:prstGeom>
        </p:spPr>
      </p:pic>
      <p:sp>
        <p:nvSpPr>
          <p:cNvPr id="14" name="TextBox 13">
            <a:extLst>
              <a:ext uri="{FF2B5EF4-FFF2-40B4-BE49-F238E27FC236}">
                <a16:creationId xmlns:a16="http://schemas.microsoft.com/office/drawing/2014/main" id="{13C3AF03-2E81-2B44-85F2-EA074C435ED9}"/>
              </a:ext>
            </a:extLst>
          </p:cNvPr>
          <p:cNvSpPr txBox="1">
            <a:spLocks noChangeAspect="1"/>
          </p:cNvSpPr>
          <p:nvPr/>
        </p:nvSpPr>
        <p:spPr>
          <a:xfrm>
            <a:off x="2329209" y="1999719"/>
            <a:ext cx="8019478" cy="6480000"/>
          </a:xfrm>
          <a:prstGeom prst="rect">
            <a:avLst/>
          </a:prstGeom>
          <a:noFill/>
        </p:spPr>
        <p:txBody>
          <a:bodyPr wrap="square" numCol="3" rtlCol="0">
            <a:spAutoFit/>
          </a:bodyPr>
          <a:lstStyle/>
          <a:p>
            <a:r>
              <a:rPr lang="en-GB" sz="1100" dirty="0" err="1"/>
              <a:t>Tiyamike</a:t>
            </a:r>
            <a:r>
              <a:rPr lang="en-GB" sz="1100" dirty="0"/>
              <a:t> Phiri is 14, with the long skinny legs of a girl entering adolescence. In another world, she would be with friends in the school playground. Instead, she is bent double at the hips, gouging out weeds from the earth under a savage sun between banked rows of tobacco plants using a heavy hoe, made of a tree branch and a metal plate.</a:t>
            </a:r>
          </a:p>
          <a:p>
            <a:r>
              <a:rPr lang="en-GB" sz="1100" dirty="0"/>
              <a:t> She looks up in some wonderment, unused to questioning such a life for a child. She is not unusual. There are 18 tenant families on this tobacco farm in the Kasungu district of Malawi, each living in a straw hut.</a:t>
            </a:r>
          </a:p>
          <a:p>
            <a:r>
              <a:rPr lang="en-GB" sz="1100" dirty="0"/>
              <a:t>“I left school last year because I had no school materials,” said </a:t>
            </a:r>
            <a:r>
              <a:rPr lang="en-GB" sz="1100" dirty="0" err="1"/>
              <a:t>Tiyamike</a:t>
            </a:r>
            <a:r>
              <a:rPr lang="en-GB" sz="1100" dirty="0"/>
              <a:t>, her eyes on the ground and her voice quiet. “I liked school. I liked </a:t>
            </a:r>
            <a:r>
              <a:rPr lang="en-GB" sz="1100" dirty="0" err="1"/>
              <a:t>Chichewe</a:t>
            </a:r>
            <a:r>
              <a:rPr lang="en-GB" sz="1100" dirty="0"/>
              <a:t> [her language] best. I got very good grades. But my main problem was I had no exercise books and nothing to write with.”</a:t>
            </a:r>
          </a:p>
          <a:p>
            <a:r>
              <a:rPr lang="en-GB" sz="1100" dirty="0"/>
              <a:t>Without a pen and an exercise book, she could not do schoolwork, her teachers pointed out. But she lives with her older brother and his wife and baby and they have nothing. “I help them in the fields,” she said.</a:t>
            </a:r>
          </a:p>
          <a:p>
            <a:r>
              <a:rPr lang="en-GB" sz="1100" dirty="0"/>
              <a:t>She would go back if she could. “I would like to do nursing,” she said. Instead, she weeds, builds earth banks for the tobacco plants and sews the harvested leaves together to suspend them from branches so they dry in the air. Weeding is the worst. “It is a hard job,” </a:t>
            </a:r>
          </a:p>
          <a:p>
            <a:r>
              <a:rPr lang="en-GB" sz="1100" dirty="0"/>
              <a:t>A report in 2011 estimated there were 1.3 million worldwide under the age of 14. The figures are hard to come by, but the International Labour Organization last year reported that child labour was on the increase, in spite of </a:t>
            </a:r>
            <a:r>
              <a:rPr lang="en-GB" sz="1100" u="sng" dirty="0">
                <a:hlinkClick r:id="rId5"/>
              </a:rPr>
              <a:t>the tobacco companies’</a:t>
            </a:r>
            <a:r>
              <a:rPr lang="en-GB" sz="1100" dirty="0"/>
              <a:t> protestations that they are working to end it. “Child labour is rampant,” the report said.</a:t>
            </a:r>
          </a:p>
          <a:p>
            <a:r>
              <a:rPr lang="en-GB" sz="1100" dirty="0"/>
              <a:t>Research conducted in Malawi revealed that 57% of all children in two tobacco producing districts were involved in child labour; among tobacco growing families, 63% of children were engaged in child labour.</a:t>
            </a:r>
          </a:p>
          <a:p>
            <a:r>
              <a:rPr lang="en-GB" sz="1100" dirty="0"/>
              <a:t>Children’s health is also affected; families “admitted to pulling their kids out of school to work in handling tobacco directly without protection”. The children were exposed to wet leaves – with the danger of contracting green tobacco sickness – as well as fertilisers and pesticide.</a:t>
            </a:r>
          </a:p>
          <a:p>
            <a:r>
              <a:rPr lang="en-GB" sz="1100" dirty="0"/>
              <a:t>These children live in the poorest of families. </a:t>
            </a:r>
            <a:r>
              <a:rPr lang="en-GB" sz="1100" dirty="0" err="1"/>
              <a:t>Tiyamike’s</a:t>
            </a:r>
            <a:r>
              <a:rPr lang="en-GB" sz="1100" dirty="0"/>
              <a:t> brother doesn’t want her or the rest of his family to work in the tobacco fields. </a:t>
            </a:r>
          </a:p>
          <a:p>
            <a:r>
              <a:rPr lang="en-GB" sz="1100" dirty="0"/>
              <a:t>“I want my children to own shops and sell things.”</a:t>
            </a:r>
          </a:p>
          <a:p>
            <a:r>
              <a:rPr lang="en-GB" sz="1100" dirty="0"/>
              <a:t>It’s a dream the tenant farmers all nurture. That when the money comes in, they can go back to their home villages and buy land to farm for themselves or open businesses. But when the crop is sold, the money is never enough.</a:t>
            </a:r>
          </a:p>
          <a:p>
            <a:r>
              <a:rPr lang="en-GB" sz="1100" b="1" dirty="0" err="1"/>
              <a:t>Y</a:t>
            </a:r>
            <a:r>
              <a:rPr lang="en-GB" sz="1100" dirty="0" err="1"/>
              <a:t>eriko</a:t>
            </a:r>
            <a:r>
              <a:rPr lang="en-GB" sz="1100" dirty="0"/>
              <a:t> Phiri, 26, and his wife, Esther Banda, 20, thought their son, three-year-old </a:t>
            </a:r>
            <a:r>
              <a:rPr lang="en-GB" sz="1100" dirty="0" err="1"/>
              <a:t>Chifundo</a:t>
            </a:r>
            <a:r>
              <a:rPr lang="en-GB" sz="1100" dirty="0"/>
              <a:t>, had malaria. They took him to hospital, with a promise from their landlord that he would pay the bill. </a:t>
            </a:r>
          </a:p>
          <a:p>
            <a:r>
              <a:rPr lang="en-GB" sz="1100" dirty="0"/>
              <a:t>Eight days later, </a:t>
            </a:r>
            <a:r>
              <a:rPr lang="en-GB" sz="1100" dirty="0" err="1"/>
              <a:t>Yeriko</a:t>
            </a:r>
            <a:r>
              <a:rPr lang="en-GB" sz="1100" dirty="0"/>
              <a:t> was still working alone in the fields. He and his neighbours were very worried – without Esther’s help, he would not be able to get all the work done. In the end, Esther offered to leave her pots and plates, which she had been using to prepare food for herself and her son, with the hospital as surety. Then she set off on the 9km walk home, with </a:t>
            </a:r>
            <a:r>
              <a:rPr lang="en-GB" sz="1100" dirty="0" err="1"/>
              <a:t>Chifundo</a:t>
            </a:r>
            <a:r>
              <a:rPr lang="en-GB" sz="1100" dirty="0"/>
              <a:t> on her back.</a:t>
            </a:r>
          </a:p>
          <a:p>
            <a:r>
              <a:rPr lang="en-GB" sz="1100" dirty="0"/>
              <a:t>When she arrived home, the family were together again, but not smiling. “We haven’t had lunch today. We don’t have money to go to the mill to grind maize.”</a:t>
            </a:r>
          </a:p>
          <a:p>
            <a:r>
              <a:rPr lang="en-GB" sz="1100" dirty="0"/>
              <a:t>The families are given a weekly ration of maize, which they grind to a flour, mix with water and eat twice a day as a porridge. They are given salt and the tools they need, but have no cash unless they do extra piecework in the maize fields.</a:t>
            </a:r>
          </a:p>
          <a:p>
            <a:r>
              <a:rPr lang="en-GB" sz="1100" dirty="0"/>
              <a:t>Because he was alone, </a:t>
            </a:r>
            <a:r>
              <a:rPr lang="en-GB" sz="1100" dirty="0" err="1"/>
              <a:t>Yeriko</a:t>
            </a:r>
            <a:r>
              <a:rPr lang="en-GB" sz="1100" dirty="0"/>
              <a:t> could not do the piecework after working on the tobacco plot to afford the 300 kwacha (40 cents or 30p) to mill a pail of maize. </a:t>
            </a:r>
          </a:p>
          <a:p>
            <a:r>
              <a:rPr lang="en-GB" sz="1100" dirty="0"/>
              <a:t>In Malawi, the tobacco is transported by lorry to the auction halls in the capital, Lilongwe – a cost paid by the farmers. Most farmers are under contract to a leaf buyer. If they don’t take the price they are offered, they could put their bales up for auction but they risk not selling at all. Studies of the livelihoods of farmers have found that farmers at the end of a season just repay debts. “Unequivocally for the vast preponderance of these leaseholders, the livelihood is very bad.”</a:t>
            </a:r>
          </a:p>
          <a:p>
            <a:endParaRPr lang="en-GB" sz="1100" dirty="0"/>
          </a:p>
          <a:p>
            <a:endParaRPr lang="en-US" dirty="0"/>
          </a:p>
        </p:txBody>
      </p:sp>
      <p:sp>
        <p:nvSpPr>
          <p:cNvPr id="22" name="Rectangle 21">
            <a:extLst>
              <a:ext uri="{FF2B5EF4-FFF2-40B4-BE49-F238E27FC236}">
                <a16:creationId xmlns:a16="http://schemas.microsoft.com/office/drawing/2014/main" id="{E6032DF7-B4E1-4E4B-9DE3-65BD2C9B1B8B}"/>
              </a:ext>
            </a:extLst>
          </p:cNvPr>
          <p:cNvSpPr/>
          <p:nvPr/>
        </p:nvSpPr>
        <p:spPr>
          <a:xfrm>
            <a:off x="7591650" y="9144271"/>
            <a:ext cx="5039502" cy="430887"/>
          </a:xfrm>
          <a:prstGeom prst="rect">
            <a:avLst/>
          </a:prstGeom>
        </p:spPr>
        <p:txBody>
          <a:bodyPr wrap="square">
            <a:spAutoFit/>
          </a:bodyPr>
          <a:lstStyle/>
          <a:p>
            <a:r>
              <a:rPr lang="en-US" sz="1100" dirty="0">
                <a:hlinkClick r:id="rId6"/>
              </a:rPr>
              <a:t>https://www.theguardian.com/world/ng-interactive/2018/jun/25/tobacco-industry-child-labour-malawi-special-report</a:t>
            </a:r>
            <a:r>
              <a:rPr lang="en-US" sz="1100" dirty="0"/>
              <a:t> </a:t>
            </a:r>
          </a:p>
        </p:txBody>
      </p:sp>
      <p:cxnSp>
        <p:nvCxnSpPr>
          <p:cNvPr id="95" name="Straight Connector 94">
            <a:extLst>
              <a:ext uri="{FF2B5EF4-FFF2-40B4-BE49-F238E27FC236}">
                <a16:creationId xmlns:a16="http://schemas.microsoft.com/office/drawing/2014/main" id="{65BC7881-8110-E54A-87EC-943011B7FAF4}"/>
              </a:ext>
            </a:extLst>
          </p:cNvPr>
          <p:cNvCxnSpPr>
            <a:cxnSpLocks/>
          </p:cNvCxnSpPr>
          <p:nvPr/>
        </p:nvCxnSpPr>
        <p:spPr>
          <a:xfrm>
            <a:off x="191208" y="1853944"/>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521BDEF1-697A-104C-882F-5F64E2911F2C}"/>
              </a:ext>
            </a:extLst>
          </p:cNvPr>
          <p:cNvPicPr>
            <a:picLocks noChangeAspect="1"/>
          </p:cNvPicPr>
          <p:nvPr/>
        </p:nvPicPr>
        <p:blipFill>
          <a:blip r:embed="rId7"/>
          <a:stretch>
            <a:fillRect/>
          </a:stretch>
        </p:blipFill>
        <p:spPr>
          <a:xfrm>
            <a:off x="7795129" y="6747411"/>
            <a:ext cx="2452914" cy="1471748"/>
          </a:xfrm>
          <a:prstGeom prst="rect">
            <a:avLst/>
          </a:prstGeom>
        </p:spPr>
      </p:pic>
      <p:cxnSp>
        <p:nvCxnSpPr>
          <p:cNvPr id="100" name="Straight Connector 99">
            <a:extLst>
              <a:ext uri="{FF2B5EF4-FFF2-40B4-BE49-F238E27FC236}">
                <a16:creationId xmlns:a16="http://schemas.microsoft.com/office/drawing/2014/main" id="{59C3EFCD-F52A-3B44-8450-F9392310E9F8}"/>
              </a:ext>
            </a:extLst>
          </p:cNvPr>
          <p:cNvCxnSpPr>
            <a:cxnSpLocks/>
          </p:cNvCxnSpPr>
          <p:nvPr/>
        </p:nvCxnSpPr>
        <p:spPr>
          <a:xfrm>
            <a:off x="9790648" y="919359"/>
            <a:ext cx="2728587"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348D650-EACA-1A45-B434-94A0B2E03D07}"/>
              </a:ext>
            </a:extLst>
          </p:cNvPr>
          <p:cNvSpPr txBox="1"/>
          <p:nvPr/>
        </p:nvSpPr>
        <p:spPr>
          <a:xfrm>
            <a:off x="9804576" y="83349"/>
            <a:ext cx="2714660" cy="430887"/>
          </a:xfrm>
          <a:prstGeom prst="rect">
            <a:avLst/>
          </a:prstGeom>
          <a:noFill/>
        </p:spPr>
        <p:txBody>
          <a:bodyPr wrap="square" rtlCol="0">
            <a:spAutoFit/>
          </a:bodyPr>
          <a:lstStyle/>
          <a:p>
            <a:r>
              <a:rPr lang="en-US" sz="1100" dirty="0">
                <a:latin typeface="Dosis" panose="02010503020202060003" pitchFamily="2" charset="77"/>
              </a:rPr>
              <a:t>How do wages compare in the </a:t>
            </a:r>
            <a:r>
              <a:rPr lang="en-US" sz="1100" dirty="0" err="1">
                <a:latin typeface="Dosis" panose="02010503020202060003" pitchFamily="2" charset="77"/>
              </a:rPr>
              <a:t>Tabacco</a:t>
            </a:r>
            <a:r>
              <a:rPr lang="en-US" sz="1100" dirty="0">
                <a:latin typeface="Dosis" panose="02010503020202060003" pitchFamily="2" charset="77"/>
              </a:rPr>
              <a:t> industry?</a:t>
            </a:r>
          </a:p>
        </p:txBody>
      </p:sp>
      <p:sp>
        <p:nvSpPr>
          <p:cNvPr id="102" name="TextBox 101">
            <a:extLst>
              <a:ext uri="{FF2B5EF4-FFF2-40B4-BE49-F238E27FC236}">
                <a16:creationId xmlns:a16="http://schemas.microsoft.com/office/drawing/2014/main" id="{A85B48E7-CC7D-C047-89E4-3A7BDDF592F9}"/>
              </a:ext>
            </a:extLst>
          </p:cNvPr>
          <p:cNvSpPr txBox="1"/>
          <p:nvPr/>
        </p:nvSpPr>
        <p:spPr>
          <a:xfrm>
            <a:off x="10705790" y="1507268"/>
            <a:ext cx="676214" cy="461665"/>
          </a:xfrm>
          <a:prstGeom prst="rect">
            <a:avLst/>
          </a:prstGeom>
          <a:noFill/>
        </p:spPr>
        <p:txBody>
          <a:bodyPr wrap="square" rtlCol="0">
            <a:spAutoFit/>
          </a:bodyPr>
          <a:lstStyle/>
          <a:p>
            <a:r>
              <a:rPr lang="en-US" sz="2400" dirty="0">
                <a:latin typeface="Bebas Neue" panose="020B0606020202050201" pitchFamily="34" charset="77"/>
              </a:rPr>
              <a:t>8</a:t>
            </a:r>
          </a:p>
        </p:txBody>
      </p:sp>
      <p:cxnSp>
        <p:nvCxnSpPr>
          <p:cNvPr id="103" name="Straight Connector 102">
            <a:extLst>
              <a:ext uri="{FF2B5EF4-FFF2-40B4-BE49-F238E27FC236}">
                <a16:creationId xmlns:a16="http://schemas.microsoft.com/office/drawing/2014/main" id="{B43391E8-F5FA-264F-8E3B-FE2CA8A2C853}"/>
              </a:ext>
            </a:extLst>
          </p:cNvPr>
          <p:cNvCxnSpPr>
            <a:cxnSpLocks/>
          </p:cNvCxnSpPr>
          <p:nvPr/>
        </p:nvCxnSpPr>
        <p:spPr>
          <a:xfrm>
            <a:off x="10825739" y="641113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6006836-FEE3-F047-9D5C-B5FC27864E06}"/>
              </a:ext>
            </a:extLst>
          </p:cNvPr>
          <p:cNvCxnSpPr>
            <a:cxnSpLocks/>
          </p:cNvCxnSpPr>
          <p:nvPr/>
        </p:nvCxnSpPr>
        <p:spPr>
          <a:xfrm>
            <a:off x="10834953" y="681320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9FEB2F1-7A2B-D74E-9B77-32EF0B0D2837}"/>
              </a:ext>
            </a:extLst>
          </p:cNvPr>
          <p:cNvCxnSpPr>
            <a:cxnSpLocks/>
          </p:cNvCxnSpPr>
          <p:nvPr/>
        </p:nvCxnSpPr>
        <p:spPr>
          <a:xfrm>
            <a:off x="10825740" y="714012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F0818C8-E5CB-2F43-8974-B6980F04FD8D}"/>
              </a:ext>
            </a:extLst>
          </p:cNvPr>
          <p:cNvCxnSpPr>
            <a:cxnSpLocks/>
          </p:cNvCxnSpPr>
          <p:nvPr/>
        </p:nvCxnSpPr>
        <p:spPr>
          <a:xfrm>
            <a:off x="10825740" y="747688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5CEDA56-4F30-0E4F-AC8C-5ABDFF92A67E}"/>
              </a:ext>
            </a:extLst>
          </p:cNvPr>
          <p:cNvCxnSpPr>
            <a:cxnSpLocks/>
          </p:cNvCxnSpPr>
          <p:nvPr/>
        </p:nvCxnSpPr>
        <p:spPr>
          <a:xfrm>
            <a:off x="10825739" y="780872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E6D221A-B6CD-3B49-8844-46FF01608970}"/>
              </a:ext>
            </a:extLst>
          </p:cNvPr>
          <p:cNvCxnSpPr>
            <a:cxnSpLocks/>
          </p:cNvCxnSpPr>
          <p:nvPr/>
        </p:nvCxnSpPr>
        <p:spPr>
          <a:xfrm>
            <a:off x="10847576" y="821915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392D7BD-44CF-2B4B-835A-D6DEC1439F25}"/>
              </a:ext>
            </a:extLst>
          </p:cNvPr>
          <p:cNvCxnSpPr>
            <a:cxnSpLocks/>
          </p:cNvCxnSpPr>
          <p:nvPr/>
        </p:nvCxnSpPr>
        <p:spPr>
          <a:xfrm>
            <a:off x="10847575" y="855099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8998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668</TotalTime>
  <Words>983</Words>
  <Application>Microsoft Macintosh PowerPoint</Application>
  <PresentationFormat>A3 Paper (297x420 mm)</PresentationFormat>
  <Paragraphs>38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Dosis</vt:lpstr>
      <vt:lpstr>Bebas Neue</vt:lpstr>
      <vt:lpstr>Arial</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Calvin Hand</dc:creator>
  <cp:lastModifiedBy>Anna Bennett</cp:lastModifiedBy>
  <cp:revision>43</cp:revision>
  <cp:lastPrinted>2020-09-08T08:19:05Z</cp:lastPrinted>
  <dcterms:created xsi:type="dcterms:W3CDTF">2020-07-04T10:15:45Z</dcterms:created>
  <dcterms:modified xsi:type="dcterms:W3CDTF">2020-10-20T02:37:57Z</dcterms:modified>
</cp:coreProperties>
</file>