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67" r:id="rId4"/>
    <p:sldId id="291" r:id="rId5"/>
    <p:sldId id="260" r:id="rId6"/>
    <p:sldId id="287" r:id="rId7"/>
    <p:sldId id="290" r:id="rId8"/>
    <p:sldId id="285" r:id="rId9"/>
    <p:sldId id="263" r:id="rId10"/>
    <p:sldId id="292" r:id="rId11"/>
    <p:sldId id="264" r:id="rId12"/>
    <p:sldId id="293"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093" autoAdjust="0"/>
    <p:restoredTop sz="94660"/>
  </p:normalViewPr>
  <p:slideViewPr>
    <p:cSldViewPr snapToGrid="0">
      <p:cViewPr varScale="1">
        <p:scale>
          <a:sx n="65" d="100"/>
          <a:sy n="65" d="100"/>
        </p:scale>
        <p:origin x="224" y="1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91A448-FE4B-434B-AFB7-3B760D681217}"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391195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91A448-FE4B-434B-AFB7-3B760D681217}"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2767442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91A448-FE4B-434B-AFB7-3B760D681217}"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86983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91A448-FE4B-434B-AFB7-3B760D681217}"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226020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91A448-FE4B-434B-AFB7-3B760D681217}"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2448620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91A448-FE4B-434B-AFB7-3B760D681217}"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72827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91A448-FE4B-434B-AFB7-3B760D681217}" type="datetimeFigureOut">
              <a:rPr lang="en-US" smtClean="0"/>
              <a:t>10/22/18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255051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91A448-FE4B-434B-AFB7-3B760D681217}" type="datetimeFigureOut">
              <a:rPr lang="en-US" smtClean="0"/>
              <a:t>10/22/18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24881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1A448-FE4B-434B-AFB7-3B760D681217}" type="datetimeFigureOut">
              <a:rPr lang="en-US" smtClean="0"/>
              <a:t>10/22/18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166620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91A448-FE4B-434B-AFB7-3B760D681217}"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1276136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91A448-FE4B-434B-AFB7-3B760D681217}"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BA097-E2A9-44A0-BFEC-D4FB203814AC}" type="slidenum">
              <a:rPr lang="en-US" smtClean="0"/>
              <a:t>‹#›</a:t>
            </a:fld>
            <a:endParaRPr lang="en-US"/>
          </a:p>
        </p:txBody>
      </p:sp>
    </p:spTree>
    <p:extLst>
      <p:ext uri="{BB962C8B-B14F-4D97-AF65-F5344CB8AC3E}">
        <p14:creationId xmlns:p14="http://schemas.microsoft.com/office/powerpoint/2010/main" val="357510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1A448-FE4B-434B-AFB7-3B760D681217}" type="datetimeFigureOut">
              <a:rPr lang="en-US" smtClean="0"/>
              <a:t>10/22/18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BA097-E2A9-44A0-BFEC-D4FB203814AC}" type="slidenum">
              <a:rPr lang="en-US" smtClean="0"/>
              <a:t>‹#›</a:t>
            </a:fld>
            <a:endParaRPr lang="en-US"/>
          </a:p>
        </p:txBody>
      </p:sp>
    </p:spTree>
    <p:extLst>
      <p:ext uri="{BB962C8B-B14F-4D97-AF65-F5344CB8AC3E}">
        <p14:creationId xmlns:p14="http://schemas.microsoft.com/office/powerpoint/2010/main" val="784273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nytimes.com/2013/07/15/world/asia/bangladesh-pollution-told-in-colors-and-smells.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699585" y="4717749"/>
            <a:ext cx="2590253" cy="2140251"/>
          </a:xfrm>
          <a:prstGeom prst="rect">
            <a:avLst/>
          </a:prstGeom>
        </p:spPr>
      </p:pic>
      <p:pic>
        <p:nvPicPr>
          <p:cNvPr id="7" name="Picture 6"/>
          <p:cNvPicPr>
            <a:picLocks noChangeAspect="1"/>
          </p:cNvPicPr>
          <p:nvPr/>
        </p:nvPicPr>
        <p:blipFill>
          <a:blip r:embed="rId3"/>
          <a:stretch>
            <a:fillRect/>
          </a:stretch>
        </p:blipFill>
        <p:spPr>
          <a:xfrm>
            <a:off x="9096375" y="0"/>
            <a:ext cx="3095625" cy="1657350"/>
          </a:xfrm>
          <a:prstGeom prst="rect">
            <a:avLst/>
          </a:prstGeom>
        </p:spPr>
      </p:pic>
      <p:pic>
        <p:nvPicPr>
          <p:cNvPr id="3" name="Picture 2">
            <a:extLst>
              <a:ext uri="{FF2B5EF4-FFF2-40B4-BE49-F238E27FC236}">
                <a16:creationId xmlns:a16="http://schemas.microsoft.com/office/drawing/2014/main" id="{A1C1C3F6-32AF-4644-BC8A-5AAB36DFFE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8" y="0"/>
            <a:ext cx="12139863" cy="6858000"/>
          </a:xfrm>
          <a:prstGeom prst="rect">
            <a:avLst/>
          </a:prstGeom>
        </p:spPr>
      </p:pic>
      <p:sp>
        <p:nvSpPr>
          <p:cNvPr id="2" name="TextBox 1">
            <a:extLst>
              <a:ext uri="{FF2B5EF4-FFF2-40B4-BE49-F238E27FC236}">
                <a16:creationId xmlns:a16="http://schemas.microsoft.com/office/drawing/2014/main" id="{2871606A-D5F6-CE48-B017-66CA9C1113C3}"/>
              </a:ext>
            </a:extLst>
          </p:cNvPr>
          <p:cNvSpPr txBox="1"/>
          <p:nvPr/>
        </p:nvSpPr>
        <p:spPr>
          <a:xfrm>
            <a:off x="304800" y="558800"/>
            <a:ext cx="9550399" cy="707886"/>
          </a:xfrm>
          <a:prstGeom prst="rect">
            <a:avLst/>
          </a:prstGeom>
          <a:noFill/>
        </p:spPr>
        <p:txBody>
          <a:bodyPr wrap="square" rtlCol="0">
            <a:spAutoFit/>
          </a:bodyPr>
          <a:lstStyle/>
          <a:p>
            <a:r>
              <a:rPr lang="en-US" sz="4000" dirty="0">
                <a:highlight>
                  <a:srgbClr val="FFFF00"/>
                </a:highlight>
                <a:latin typeface="dearJoe 5 CASUAL PRO" panose="02000000000000000000" pitchFamily="2" charset="0"/>
              </a:rPr>
              <a:t>Garment manufacturing in Bangladesh</a:t>
            </a:r>
          </a:p>
        </p:txBody>
      </p:sp>
    </p:spTree>
    <p:extLst>
      <p:ext uri="{BB962C8B-B14F-4D97-AF65-F5344CB8AC3E}">
        <p14:creationId xmlns:p14="http://schemas.microsoft.com/office/powerpoint/2010/main" val="368444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2F9F-4171-874E-B212-6E73156F6CF2}"/>
              </a:ext>
            </a:extLst>
          </p:cNvPr>
          <p:cNvSpPr>
            <a:spLocks noGrp="1"/>
          </p:cNvSpPr>
          <p:nvPr>
            <p:ph type="title"/>
          </p:nvPr>
        </p:nvSpPr>
        <p:spPr>
          <a:xfrm>
            <a:off x="160867" y="61383"/>
            <a:ext cx="10515600" cy="1325563"/>
          </a:xfrm>
        </p:spPr>
        <p:txBody>
          <a:bodyPr/>
          <a:lstStyle/>
          <a:p>
            <a:r>
              <a:rPr lang="en-US" dirty="0"/>
              <a:t>Water pollution in Bangladesh </a:t>
            </a:r>
          </a:p>
        </p:txBody>
      </p:sp>
      <p:pic>
        <p:nvPicPr>
          <p:cNvPr id="5" name="Content Placeholder 4">
            <a:extLst>
              <a:ext uri="{FF2B5EF4-FFF2-40B4-BE49-F238E27FC236}">
                <a16:creationId xmlns:a16="http://schemas.microsoft.com/office/drawing/2014/main" id="{279CCE2D-0C7F-C24D-B3A6-56618EAC0D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92531" y="691090"/>
            <a:ext cx="4136327" cy="2509309"/>
          </a:xfrm>
        </p:spPr>
      </p:pic>
      <p:sp>
        <p:nvSpPr>
          <p:cNvPr id="6" name="Rectangle 5">
            <a:extLst>
              <a:ext uri="{FF2B5EF4-FFF2-40B4-BE49-F238E27FC236}">
                <a16:creationId xmlns:a16="http://schemas.microsoft.com/office/drawing/2014/main" id="{408C0548-C3AD-FC4E-98DB-A6E71CF1FD2B}"/>
              </a:ext>
            </a:extLst>
          </p:cNvPr>
          <p:cNvSpPr/>
          <p:nvPr/>
        </p:nvSpPr>
        <p:spPr>
          <a:xfrm>
            <a:off x="457199" y="1209302"/>
            <a:ext cx="7535333" cy="5262979"/>
          </a:xfrm>
          <a:prstGeom prst="rect">
            <a:avLst/>
          </a:prstGeom>
        </p:spPr>
        <p:txBody>
          <a:bodyPr wrap="square">
            <a:spAutoFit/>
          </a:bodyPr>
          <a:lstStyle/>
          <a:p>
            <a:r>
              <a:rPr lang="en-US" sz="2400" dirty="0">
                <a:hlinkClick r:id="rId3"/>
              </a:rPr>
              <a:t>https://www.nytimes.com/2013/07/15/world/asia/bangladesh-pollution-told-in-colors-and-smells.html</a:t>
            </a:r>
            <a:endParaRPr lang="en-US" sz="2400" dirty="0"/>
          </a:p>
          <a:p>
            <a:endParaRPr lang="en-US" sz="2400" dirty="0"/>
          </a:p>
          <a:p>
            <a:r>
              <a:rPr lang="en-US" sz="2400" dirty="0"/>
              <a:t>Bangladesh’s garment and textile industries have contributed heavily to what experts describe as a water pollution disaster, especially in the large industrial areas of Dhaka, the capital. Many rice paddies are now inundated with toxic wastewater. Fish stocks are dying. And many smaller waterways are being filled with sand and garbage, as developers sell off plots for factories or housing.</a:t>
            </a:r>
          </a:p>
          <a:p>
            <a:endParaRPr lang="en-US" sz="2400" dirty="0"/>
          </a:p>
          <a:p>
            <a:r>
              <a:rPr lang="en-US" sz="2400" dirty="0"/>
              <a:t>Some factories treat their wastewater, but many do not have treatment plants or chose not to operate them to save on utility costs. </a:t>
            </a:r>
          </a:p>
        </p:txBody>
      </p:sp>
      <p:sp>
        <p:nvSpPr>
          <p:cNvPr id="7" name="TextBox 6">
            <a:extLst>
              <a:ext uri="{FF2B5EF4-FFF2-40B4-BE49-F238E27FC236}">
                <a16:creationId xmlns:a16="http://schemas.microsoft.com/office/drawing/2014/main" id="{77BBA92E-4615-6441-901D-63B5EDC6E78D}"/>
              </a:ext>
            </a:extLst>
          </p:cNvPr>
          <p:cNvSpPr txBox="1"/>
          <p:nvPr/>
        </p:nvSpPr>
        <p:spPr>
          <a:xfrm>
            <a:off x="8652933" y="3843867"/>
            <a:ext cx="3014134" cy="1477328"/>
          </a:xfrm>
          <a:prstGeom prst="rect">
            <a:avLst/>
          </a:prstGeom>
          <a:solidFill>
            <a:srgbClr val="FFFF00"/>
          </a:solidFill>
        </p:spPr>
        <p:txBody>
          <a:bodyPr wrap="square" rtlCol="0">
            <a:spAutoFit/>
          </a:bodyPr>
          <a:lstStyle/>
          <a:p>
            <a:r>
              <a:rPr lang="en-US" b="1" u="sng" dirty="0"/>
              <a:t>Task: </a:t>
            </a:r>
            <a:r>
              <a:rPr lang="en-US" dirty="0"/>
              <a:t>Use the interactive ‘water pollution in Bangladesh’ and make notes on the causes and issues of water pollution</a:t>
            </a:r>
          </a:p>
        </p:txBody>
      </p:sp>
    </p:spTree>
    <p:extLst>
      <p:ext uri="{BB962C8B-B14F-4D97-AF65-F5344CB8AC3E}">
        <p14:creationId xmlns:p14="http://schemas.microsoft.com/office/powerpoint/2010/main" val="79421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controlling pollution a simple matter? </a:t>
            </a:r>
            <a:endParaRPr lang="en-US" dirty="0"/>
          </a:p>
        </p:txBody>
      </p:sp>
      <p:pic>
        <p:nvPicPr>
          <p:cNvPr id="4" name="Content Placeholder 3"/>
          <p:cNvPicPr>
            <a:picLocks noGrp="1" noChangeAspect="1"/>
          </p:cNvPicPr>
          <p:nvPr>
            <p:ph idx="1"/>
          </p:nvPr>
        </p:nvPicPr>
        <p:blipFill>
          <a:blip r:embed="rId2"/>
          <a:stretch>
            <a:fillRect/>
          </a:stretch>
        </p:blipFill>
        <p:spPr>
          <a:xfrm>
            <a:off x="503957" y="1300089"/>
            <a:ext cx="7143751" cy="5443485"/>
          </a:xfrm>
          <a:prstGeom prst="rect">
            <a:avLst/>
          </a:prstGeom>
        </p:spPr>
      </p:pic>
      <p:sp>
        <p:nvSpPr>
          <p:cNvPr id="5" name="Rectangle 4"/>
          <p:cNvSpPr/>
          <p:nvPr/>
        </p:nvSpPr>
        <p:spPr>
          <a:xfrm>
            <a:off x="7772399" y="1952998"/>
            <a:ext cx="4419601" cy="923330"/>
          </a:xfrm>
          <a:prstGeom prst="rect">
            <a:avLst/>
          </a:prstGeom>
        </p:spPr>
        <p:txBody>
          <a:bodyPr wrap="square">
            <a:spAutoFit/>
          </a:bodyPr>
          <a:lstStyle/>
          <a:p>
            <a:r>
              <a:rPr lang="en-US" b="0" i="0" u="none" strike="noStrike" baseline="0" dirty="0">
                <a:latin typeface="ArialMT"/>
              </a:rPr>
              <a:t>Now explain in about 500 words whether further pollution controls in Bangladesh</a:t>
            </a:r>
          </a:p>
          <a:p>
            <a:r>
              <a:rPr lang="en-US" b="0" i="0" u="none" strike="noStrike" baseline="0" dirty="0">
                <a:latin typeface="ArialMT"/>
              </a:rPr>
              <a:t>would bring benefits or problems.</a:t>
            </a:r>
            <a:endParaRPr lang="en-US" dirty="0"/>
          </a:p>
        </p:txBody>
      </p:sp>
      <p:pic>
        <p:nvPicPr>
          <p:cNvPr id="6" name="Picture 5">
            <a:extLst>
              <a:ext uri="{FF2B5EF4-FFF2-40B4-BE49-F238E27FC236}">
                <a16:creationId xmlns:a16="http://schemas.microsoft.com/office/drawing/2014/main" id="{FDC86091-B644-2F46-942E-3D6F2143E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3700" y="3266017"/>
            <a:ext cx="3340100" cy="2425700"/>
          </a:xfrm>
          <a:prstGeom prst="rect">
            <a:avLst/>
          </a:prstGeom>
        </p:spPr>
      </p:pic>
    </p:spTree>
    <p:extLst>
      <p:ext uri="{BB962C8B-B14F-4D97-AF65-F5344CB8AC3E}">
        <p14:creationId xmlns:p14="http://schemas.microsoft.com/office/powerpoint/2010/main" val="1810559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212FC-104C-4B46-9057-E4F991B0ED8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A946155-B3B7-6B40-95B5-792D9342A8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2226" y="-83900"/>
            <a:ext cx="7275444" cy="6941900"/>
          </a:xfrm>
        </p:spPr>
      </p:pic>
    </p:spTree>
    <p:extLst>
      <p:ext uri="{BB962C8B-B14F-4D97-AF65-F5344CB8AC3E}">
        <p14:creationId xmlns:p14="http://schemas.microsoft.com/office/powerpoint/2010/main" val="39172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630E-5531-9740-843B-4F4F9B230477}"/>
              </a:ext>
            </a:extLst>
          </p:cNvPr>
          <p:cNvSpPr>
            <a:spLocks noGrp="1"/>
          </p:cNvSpPr>
          <p:nvPr>
            <p:ph type="title"/>
          </p:nvPr>
        </p:nvSpPr>
        <p:spPr/>
        <p:txBody>
          <a:bodyPr/>
          <a:lstStyle/>
          <a:p>
            <a:r>
              <a:rPr lang="en-US" dirty="0"/>
              <a:t>7 mark questions</a:t>
            </a:r>
          </a:p>
        </p:txBody>
      </p:sp>
      <p:sp>
        <p:nvSpPr>
          <p:cNvPr id="3" name="Content Placeholder 2">
            <a:extLst>
              <a:ext uri="{FF2B5EF4-FFF2-40B4-BE49-F238E27FC236}">
                <a16:creationId xmlns:a16="http://schemas.microsoft.com/office/drawing/2014/main" id="{ABB868FA-61E6-BD4D-ABCE-D776C5AF2F42}"/>
              </a:ext>
            </a:extLst>
          </p:cNvPr>
          <p:cNvSpPr>
            <a:spLocks noGrp="1"/>
          </p:cNvSpPr>
          <p:nvPr>
            <p:ph idx="1"/>
          </p:nvPr>
        </p:nvSpPr>
        <p:spPr/>
        <p:txBody>
          <a:bodyPr/>
          <a:lstStyle/>
          <a:p>
            <a:pPr lvl="0"/>
            <a:r>
              <a:rPr lang="en-US" dirty="0"/>
              <a:t>Name an area which you have studied and state an economic activity which is causing the environment to be at risk and explain the risks it is causing</a:t>
            </a:r>
          </a:p>
          <a:p>
            <a:pPr lvl="0"/>
            <a:r>
              <a:rPr lang="en-US" dirty="0"/>
              <a:t>For an example of an economic activity in a named area you have studied, describe how the threats to the natural environment are being managed.</a:t>
            </a:r>
          </a:p>
          <a:p>
            <a:pPr lvl="0"/>
            <a:r>
              <a:rPr lang="en-US" dirty="0"/>
              <a:t>Name an area which you have studied and state an economic activity which is causing the environment to be at risk. Explain how it is being managed so that it is more sustainable.</a:t>
            </a:r>
          </a:p>
          <a:p>
            <a:endParaRPr lang="en-US" dirty="0"/>
          </a:p>
        </p:txBody>
      </p:sp>
    </p:spTree>
    <p:extLst>
      <p:ext uri="{BB962C8B-B14F-4D97-AF65-F5344CB8AC3E}">
        <p14:creationId xmlns:p14="http://schemas.microsoft.com/office/powerpoint/2010/main" val="2820350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5">
            <a:extLst>
              <a:ext uri="{FF2B5EF4-FFF2-40B4-BE49-F238E27FC236}">
                <a16:creationId xmlns:a16="http://schemas.microsoft.com/office/drawing/2014/main" id="{7CE3EEC4-C3C3-CF45-ABD4-EB2E6FD81716}"/>
              </a:ext>
            </a:extLst>
          </p:cNvPr>
          <p:cNvSpPr txBox="1">
            <a:spLocks noChangeArrowheads="1"/>
          </p:cNvSpPr>
          <p:nvPr/>
        </p:nvSpPr>
        <p:spPr bwMode="auto">
          <a:xfrm>
            <a:off x="5303838" y="2636838"/>
            <a:ext cx="1079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6000">
                <a:latin typeface="Calibri" panose="020F0502020204030204" pitchFamily="34" charset="0"/>
              </a:rPr>
              <a:t>or</a:t>
            </a:r>
          </a:p>
        </p:txBody>
      </p:sp>
      <p:pic>
        <p:nvPicPr>
          <p:cNvPr id="2051" name="Picture 4" descr="Summer 2013">
            <a:extLst>
              <a:ext uri="{FF2B5EF4-FFF2-40B4-BE49-F238E27FC236}">
                <a16:creationId xmlns:a16="http://schemas.microsoft.com/office/drawing/2014/main" id="{DC213DF9-9313-454D-AF23-52EC48859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341438"/>
            <a:ext cx="230505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Tragedy: At least 1,100 people died when the garment factory in Savar, near Dhaka in Bangladesh collapsed">
            <a:extLst>
              <a:ext uri="{FF2B5EF4-FFF2-40B4-BE49-F238E27FC236}">
                <a16:creationId xmlns:a16="http://schemas.microsoft.com/office/drawing/2014/main" id="{96C1004E-AABE-E749-BE0F-3C0DED391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341439"/>
            <a:ext cx="46418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8">
            <a:extLst>
              <a:ext uri="{FF2B5EF4-FFF2-40B4-BE49-F238E27FC236}">
                <a16:creationId xmlns:a16="http://schemas.microsoft.com/office/drawing/2014/main" id="{E35AC906-AC0D-F043-A629-C67405DC4F09}"/>
              </a:ext>
            </a:extLst>
          </p:cNvPr>
          <p:cNvSpPr txBox="1">
            <a:spLocks noChangeArrowheads="1"/>
          </p:cNvSpPr>
          <p:nvPr/>
        </p:nvSpPr>
        <p:spPr bwMode="auto">
          <a:xfrm>
            <a:off x="2495550" y="5084764"/>
            <a:ext cx="72009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400">
                <a:latin typeface="Calibri" panose="020F0502020204030204" pitchFamily="34" charset="0"/>
              </a:rPr>
              <a:t>What is the connection?</a:t>
            </a:r>
          </a:p>
        </p:txBody>
      </p:sp>
      <p:sp>
        <p:nvSpPr>
          <p:cNvPr id="2" name="TextBox 1">
            <a:extLst>
              <a:ext uri="{FF2B5EF4-FFF2-40B4-BE49-F238E27FC236}">
                <a16:creationId xmlns:a16="http://schemas.microsoft.com/office/drawing/2014/main" id="{267535C3-A7C8-E449-8560-D1D065F4536D}"/>
              </a:ext>
            </a:extLst>
          </p:cNvPr>
          <p:cNvSpPr txBox="1"/>
          <p:nvPr/>
        </p:nvSpPr>
        <p:spPr>
          <a:xfrm>
            <a:off x="490330" y="5234609"/>
            <a:ext cx="2226366" cy="646331"/>
          </a:xfrm>
          <a:prstGeom prst="rect">
            <a:avLst/>
          </a:prstGeom>
          <a:solidFill>
            <a:srgbClr val="FFFF00"/>
          </a:solidFill>
        </p:spPr>
        <p:txBody>
          <a:bodyPr wrap="square" rtlCol="0">
            <a:spAutoFit/>
          </a:bodyPr>
          <a:lstStyle/>
          <a:p>
            <a:r>
              <a:rPr lang="en-US" dirty="0"/>
              <a:t>Play the unfair factory game</a:t>
            </a:r>
          </a:p>
        </p:txBody>
      </p:sp>
    </p:spTree>
    <p:extLst>
      <p:ext uri="{BB962C8B-B14F-4D97-AF65-F5344CB8AC3E}">
        <p14:creationId xmlns:p14="http://schemas.microsoft.com/office/powerpoint/2010/main" val="92417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05BAA5-B0C3-FA40-89EA-4AD9AD2E1070}"/>
              </a:ext>
            </a:extLst>
          </p:cNvPr>
          <p:cNvSpPr txBox="1"/>
          <p:nvPr/>
        </p:nvSpPr>
        <p:spPr>
          <a:xfrm>
            <a:off x="4215740" y="795647"/>
            <a:ext cx="6697683" cy="4124206"/>
          </a:xfrm>
          <a:prstGeom prst="rect">
            <a:avLst/>
          </a:prstGeom>
          <a:noFill/>
        </p:spPr>
        <p:txBody>
          <a:bodyPr wrap="square" rtlCol="0">
            <a:spAutoFit/>
          </a:bodyPr>
          <a:lstStyle/>
          <a:p>
            <a:r>
              <a:rPr lang="en-US" sz="2800" u="sng" dirty="0"/>
              <a:t>What you need to know: </a:t>
            </a:r>
            <a:r>
              <a:rPr lang="en-US" sz="2800" u="sng" dirty="0">
                <a:latin typeface="dearJoe 5 CASUAL PRO" panose="02000000000000000000" pitchFamily="2" charset="0"/>
              </a:rPr>
              <a:t>Success criteria</a:t>
            </a:r>
          </a:p>
          <a:p>
            <a:endParaRPr lang="en-US" dirty="0"/>
          </a:p>
          <a:p>
            <a:pPr marL="285750" indent="-285750">
              <a:buFontTx/>
              <a:buChar char="-"/>
            </a:pPr>
            <a:r>
              <a:rPr lang="en-US" sz="2400" dirty="0"/>
              <a:t>Why has manufacturing industry located in Bangladesh?</a:t>
            </a:r>
          </a:p>
          <a:p>
            <a:pPr marL="285750" indent="-285750">
              <a:buFontTx/>
              <a:buChar char="-"/>
            </a:pPr>
            <a:r>
              <a:rPr lang="en-US" sz="2400" dirty="0"/>
              <a:t>What are the positive impacts for Bangladesh?</a:t>
            </a:r>
          </a:p>
          <a:p>
            <a:pPr marL="285750" indent="-285750">
              <a:buFontTx/>
              <a:buChar char="-"/>
            </a:pPr>
            <a:r>
              <a:rPr lang="en-US" sz="2400" dirty="0"/>
              <a:t>What are the negative social impacts?</a:t>
            </a:r>
          </a:p>
          <a:p>
            <a:pPr marL="285750" indent="-285750">
              <a:buFontTx/>
              <a:buChar char="-"/>
            </a:pPr>
            <a:r>
              <a:rPr lang="en-US" sz="2400" dirty="0"/>
              <a:t>What are the negative environmental effects?</a:t>
            </a:r>
          </a:p>
          <a:p>
            <a:pPr marL="285750" indent="-285750">
              <a:buFontTx/>
              <a:buChar char="-"/>
            </a:pPr>
            <a:r>
              <a:rPr lang="en-US" sz="2400" dirty="0"/>
              <a:t>What is being done to reduce the negative social impacts?</a:t>
            </a:r>
          </a:p>
          <a:p>
            <a:pPr marL="285750" indent="-285750">
              <a:buFontTx/>
              <a:buChar char="-"/>
            </a:pPr>
            <a:r>
              <a:rPr lang="en-US" sz="2400" dirty="0"/>
              <a:t>What is being done to reduce the negative environmental impacts? </a:t>
            </a:r>
          </a:p>
        </p:txBody>
      </p:sp>
      <p:sp>
        <p:nvSpPr>
          <p:cNvPr id="3" name="TextBox 2">
            <a:extLst>
              <a:ext uri="{FF2B5EF4-FFF2-40B4-BE49-F238E27FC236}">
                <a16:creationId xmlns:a16="http://schemas.microsoft.com/office/drawing/2014/main" id="{D57DFF86-024A-E645-97E3-08CA4B9CBB42}"/>
              </a:ext>
            </a:extLst>
          </p:cNvPr>
          <p:cNvSpPr txBox="1"/>
          <p:nvPr/>
        </p:nvSpPr>
        <p:spPr>
          <a:xfrm>
            <a:off x="312821" y="649705"/>
            <a:ext cx="3356811" cy="2123658"/>
          </a:xfrm>
          <a:prstGeom prst="rect">
            <a:avLst/>
          </a:prstGeom>
          <a:solidFill>
            <a:srgbClr val="FFFF00"/>
          </a:solidFill>
        </p:spPr>
        <p:txBody>
          <a:bodyPr wrap="square" rtlCol="0">
            <a:spAutoFit/>
          </a:bodyPr>
          <a:lstStyle/>
          <a:p>
            <a:r>
              <a:rPr lang="en-US" sz="2400" b="1" dirty="0"/>
              <a:t>Links to syllabus:</a:t>
            </a:r>
          </a:p>
          <a:p>
            <a:r>
              <a:rPr lang="en-US" dirty="0"/>
              <a:t>Reasons and impacts of globalisation</a:t>
            </a:r>
          </a:p>
          <a:p>
            <a:endParaRPr lang="en-US" dirty="0"/>
          </a:p>
          <a:p>
            <a:r>
              <a:rPr lang="en-US" dirty="0"/>
              <a:t>Environmental risks of economic development </a:t>
            </a:r>
          </a:p>
          <a:p>
            <a:endParaRPr lang="en-US" dirty="0"/>
          </a:p>
        </p:txBody>
      </p:sp>
    </p:spTree>
    <p:extLst>
      <p:ext uri="{BB962C8B-B14F-4D97-AF65-F5344CB8AC3E}">
        <p14:creationId xmlns:p14="http://schemas.microsoft.com/office/powerpoint/2010/main" val="400040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A940-5459-8A4B-8538-6D4A1ED9D13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75F0DAC-C6AA-4545-B751-942640982F38}"/>
              </a:ext>
            </a:extLst>
          </p:cNvPr>
          <p:cNvPicPr>
            <a:picLocks noGrp="1" noChangeAspect="1"/>
          </p:cNvPicPr>
          <p:nvPr>
            <p:ph idx="1"/>
          </p:nvPr>
        </p:nvPicPr>
        <p:blipFill>
          <a:blip r:embed="rId2"/>
          <a:stretch>
            <a:fillRect/>
          </a:stretch>
        </p:blipFill>
        <p:spPr>
          <a:xfrm>
            <a:off x="838200" y="1913121"/>
            <a:ext cx="10515600" cy="4176346"/>
          </a:xfrm>
        </p:spPr>
      </p:pic>
    </p:spTree>
    <p:extLst>
      <p:ext uri="{BB962C8B-B14F-4D97-AF65-F5344CB8AC3E}">
        <p14:creationId xmlns:p14="http://schemas.microsoft.com/office/powerpoint/2010/main" val="246627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1673" y="387927"/>
            <a:ext cx="11970327" cy="5844454"/>
          </a:xfrm>
        </p:spPr>
        <p:txBody>
          <a:bodyPr>
            <a:normAutofit lnSpcReduction="10000"/>
          </a:bodyPr>
          <a:lstStyle/>
          <a:p>
            <a:pPr marL="0" indent="0">
              <a:buNone/>
            </a:pPr>
            <a:r>
              <a:rPr lang="en-US" dirty="0"/>
              <a:t>Negative externalities usually affect poor people the most. Poor people tend to be people who are forced to live near polluting factories because they can't afford to live anywhere else. The old/young and sick are also vulnerable to pollution caused by industry. Many polluting industries also choose to locate in LEDCs for a number of reasons including:</a:t>
            </a:r>
            <a:br>
              <a:rPr lang="en-US" dirty="0"/>
            </a:br>
            <a:r>
              <a:rPr lang="en-US" dirty="0"/>
              <a:t>More relaxed environmental regulations</a:t>
            </a:r>
          </a:p>
          <a:p>
            <a:r>
              <a:rPr lang="en-US" dirty="0"/>
              <a:t>Less enforcement of environmental regulations (this might be because they can't afford to enforce, because they are being paid to overlook (corruption), or they are worried about losing FDI.</a:t>
            </a:r>
          </a:p>
          <a:p>
            <a:r>
              <a:rPr lang="en-US" dirty="0"/>
              <a:t>Access to a new potential marketplace</a:t>
            </a:r>
          </a:p>
          <a:p>
            <a:r>
              <a:rPr lang="en-US" dirty="0"/>
              <a:t>Access to raw materials (which again might be extracted using polluting methods)</a:t>
            </a:r>
          </a:p>
          <a:p>
            <a:r>
              <a:rPr lang="en-US" dirty="0"/>
              <a:t>Availability of cheap </a:t>
            </a:r>
            <a:r>
              <a:rPr lang="en-US" dirty="0" err="1"/>
              <a:t>labour</a:t>
            </a:r>
            <a:endParaRPr lang="en-US" dirty="0"/>
          </a:p>
          <a:p>
            <a:r>
              <a:rPr lang="en-US" dirty="0"/>
              <a:t>Cheap land and building materials (possibly relaxed building regulations)</a:t>
            </a:r>
          </a:p>
          <a:p>
            <a:endParaRPr lang="en-US" dirty="0"/>
          </a:p>
        </p:txBody>
      </p:sp>
    </p:spTree>
    <p:extLst>
      <p:ext uri="{BB962C8B-B14F-4D97-AF65-F5344CB8AC3E}">
        <p14:creationId xmlns:p14="http://schemas.microsoft.com/office/powerpoint/2010/main" val="597188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63EE-6837-A349-8087-ACDCFE000861}"/>
              </a:ext>
            </a:extLst>
          </p:cNvPr>
          <p:cNvSpPr>
            <a:spLocks noGrp="1"/>
          </p:cNvSpPr>
          <p:nvPr>
            <p:ph type="title"/>
          </p:nvPr>
        </p:nvSpPr>
        <p:spPr/>
        <p:txBody>
          <a:bodyPr/>
          <a:lstStyle/>
          <a:p>
            <a:r>
              <a:rPr lang="en-US" b="1" cap="all" dirty="0"/>
              <a:t>AIR pollution </a:t>
            </a:r>
            <a:br>
              <a:rPr lang="en-US" b="1" cap="all" dirty="0"/>
            </a:br>
            <a:endParaRPr lang="en-US" dirty="0"/>
          </a:p>
        </p:txBody>
      </p:sp>
      <p:sp>
        <p:nvSpPr>
          <p:cNvPr id="3" name="Content Placeholder 2">
            <a:extLst>
              <a:ext uri="{FF2B5EF4-FFF2-40B4-BE49-F238E27FC236}">
                <a16:creationId xmlns:a16="http://schemas.microsoft.com/office/drawing/2014/main" id="{87B134F6-460F-FE45-A766-EC0E98062FC0}"/>
              </a:ext>
            </a:extLst>
          </p:cNvPr>
          <p:cNvSpPr>
            <a:spLocks noGrp="1"/>
          </p:cNvSpPr>
          <p:nvPr>
            <p:ph idx="1"/>
          </p:nvPr>
        </p:nvSpPr>
        <p:spPr/>
        <p:txBody>
          <a:bodyPr/>
          <a:lstStyle/>
          <a:p>
            <a:r>
              <a:rPr lang="en-US" dirty="0"/>
              <a:t>According to the dictionary, air pollution is the contamination of air by smoke and harmful gases, mainly oxides of carbon, sulfur, and nitrogen. Some examples of air pollution include:</a:t>
            </a:r>
            <a:br>
              <a:rPr lang="en-US" dirty="0"/>
            </a:br>
            <a:r>
              <a:rPr lang="en-US" dirty="0"/>
              <a:t>Exhaust fumes from vehicles</a:t>
            </a:r>
          </a:p>
          <a:p>
            <a:r>
              <a:rPr lang="en-US" dirty="0"/>
              <a:t>The burning of fossil fuels, such as coal, oil, or gas</a:t>
            </a:r>
          </a:p>
          <a:p>
            <a:r>
              <a:rPr lang="en-US" dirty="0"/>
              <a:t>Harmful off-</a:t>
            </a:r>
            <a:r>
              <a:rPr lang="en-US" dirty="0" err="1"/>
              <a:t>gasing</a:t>
            </a:r>
            <a:r>
              <a:rPr lang="en-US" dirty="0"/>
              <a:t> from things such as paint, plastic production, and so on</a:t>
            </a:r>
          </a:p>
          <a:p>
            <a:r>
              <a:rPr lang="en-US" dirty="0"/>
              <a:t>Radiation spills or nuclear accidents</a:t>
            </a:r>
          </a:p>
          <a:p>
            <a:endParaRPr lang="en-US" dirty="0"/>
          </a:p>
        </p:txBody>
      </p:sp>
    </p:spTree>
    <p:extLst>
      <p:ext uri="{BB962C8B-B14F-4D97-AF65-F5344CB8AC3E}">
        <p14:creationId xmlns:p14="http://schemas.microsoft.com/office/powerpoint/2010/main" val="95065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6C95-036F-FF49-A2E1-B85AD433B5CB}"/>
              </a:ext>
            </a:extLst>
          </p:cNvPr>
          <p:cNvSpPr>
            <a:spLocks noGrp="1"/>
          </p:cNvSpPr>
          <p:nvPr>
            <p:ph type="title"/>
          </p:nvPr>
        </p:nvSpPr>
        <p:spPr/>
        <p:txBody>
          <a:bodyPr/>
          <a:lstStyle/>
          <a:p>
            <a:r>
              <a:rPr lang="en-US" b="1" cap="all" dirty="0"/>
              <a:t>WATER pollution</a:t>
            </a:r>
            <a:br>
              <a:rPr lang="en-US" b="1" cap="all" dirty="0"/>
            </a:br>
            <a:endParaRPr lang="en-US" dirty="0"/>
          </a:p>
        </p:txBody>
      </p:sp>
      <p:sp>
        <p:nvSpPr>
          <p:cNvPr id="3" name="Content Placeholder 2">
            <a:extLst>
              <a:ext uri="{FF2B5EF4-FFF2-40B4-BE49-F238E27FC236}">
                <a16:creationId xmlns:a16="http://schemas.microsoft.com/office/drawing/2014/main" id="{00231AF1-9699-9E48-BE34-96CD4DB6A222}"/>
              </a:ext>
            </a:extLst>
          </p:cNvPr>
          <p:cNvSpPr>
            <a:spLocks noGrp="1"/>
          </p:cNvSpPr>
          <p:nvPr>
            <p:ph idx="1"/>
          </p:nvPr>
        </p:nvSpPr>
        <p:spPr/>
        <p:txBody>
          <a:bodyPr/>
          <a:lstStyle/>
          <a:p>
            <a:r>
              <a:rPr lang="en-US" dirty="0"/>
              <a:t>Water pollution is the contamination of any body of water (lakes, groundwater, oceans, </a:t>
            </a:r>
            <a:r>
              <a:rPr lang="en-US" dirty="0" err="1"/>
              <a:t>etc</a:t>
            </a:r>
            <a:r>
              <a:rPr lang="en-US" dirty="0"/>
              <a:t>). Some examples of water pollution:</a:t>
            </a:r>
            <a:br>
              <a:rPr lang="en-US" dirty="0"/>
            </a:br>
            <a:r>
              <a:rPr lang="en-US" dirty="0"/>
              <a:t>Raw sewage running into lake or streams</a:t>
            </a:r>
          </a:p>
          <a:p>
            <a:r>
              <a:rPr lang="en-US" dirty="0"/>
              <a:t>Industrial waste spills contaminating groundwater</a:t>
            </a:r>
          </a:p>
          <a:p>
            <a:r>
              <a:rPr lang="en-US" dirty="0"/>
              <a:t>Radiation spills or nuclear accidents</a:t>
            </a:r>
          </a:p>
          <a:p>
            <a:r>
              <a:rPr lang="en-US" dirty="0"/>
              <a:t>Illegal dumping of substances or items within bodies of water</a:t>
            </a:r>
          </a:p>
          <a:p>
            <a:r>
              <a:rPr lang="en-US" dirty="0"/>
              <a:t>Biological contamination, such as bacteria growth</a:t>
            </a:r>
          </a:p>
          <a:p>
            <a:r>
              <a:rPr lang="en-US" dirty="0"/>
              <a:t>Farm runoff into nearby bodies of water</a:t>
            </a:r>
          </a:p>
          <a:p>
            <a:endParaRPr lang="en-US" dirty="0"/>
          </a:p>
        </p:txBody>
      </p:sp>
    </p:spTree>
    <p:extLst>
      <p:ext uri="{BB962C8B-B14F-4D97-AF65-F5344CB8AC3E}">
        <p14:creationId xmlns:p14="http://schemas.microsoft.com/office/powerpoint/2010/main" val="3575378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8182" y="365125"/>
            <a:ext cx="7552588" cy="6375034"/>
          </a:xfrm>
        </p:spPr>
      </p:pic>
    </p:spTree>
    <p:extLst>
      <p:ext uri="{BB962C8B-B14F-4D97-AF65-F5344CB8AC3E}">
        <p14:creationId xmlns:p14="http://schemas.microsoft.com/office/powerpoint/2010/main" val="233735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the textiles Industry in Bangladesh </a:t>
            </a:r>
            <a:br>
              <a:rPr lang="en-US" dirty="0"/>
            </a:br>
            <a:endParaRPr lang="en-US" dirty="0"/>
          </a:p>
        </p:txBody>
      </p:sp>
      <p:pic>
        <p:nvPicPr>
          <p:cNvPr id="4" name="Picture 3"/>
          <p:cNvPicPr>
            <a:picLocks noChangeAspect="1"/>
          </p:cNvPicPr>
          <p:nvPr/>
        </p:nvPicPr>
        <p:blipFill>
          <a:blip r:embed="rId2"/>
          <a:stretch>
            <a:fillRect/>
          </a:stretch>
        </p:blipFill>
        <p:spPr>
          <a:xfrm>
            <a:off x="7797244" y="2024166"/>
            <a:ext cx="4234335" cy="2879917"/>
          </a:xfrm>
          <a:prstGeom prst="rect">
            <a:avLst/>
          </a:prstGeom>
        </p:spPr>
      </p:pic>
      <p:sp>
        <p:nvSpPr>
          <p:cNvPr id="5" name="TextBox 4">
            <a:extLst>
              <a:ext uri="{FF2B5EF4-FFF2-40B4-BE49-F238E27FC236}">
                <a16:creationId xmlns:a16="http://schemas.microsoft.com/office/drawing/2014/main" id="{7F235475-197C-AB44-A1B7-51C924174636}"/>
              </a:ext>
            </a:extLst>
          </p:cNvPr>
          <p:cNvSpPr txBox="1"/>
          <p:nvPr/>
        </p:nvSpPr>
        <p:spPr>
          <a:xfrm>
            <a:off x="1099561" y="1349100"/>
            <a:ext cx="6697683" cy="4124206"/>
          </a:xfrm>
          <a:prstGeom prst="rect">
            <a:avLst/>
          </a:prstGeom>
          <a:noFill/>
        </p:spPr>
        <p:txBody>
          <a:bodyPr wrap="square" rtlCol="0">
            <a:spAutoFit/>
          </a:bodyPr>
          <a:lstStyle/>
          <a:p>
            <a:r>
              <a:rPr lang="en-US" sz="2800" u="sng" dirty="0"/>
              <a:t>What you need to know: </a:t>
            </a:r>
            <a:r>
              <a:rPr lang="en-US" sz="2800" u="sng" dirty="0">
                <a:latin typeface="dearJoe 5 CASUAL PRO" panose="02000000000000000000" pitchFamily="2" charset="0"/>
              </a:rPr>
              <a:t>Success criteria</a:t>
            </a:r>
          </a:p>
          <a:p>
            <a:endParaRPr lang="en-US" dirty="0"/>
          </a:p>
          <a:p>
            <a:pPr marL="285750" indent="-285750">
              <a:buFontTx/>
              <a:buChar char="-"/>
            </a:pPr>
            <a:r>
              <a:rPr lang="en-US" sz="2400" dirty="0"/>
              <a:t>Why has manufacturing industry located in Bangladesh?</a:t>
            </a:r>
          </a:p>
          <a:p>
            <a:pPr marL="285750" indent="-285750">
              <a:buFontTx/>
              <a:buChar char="-"/>
            </a:pPr>
            <a:r>
              <a:rPr lang="en-US" sz="2400" dirty="0"/>
              <a:t>What are the positive impacts for Bangladesh?</a:t>
            </a:r>
          </a:p>
          <a:p>
            <a:pPr marL="285750" indent="-285750">
              <a:buFontTx/>
              <a:buChar char="-"/>
            </a:pPr>
            <a:r>
              <a:rPr lang="en-US" sz="2400" dirty="0"/>
              <a:t>What are the negative social impacts?</a:t>
            </a:r>
          </a:p>
          <a:p>
            <a:pPr marL="285750" indent="-285750">
              <a:buFontTx/>
              <a:buChar char="-"/>
            </a:pPr>
            <a:r>
              <a:rPr lang="en-US" sz="2400" dirty="0"/>
              <a:t>What are the negative environmental effects?</a:t>
            </a:r>
          </a:p>
          <a:p>
            <a:pPr marL="285750" indent="-285750">
              <a:buFontTx/>
              <a:buChar char="-"/>
            </a:pPr>
            <a:r>
              <a:rPr lang="en-US" sz="2400" dirty="0"/>
              <a:t>What is being done to reduce the negative social impacts?</a:t>
            </a:r>
          </a:p>
          <a:p>
            <a:pPr marL="285750" indent="-285750">
              <a:buFontTx/>
              <a:buChar char="-"/>
            </a:pPr>
            <a:r>
              <a:rPr lang="en-US" sz="2400" dirty="0"/>
              <a:t>What is being done to reduce the negative environmental impacts? </a:t>
            </a:r>
          </a:p>
        </p:txBody>
      </p:sp>
      <p:sp>
        <p:nvSpPr>
          <p:cNvPr id="7" name="Content Placeholder 6">
            <a:extLst>
              <a:ext uri="{FF2B5EF4-FFF2-40B4-BE49-F238E27FC236}">
                <a16:creationId xmlns:a16="http://schemas.microsoft.com/office/drawing/2014/main" id="{DF0C3F5D-99FA-BB40-AB9F-9216E2F9B6C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389482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537</Words>
  <Application>Microsoft Macintosh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ArialMT</vt:lpstr>
      <vt:lpstr>Calibri</vt:lpstr>
      <vt:lpstr>Calibri Light</vt:lpstr>
      <vt:lpstr>dearJoe 5 CASUAL PRO</vt:lpstr>
      <vt:lpstr>Office Theme</vt:lpstr>
      <vt:lpstr>PowerPoint Presentation</vt:lpstr>
      <vt:lpstr>PowerPoint Presentation</vt:lpstr>
      <vt:lpstr>PowerPoint Presentation</vt:lpstr>
      <vt:lpstr>PowerPoint Presentation</vt:lpstr>
      <vt:lpstr>PowerPoint Presentation</vt:lpstr>
      <vt:lpstr>AIR pollution  </vt:lpstr>
      <vt:lpstr>WATER pollution </vt:lpstr>
      <vt:lpstr>PowerPoint Presentation</vt:lpstr>
      <vt:lpstr>Case study: the textiles Industry in Bangladesh  </vt:lpstr>
      <vt:lpstr>Water pollution in Bangladesh </vt:lpstr>
      <vt:lpstr>Is controlling pollution a simple matter? </vt:lpstr>
      <vt:lpstr>PowerPoint Presentation</vt:lpstr>
      <vt:lpstr>7 mark questions</vt:lpstr>
    </vt:vector>
  </TitlesOfParts>
  <Company>The British International School of Houston</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Environmental Effects of Transnational Manufacturing and Services</dc:title>
  <dc:creator>Anna Bennett</dc:creator>
  <cp:lastModifiedBy>Anna Bennett</cp:lastModifiedBy>
  <cp:revision>17</cp:revision>
  <dcterms:created xsi:type="dcterms:W3CDTF">2015-10-07T20:47:21Z</dcterms:created>
  <dcterms:modified xsi:type="dcterms:W3CDTF">2018-10-23T03:45:10Z</dcterms:modified>
</cp:coreProperties>
</file>