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>
        <p:scale>
          <a:sx n="56" d="100"/>
          <a:sy n="56" d="100"/>
        </p:scale>
        <p:origin x="-2166" y="21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C157-7564-4AB6-838A-740A1C66B4F4}" type="datetimeFigureOut">
              <a:rPr lang="en-GB" smtClean="0"/>
              <a:t>04/01/2020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B7CE-4C5C-44DD-B98D-2A3E4A086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874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C157-7564-4AB6-838A-740A1C66B4F4}" type="datetimeFigureOut">
              <a:rPr lang="en-GB" smtClean="0"/>
              <a:t>04/01/2020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B7CE-4C5C-44DD-B98D-2A3E4A086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628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C157-7564-4AB6-838A-740A1C66B4F4}" type="datetimeFigureOut">
              <a:rPr lang="en-GB" smtClean="0"/>
              <a:t>04/01/2020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B7CE-4C5C-44DD-B98D-2A3E4A086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783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C157-7564-4AB6-838A-740A1C66B4F4}" type="datetimeFigureOut">
              <a:rPr lang="en-GB" smtClean="0"/>
              <a:t>04/01/2020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B7CE-4C5C-44DD-B98D-2A3E4A086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449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C157-7564-4AB6-838A-740A1C66B4F4}" type="datetimeFigureOut">
              <a:rPr lang="en-GB" smtClean="0"/>
              <a:t>04/01/2020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B7CE-4C5C-44DD-B98D-2A3E4A086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015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C157-7564-4AB6-838A-740A1C66B4F4}" type="datetimeFigureOut">
              <a:rPr lang="en-GB" smtClean="0"/>
              <a:t>04/01/2020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B7CE-4C5C-44DD-B98D-2A3E4A086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544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C157-7564-4AB6-838A-740A1C66B4F4}" type="datetimeFigureOut">
              <a:rPr lang="en-GB" smtClean="0"/>
              <a:t>04/01/2020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B7CE-4C5C-44DD-B98D-2A3E4A086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883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C157-7564-4AB6-838A-740A1C66B4F4}" type="datetimeFigureOut">
              <a:rPr lang="en-GB" smtClean="0"/>
              <a:t>04/01/2020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B7CE-4C5C-44DD-B98D-2A3E4A086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030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C157-7564-4AB6-838A-740A1C66B4F4}" type="datetimeFigureOut">
              <a:rPr lang="en-GB" smtClean="0"/>
              <a:t>04/01/2020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B7CE-4C5C-44DD-B98D-2A3E4A086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260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C157-7564-4AB6-838A-740A1C66B4F4}" type="datetimeFigureOut">
              <a:rPr lang="en-GB" smtClean="0"/>
              <a:t>04/01/2020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B7CE-4C5C-44DD-B98D-2A3E4A086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53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C157-7564-4AB6-838A-740A1C66B4F4}" type="datetimeFigureOut">
              <a:rPr lang="en-GB" smtClean="0"/>
              <a:t>04/01/2020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B7CE-4C5C-44DD-B98D-2A3E4A086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575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7C157-7564-4AB6-838A-740A1C66B4F4}" type="datetimeFigureOut">
              <a:rPr lang="en-GB" smtClean="0"/>
              <a:t>04/01/2020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5B7CE-4C5C-44DD-B98D-2A3E4A086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991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newsroun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72" t="36148" r="13361" b="38371"/>
          <a:stretch/>
        </p:blipFill>
        <p:spPr bwMode="auto">
          <a:xfrm>
            <a:off x="1145286" y="110149"/>
            <a:ext cx="4457700" cy="867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432744" y="1048604"/>
            <a:ext cx="5882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en-GB" b="1" dirty="0"/>
              <a:t>Australia fires: Troops called in to tackle the fires</a:t>
            </a:r>
            <a:endParaRPr lang="en-GB" b="1" i="0" dirty="0">
              <a:solidFill>
                <a:srgbClr val="000000"/>
              </a:solidFill>
              <a:effectLst/>
              <a:latin typeface="ReithSan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35466" y="1540933"/>
            <a:ext cx="323866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100" b="1" dirty="0">
                <a:latin typeface="Arial" panose="020B0604020202020204" pitchFamily="34" charset="0"/>
                <a:cs typeface="Arial" panose="020B0604020202020204" pitchFamily="34" charset="0"/>
              </a:rPr>
              <a:t>The Prime Minister of Australia, Scott Morrison, has announced that 3,000 troops will be sent out to tackle the bushfires across the country. </a:t>
            </a:r>
            <a:endParaRPr lang="en-GB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Australian state of New South Wales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has declared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a week-long state of emergency.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The heatwave in Australia has seen temperatures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go higher than 40C (104F) in every state.</a:t>
            </a:r>
            <a:endParaRPr lang="en-GB" sz="11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35467" y="3904357"/>
            <a:ext cx="660613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The skies have turned red because of the fires and lots of people are wearing masks to make sure they can breathe.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Scorching temperatures, strong winds, and thunderstorms have created dangerous conditions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More than 1,700 firefighters worked on Christmas Day, and around 1,400 on Boxing Day, to fight the fires in Australia.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By the end of Saturday, 73 new fires had started and 53 were still burning. Of these, 13 were classed as emergency fires.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More than 1,200 homes across the states of New South Wales and Victoria have been destroyed by the fires. 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Thousands of people have had to be evacuated from areas which have been affected. Schools, bridges and power lines have also been destroyed as a result of the fires and thousands of schools have had to close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There are shortages of food, fuel and water. The internet and </a:t>
            </a:r>
            <a:r>
              <a:rPr lang="en-GB" sz="1200" smtClean="0">
                <a:latin typeface="Arial" panose="020B0604020202020204" pitchFamily="34" charset="0"/>
                <a:cs typeface="Arial" panose="020B0604020202020204" pitchFamily="34" charset="0"/>
              </a:rPr>
              <a:t>phone signal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is not working in the area.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Dozens of people are still missing and there have now been 23 deaths linked to the fire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crisis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with six people still missing in fire-affected regions across New South Wales </a:t>
            </a:r>
            <a:r>
              <a:rPr lang="en-GB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Victoria.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 study by the University of Sydney estimates that 480 million animals have been affected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GB" sz="1200" dirty="0" smtClean="0"/>
              <a:t>,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including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8000 Koalas. Officials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fear that 30 per cent of the koala colony in New South Wales had been destroyed 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Australian navy has evacuated around 1,000 tourists and residents who were trapped in the fire-ravaged town of Mallacoota on the Victoria coast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With roads cut off, the military evacuated around 60 people by helicopter on Thursday. The air has so far been too smoky for further air evacuations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causes bushfires? 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Bushfires are common throughout Australia. They're made more likely when the weather is very hot and dry. The higher the temperature the more likely it is that a fire will start or continue to burn.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They can start from human activity - either accidently or deliberately - or can start by natural causes like lightning. Bushfires often pass in just a few minutes but can smoulder for days.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High winds are a real threat as they can fan the flames and spread the blaze.</a:t>
            </a:r>
          </a:p>
          <a:p>
            <a:endParaRPr lang="en-GB" sz="1200" dirty="0"/>
          </a:p>
          <a:p>
            <a:endParaRPr lang="en-GB" sz="1200" dirty="0"/>
          </a:p>
        </p:txBody>
      </p:sp>
      <p:pic>
        <p:nvPicPr>
          <p:cNvPr id="4" name="Picture 4" descr="Graphic: possible spread of fires in NS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4136" y="1540933"/>
            <a:ext cx="3367467" cy="2353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140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xagon 5"/>
          <p:cNvSpPr/>
          <p:nvPr/>
        </p:nvSpPr>
        <p:spPr>
          <a:xfrm>
            <a:off x="2757352" y="5628766"/>
            <a:ext cx="1347288" cy="1161455"/>
          </a:xfrm>
          <a:prstGeom prst="hexagon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were the key points from the news article?</a:t>
            </a:r>
            <a:endParaRPr lang="en-GB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Hexagon 10"/>
          <p:cNvSpPr/>
          <p:nvPr/>
        </p:nvSpPr>
        <p:spPr>
          <a:xfrm>
            <a:off x="2757352" y="4371466"/>
            <a:ext cx="1347288" cy="1161455"/>
          </a:xfrm>
          <a:prstGeom prst="hexagon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Hexagon 11"/>
          <p:cNvSpPr/>
          <p:nvPr/>
        </p:nvSpPr>
        <p:spPr>
          <a:xfrm>
            <a:off x="2757352" y="6886066"/>
            <a:ext cx="1347288" cy="1161455"/>
          </a:xfrm>
          <a:prstGeom prst="hexagon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Hexagon 12"/>
          <p:cNvSpPr/>
          <p:nvPr/>
        </p:nvSpPr>
        <p:spPr>
          <a:xfrm>
            <a:off x="3887652" y="5000116"/>
            <a:ext cx="1347288" cy="1161455"/>
          </a:xfrm>
          <a:prstGeom prst="hexagon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Hexagon 13"/>
          <p:cNvSpPr/>
          <p:nvPr/>
        </p:nvSpPr>
        <p:spPr>
          <a:xfrm>
            <a:off x="3887652" y="6257416"/>
            <a:ext cx="1347288" cy="1161455"/>
          </a:xfrm>
          <a:prstGeom prst="hexagon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Hexagon 14"/>
          <p:cNvSpPr/>
          <p:nvPr/>
        </p:nvSpPr>
        <p:spPr>
          <a:xfrm>
            <a:off x="1627052" y="6257415"/>
            <a:ext cx="1347288" cy="1161455"/>
          </a:xfrm>
          <a:prstGeom prst="hexagon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Hexagon 15"/>
          <p:cNvSpPr/>
          <p:nvPr/>
        </p:nvSpPr>
        <p:spPr>
          <a:xfrm>
            <a:off x="1627052" y="5000116"/>
            <a:ext cx="1347288" cy="1161455"/>
          </a:xfrm>
          <a:prstGeom prst="hexagon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4" name="Picture 6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000" y="5282678"/>
            <a:ext cx="674952" cy="795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Related imag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584" y="4440156"/>
            <a:ext cx="1148804" cy="1092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Image result for tourism clipart black and white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E7E8EA"/>
              </a:clrFrom>
              <a:clrTo>
                <a:srgbClr val="E7E8E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8" t="4559" r="73125" b="76095"/>
          <a:stretch/>
        </p:blipFill>
        <p:spPr bwMode="auto">
          <a:xfrm>
            <a:off x="4095388" y="5167898"/>
            <a:ext cx="1008200" cy="921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Rectangle 28"/>
          <p:cNvSpPr/>
          <p:nvPr/>
        </p:nvSpPr>
        <p:spPr>
          <a:xfrm>
            <a:off x="365144" y="210404"/>
            <a:ext cx="61499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GB" sz="1200" b="1" dirty="0" smtClean="0">
                <a:solidFill>
                  <a:srgbClr val="000000"/>
                </a:solidFill>
                <a:latin typeface="ReithSans"/>
              </a:rPr>
              <a:t>Task 1: Using the map – describe the location of the bushfires in </a:t>
            </a:r>
            <a:r>
              <a:rPr lang="en-GB" sz="1200" b="1" dirty="0" smtClean="0">
                <a:solidFill>
                  <a:srgbClr val="000000"/>
                </a:solidFill>
                <a:latin typeface="ReithSans"/>
              </a:rPr>
              <a:t>Australia</a:t>
            </a:r>
            <a:endParaRPr lang="en-GB" sz="1200" b="1" dirty="0" smtClean="0">
              <a:solidFill>
                <a:srgbClr val="000000"/>
              </a:solidFill>
              <a:latin typeface="ReithSans"/>
            </a:endParaRPr>
          </a:p>
          <a:p>
            <a:pPr fontAlgn="t"/>
            <a:endParaRPr lang="en-GB" sz="1200" b="1" i="0" dirty="0">
              <a:solidFill>
                <a:srgbClr val="000000"/>
              </a:solidFill>
              <a:effectLst/>
              <a:latin typeface="ReithSans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71258" y="3168641"/>
            <a:ext cx="61499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en-GB" sz="1200" b="1" dirty="0" smtClean="0">
                <a:solidFill>
                  <a:srgbClr val="000000"/>
                </a:solidFill>
                <a:latin typeface="ReithSans"/>
              </a:rPr>
              <a:t>Task 3: Annotate (label) the hexagons to summarise the key points of the article</a:t>
            </a:r>
            <a:endParaRPr lang="en-GB" sz="1200" b="1" i="0" dirty="0">
              <a:solidFill>
                <a:srgbClr val="000000"/>
              </a:solidFill>
              <a:effectLst/>
              <a:latin typeface="ReithSan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37191" y="8759686"/>
            <a:ext cx="61499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en-GB" sz="1200" b="1" dirty="0" smtClean="0">
                <a:solidFill>
                  <a:srgbClr val="000000"/>
                </a:solidFill>
                <a:latin typeface="ReithSans"/>
              </a:rPr>
              <a:t>Task 4: Be creative. Write a story or draw a comic as if you were a tourist stuck in an area affected by the bushfires. How do you feel? What do you see? What do you smell? What do you hear?</a:t>
            </a:r>
            <a:endParaRPr lang="en-GB" sz="1200" b="1" i="0" dirty="0">
              <a:solidFill>
                <a:srgbClr val="000000"/>
              </a:solidFill>
              <a:effectLst/>
              <a:latin typeface="ReithSans"/>
            </a:endParaRPr>
          </a:p>
        </p:txBody>
      </p:sp>
      <p:pic>
        <p:nvPicPr>
          <p:cNvPr id="2051" name="Picture 3" descr="C:\Users\User\AppData\Local\Microsoft\Windows\INetCache\IE\NWN6ZCUM\australia-map-clipart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395" y="7066902"/>
            <a:ext cx="843681" cy="799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User\AppData\Local\Microsoft\Windows\INetCache\IE\NWN6ZCUM\cybergedeon-flame-bwr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841954" y="6304299"/>
            <a:ext cx="953044" cy="986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User\AppData\Local\Microsoft\Windows\INetCache\IE\PGURSNGC\kangaroo-47642_640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4640" y="6446983"/>
            <a:ext cx="998948" cy="755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446008" y="1629771"/>
            <a:ext cx="61499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GB" sz="1200" b="1" dirty="0" smtClean="0">
                <a:solidFill>
                  <a:srgbClr val="000000"/>
                </a:solidFill>
                <a:latin typeface="ReithSans"/>
              </a:rPr>
              <a:t>Task 2: Explain what causes bushfires.</a:t>
            </a:r>
            <a:endParaRPr lang="en-GB" sz="1200" b="1" i="0" dirty="0">
              <a:solidFill>
                <a:srgbClr val="000000"/>
              </a:solidFill>
              <a:effectLst/>
              <a:latin typeface="ReithSans"/>
            </a:endParaRPr>
          </a:p>
        </p:txBody>
      </p:sp>
    </p:spTree>
    <p:extLst>
      <p:ext uri="{BB962C8B-B14F-4D97-AF65-F5344CB8AC3E}">
        <p14:creationId xmlns:p14="http://schemas.microsoft.com/office/powerpoint/2010/main" val="419893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</TotalTime>
  <Words>402</Words>
  <Application>Microsoft Office PowerPoint</Application>
  <PresentationFormat>A4 Paper (210x297 mm)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Levenshulme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 Williams</dc:creator>
  <cp:lastModifiedBy>User</cp:lastModifiedBy>
  <cp:revision>9</cp:revision>
  <dcterms:created xsi:type="dcterms:W3CDTF">2019-12-10T15:15:44Z</dcterms:created>
  <dcterms:modified xsi:type="dcterms:W3CDTF">2020-01-04T16:25:06Z</dcterms:modified>
</cp:coreProperties>
</file>