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3" r:id="rId2"/>
    <p:sldId id="308" r:id="rId3"/>
    <p:sldId id="295" r:id="rId4"/>
    <p:sldId id="290" r:id="rId5"/>
    <p:sldId id="313" r:id="rId6"/>
    <p:sldId id="306" r:id="rId7"/>
    <p:sldId id="304" r:id="rId8"/>
    <p:sldId id="257" r:id="rId9"/>
    <p:sldId id="305" r:id="rId10"/>
    <p:sldId id="307" r:id="rId11"/>
    <p:sldId id="260" r:id="rId12"/>
    <p:sldId id="310" r:id="rId13"/>
    <p:sldId id="311" r:id="rId14"/>
    <p:sldId id="312" r:id="rId15"/>
    <p:sldId id="277" r:id="rId16"/>
    <p:sldId id="258" r:id="rId17"/>
    <p:sldId id="301" r:id="rId18"/>
    <p:sldId id="314" r:id="rId19"/>
    <p:sldId id="298" r:id="rId20"/>
    <p:sldId id="259" r:id="rId21"/>
    <p:sldId id="315" r:id="rId22"/>
    <p:sldId id="278" r:id="rId23"/>
    <p:sldId id="316" r:id="rId24"/>
    <p:sldId id="279" r:id="rId25"/>
    <p:sldId id="280" r:id="rId26"/>
    <p:sldId id="281" r:id="rId27"/>
    <p:sldId id="283" r:id="rId28"/>
    <p:sldId id="302" r:id="rId29"/>
    <p:sldId id="303" r:id="rId30"/>
    <p:sldId id="297" r:id="rId31"/>
    <p:sldId id="282" r:id="rId32"/>
    <p:sldId id="286" r:id="rId33"/>
    <p:sldId id="300" r:id="rId34"/>
    <p:sldId id="2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38" autoAdjust="0"/>
    <p:restoredTop sz="94660"/>
  </p:normalViewPr>
  <p:slideViewPr>
    <p:cSldViewPr snapToGrid="0">
      <p:cViewPr varScale="1">
        <p:scale>
          <a:sx n="98" d="100"/>
          <a:sy n="98" d="100"/>
        </p:scale>
        <p:origin x="224"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40110-976A-4AF1-B046-31E540F9EE9E}" type="datetimeFigureOut">
              <a:rPr lang="en-US" smtClean="0"/>
              <a:t>5/6/18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AA667-359E-4D5D-9AC4-C8FD3D4BFCBE}" type="slidenum">
              <a:rPr lang="en-US" smtClean="0"/>
              <a:t>‹#›</a:t>
            </a:fld>
            <a:endParaRPr lang="en-US"/>
          </a:p>
        </p:txBody>
      </p:sp>
    </p:spTree>
    <p:extLst>
      <p:ext uri="{BB962C8B-B14F-4D97-AF65-F5344CB8AC3E}">
        <p14:creationId xmlns:p14="http://schemas.microsoft.com/office/powerpoint/2010/main" val="309237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E5C9B3-1F1B-4C5A-BCD3-BE41E79CFC34}" type="slidenum">
              <a:rPr lang="en-US" smtClean="0"/>
              <a:pPr/>
              <a:t>9</a:t>
            </a:fld>
            <a:endParaRPr lang="en-US"/>
          </a:p>
        </p:txBody>
      </p:sp>
    </p:spTree>
    <p:extLst>
      <p:ext uri="{BB962C8B-B14F-4D97-AF65-F5344CB8AC3E}">
        <p14:creationId xmlns:p14="http://schemas.microsoft.com/office/powerpoint/2010/main" val="399466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E5C9B3-1F1B-4C5A-BCD3-BE41E79CFC34}" type="slidenum">
              <a:rPr lang="en-US" smtClean="0"/>
              <a:pPr/>
              <a:t>32</a:t>
            </a:fld>
            <a:endParaRPr lang="en-US"/>
          </a:p>
        </p:txBody>
      </p:sp>
    </p:spTree>
    <p:extLst>
      <p:ext uri="{BB962C8B-B14F-4D97-AF65-F5344CB8AC3E}">
        <p14:creationId xmlns:p14="http://schemas.microsoft.com/office/powerpoint/2010/main" val="315710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4CA694-53F3-4A92-8A36-3D74D9694DB8}"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370506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CA694-53F3-4A92-8A36-3D74D9694DB8}"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36685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CA694-53F3-4A92-8A36-3D74D9694DB8}"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218893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CA694-53F3-4A92-8A36-3D74D9694DB8}"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427815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4CA694-53F3-4A92-8A36-3D74D9694DB8}" type="datetimeFigureOut">
              <a:rPr lang="en-US" smtClean="0"/>
              <a:t>5/6/18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313169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4CA694-53F3-4A92-8A36-3D74D9694DB8}" type="datetimeFigureOut">
              <a:rPr lang="en-US" smtClean="0"/>
              <a:t>5/6/18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36584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4CA694-53F3-4A92-8A36-3D74D9694DB8}" type="datetimeFigureOut">
              <a:rPr lang="en-US" smtClean="0"/>
              <a:t>5/6/18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191988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4CA694-53F3-4A92-8A36-3D74D9694DB8}" type="datetimeFigureOut">
              <a:rPr lang="en-US" smtClean="0"/>
              <a:t>5/6/18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5889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CA694-53F3-4A92-8A36-3D74D9694DB8}" type="datetimeFigureOut">
              <a:rPr lang="en-US" smtClean="0"/>
              <a:t>5/6/18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163963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4CA694-53F3-4A92-8A36-3D74D9694DB8}" type="datetimeFigureOut">
              <a:rPr lang="en-US" smtClean="0"/>
              <a:t>5/6/18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341436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4CA694-53F3-4A92-8A36-3D74D9694DB8}" type="datetimeFigureOut">
              <a:rPr lang="en-US" smtClean="0"/>
              <a:t>5/6/18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E759-8BD7-48A9-B194-E5EF0F9E5944}" type="slidenum">
              <a:rPr lang="en-US" smtClean="0"/>
              <a:t>‹#›</a:t>
            </a:fld>
            <a:endParaRPr lang="en-US"/>
          </a:p>
        </p:txBody>
      </p:sp>
    </p:spTree>
    <p:extLst>
      <p:ext uri="{BB962C8B-B14F-4D97-AF65-F5344CB8AC3E}">
        <p14:creationId xmlns:p14="http://schemas.microsoft.com/office/powerpoint/2010/main" val="418595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CA694-53F3-4A92-8A36-3D74D9694DB8}" type="datetimeFigureOut">
              <a:rPr lang="en-US" smtClean="0"/>
              <a:t>5/6/18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2E759-8BD7-48A9-B194-E5EF0F9E5944}" type="slidenum">
              <a:rPr lang="en-US" smtClean="0"/>
              <a:t>‹#›</a:t>
            </a:fld>
            <a:endParaRPr lang="en-US"/>
          </a:p>
        </p:txBody>
      </p:sp>
    </p:spTree>
    <p:extLst>
      <p:ext uri="{BB962C8B-B14F-4D97-AF65-F5344CB8AC3E}">
        <p14:creationId xmlns:p14="http://schemas.microsoft.com/office/powerpoint/2010/main" val="333949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201&amp;v=YtJzn8A725w" TargetMode="External"/><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DOAqECd70W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D_Qmue54W14"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youtube.com/watch?v=rP2YCHRPYS8#t=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arthobservatory.nasa.gov/Features/EnergyBalance/page6.php" TargetMode="External"/><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189766984" TargetMode="External"/><Relationship Id="rId2" Type="http://schemas.openxmlformats.org/officeDocument/2006/relationships/hyperlink" Target="https://www.youtube.com/watch?v=TUDdciCNWWk" TargetMode="External"/><Relationship Id="rId1" Type="http://schemas.openxmlformats.org/officeDocument/2006/relationships/slideLayout" Target="../slideLayouts/slideLayout2.xml"/><Relationship Id="rId4" Type="http://schemas.openxmlformats.org/officeDocument/2006/relationships/hyperlink" Target="http://brutalsimplicity.se/earth2045/"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arthobservatory.nasa.gov/Features/EnergyBalance/page6.php" TargetMode="External"/><Relationship Id="rId2" Type="http://schemas.openxmlformats.org/officeDocument/2006/relationships/hyperlink" Target="http://www.youtube.com/watch?v=D_Qmue54W1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hysicalgeography.net/physgeoglos/s.html" TargetMode="External"/><Relationship Id="rId2" Type="http://schemas.openxmlformats.org/officeDocument/2006/relationships/hyperlink" Target="http://www.physicalgeography.net/physgeoglos/r.html" TargetMode="External"/><Relationship Id="rId1" Type="http://schemas.openxmlformats.org/officeDocument/2006/relationships/slideLayout" Target="../slideLayouts/slideLayout2.xml"/><Relationship Id="rId5" Type="http://schemas.openxmlformats.org/officeDocument/2006/relationships/hyperlink" Target="http://www.physicalgeography.net/physgeoglos/p.html" TargetMode="External"/><Relationship Id="rId4" Type="http://schemas.openxmlformats.org/officeDocument/2006/relationships/hyperlink" Target="http://www.physicalgeography.net/physgeoglos/o.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ztWHqUFJRT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youtube.com/watch?time_continue=330&amp;v=Gyn754vw8Z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39&amp;v=ZzCA60WnoMk" TargetMode="External"/><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youtube.com/watch?v=sTvqIijqvT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57861"/>
            <a:ext cx="12702447" cy="1325563"/>
          </a:xfrm>
        </p:spPr>
        <p:txBody>
          <a:bodyPr>
            <a:noAutofit/>
          </a:bodyPr>
          <a:lstStyle/>
          <a:p>
            <a:pPr algn="ctr"/>
            <a:r>
              <a:rPr lang="en-US" sz="4800" b="1" dirty="0">
                <a:solidFill>
                  <a:srgbClr val="00B050"/>
                </a:solidFill>
                <a:latin typeface="dearJoe 5 CASUAL PRO" panose="02000000000000000000" pitchFamily="2" charset="0"/>
              </a:rPr>
              <a:t>Core Unit 2: Global Climate Vulnerability and Resilience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021" y="1367888"/>
            <a:ext cx="4619625" cy="25815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281" y="1367888"/>
            <a:ext cx="4280894" cy="2865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004" y="3949443"/>
            <a:ext cx="4186642" cy="28409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3406" y="4312047"/>
            <a:ext cx="4314685" cy="2422127"/>
          </a:xfrm>
          <a:prstGeom prst="rect">
            <a:avLst/>
          </a:prstGeom>
        </p:spPr>
      </p:pic>
    </p:spTree>
    <p:extLst>
      <p:ext uri="{BB962C8B-B14F-4D97-AF65-F5344CB8AC3E}">
        <p14:creationId xmlns:p14="http://schemas.microsoft.com/office/powerpoint/2010/main" val="47142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84238"/>
          </a:xfrm>
        </p:spPr>
        <p:txBody>
          <a:bodyPr>
            <a:normAutofit fontScale="90000"/>
          </a:bodyPr>
          <a:lstStyle/>
          <a:p>
            <a:r>
              <a:rPr lang="en-US" b="1" dirty="0"/>
              <a:t>The Radiation Balance </a:t>
            </a:r>
            <a:br>
              <a:rPr lang="en-US" b="1" dirty="0"/>
            </a:br>
            <a:r>
              <a:rPr lang="en-US" sz="2000" b="1" dirty="0"/>
              <a:t>Key: </a:t>
            </a:r>
            <a:r>
              <a:rPr lang="en-US" sz="2000" b="1" dirty="0">
                <a:solidFill>
                  <a:srgbClr val="7030A0"/>
                </a:solidFill>
              </a:rPr>
              <a:t>purple shortwave</a:t>
            </a:r>
            <a:r>
              <a:rPr lang="en-US" sz="2000" b="1" dirty="0"/>
              <a:t>, </a:t>
            </a:r>
            <a:r>
              <a:rPr lang="en-US" sz="2000" b="1" dirty="0">
                <a:solidFill>
                  <a:srgbClr val="FF0000"/>
                </a:solidFill>
              </a:rPr>
              <a:t>red long wave</a:t>
            </a:r>
            <a:br>
              <a:rPr lang="en-US" sz="2000" b="1" dirty="0"/>
            </a:b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1" y="1614474"/>
            <a:ext cx="9138715" cy="5243526"/>
          </a:xfrm>
          <a:prstGeom prst="rect">
            <a:avLst/>
          </a:prstGeom>
          <a:noFill/>
          <a:ln w="9525">
            <a:noFill/>
            <a:miter lim="800000"/>
            <a:headEnd/>
            <a:tailEnd/>
          </a:ln>
          <a:effectLst/>
        </p:spPr>
      </p:pic>
    </p:spTree>
    <p:extLst>
      <p:ext uri="{BB962C8B-B14F-4D97-AF65-F5344CB8AC3E}">
        <p14:creationId xmlns:p14="http://schemas.microsoft.com/office/powerpoint/2010/main" val="340142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010025"/>
            <a:ext cx="11399444" cy="3539430"/>
          </a:xfrm>
          <a:prstGeom prst="rect">
            <a:avLst/>
          </a:prstGeom>
        </p:spPr>
        <p:txBody>
          <a:bodyPr wrap="square">
            <a:spAutoFit/>
          </a:bodyPr>
          <a:lstStyle/>
          <a:p>
            <a:pPr marL="457200" indent="-457200">
              <a:buFont typeface="Arial" panose="020B0604020202020204" pitchFamily="34" charset="0"/>
              <a:buChar char="•"/>
            </a:pPr>
            <a:r>
              <a:rPr lang="en-GB" sz="2800" b="0" i="0" dirty="0">
                <a:effectLst/>
              </a:rPr>
              <a:t>The atmosphere is an </a:t>
            </a:r>
            <a:r>
              <a:rPr lang="en-GB" sz="2800" b="1" i="0" dirty="0">
                <a:effectLst/>
              </a:rPr>
              <a:t>open</a:t>
            </a:r>
            <a:r>
              <a:rPr lang="en-GB" sz="2800" b="0" i="0" dirty="0">
                <a:effectLst/>
              </a:rPr>
              <a:t> system, receiving radiation from both the sun and the earth itself. The energy of the earth is very small, but it does have an effect. Incoming solar radiation is referred to as </a:t>
            </a:r>
            <a:r>
              <a:rPr lang="en-GB" sz="2800" b="1" i="0" dirty="0">
                <a:effectLst/>
              </a:rPr>
              <a:t>insolation.</a:t>
            </a:r>
          </a:p>
          <a:p>
            <a:pPr marL="457200" indent="-457200">
              <a:buFont typeface="Arial" panose="020B0604020202020204" pitchFamily="34" charset="0"/>
              <a:buChar char="•"/>
            </a:pPr>
            <a:r>
              <a:rPr lang="en-GB" sz="2800" b="0" i="0" dirty="0">
                <a:effectLst/>
              </a:rPr>
              <a:t>The main energy that drives all of our weather systems and our climate comes from the </a:t>
            </a:r>
            <a:r>
              <a:rPr lang="en-GB" sz="2800" b="1" i="0" dirty="0">
                <a:effectLst/>
              </a:rPr>
              <a:t>sun</a:t>
            </a:r>
            <a:r>
              <a:rPr lang="en-GB" sz="2800" b="0" i="0" dirty="0">
                <a:effectLst/>
              </a:rPr>
              <a:t>. The vast majority of this energy is absorbed at the </a:t>
            </a:r>
            <a:r>
              <a:rPr lang="en-GB" sz="2800" b="1" i="0" dirty="0">
                <a:effectLst/>
              </a:rPr>
              <a:t>equator</a:t>
            </a:r>
            <a:r>
              <a:rPr lang="en-GB" sz="2800" b="0" i="0" dirty="0">
                <a:effectLst/>
              </a:rPr>
              <a:t> whereas energy is generally lost in the </a:t>
            </a:r>
            <a:r>
              <a:rPr lang="en-GB" sz="2800" b="1" i="0" dirty="0">
                <a:effectLst/>
              </a:rPr>
              <a:t>polar</a:t>
            </a:r>
            <a:r>
              <a:rPr lang="en-GB" sz="2800" b="0" i="0" dirty="0">
                <a:effectLst/>
              </a:rPr>
              <a:t> regions.  However, this energy is </a:t>
            </a:r>
            <a:r>
              <a:rPr lang="en-GB" sz="2800" b="1" i="0" dirty="0">
                <a:effectLst/>
              </a:rPr>
              <a:t>redistributed</a:t>
            </a:r>
            <a:r>
              <a:rPr lang="en-GB" sz="2800" b="0" i="0" dirty="0">
                <a:effectLst/>
              </a:rPr>
              <a:t> to higher latitudes by wind and air </a:t>
            </a:r>
            <a:r>
              <a:rPr lang="en-GB" sz="2800" b="1" i="0" dirty="0">
                <a:effectLst/>
              </a:rPr>
              <a:t>circulations.</a:t>
            </a:r>
            <a:endParaRPr lang="en-US" sz="2800" b="1" dirty="0"/>
          </a:p>
        </p:txBody>
      </p:sp>
      <p:sp>
        <p:nvSpPr>
          <p:cNvPr id="2" name="Title 1">
            <a:extLst>
              <a:ext uri="{FF2B5EF4-FFF2-40B4-BE49-F238E27FC236}">
                <a16:creationId xmlns:a16="http://schemas.microsoft.com/office/drawing/2014/main" id="{1D23ADF9-14DD-C847-8299-3F3A0F1EE897}"/>
              </a:ext>
            </a:extLst>
          </p:cNvPr>
          <p:cNvSpPr>
            <a:spLocks noGrp="1"/>
          </p:cNvSpPr>
          <p:nvPr>
            <p:ph type="title"/>
          </p:nvPr>
        </p:nvSpPr>
        <p:spPr/>
        <p:txBody>
          <a:bodyPr/>
          <a:lstStyle/>
          <a:p>
            <a:r>
              <a:rPr lang="en-US" dirty="0">
                <a:latin typeface="dearJoe 5 CASUAL PRO" panose="02000000000000000000" pitchFamily="2" charset="0"/>
              </a:rPr>
              <a:t>The functioning of the atmospheric system</a:t>
            </a:r>
          </a:p>
        </p:txBody>
      </p:sp>
    </p:spTree>
    <p:extLst>
      <p:ext uri="{BB962C8B-B14F-4D97-AF65-F5344CB8AC3E}">
        <p14:creationId xmlns:p14="http://schemas.microsoft.com/office/powerpoint/2010/main" val="221671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FC96-9FF6-F044-9BA1-32C0CD9BAF65}"/>
              </a:ext>
            </a:extLst>
          </p:cNvPr>
          <p:cNvSpPr>
            <a:spLocks noGrp="1"/>
          </p:cNvSpPr>
          <p:nvPr>
            <p:ph type="title"/>
          </p:nvPr>
        </p:nvSpPr>
        <p:spPr/>
        <p:txBody>
          <a:bodyPr/>
          <a:lstStyle/>
          <a:p>
            <a:r>
              <a:rPr lang="en-US" dirty="0">
                <a:latin typeface="dearJoe 5 CASUAL PRO" panose="02000000000000000000" pitchFamily="2" charset="0"/>
              </a:rPr>
              <a:t>The earth’s energy budget</a:t>
            </a:r>
          </a:p>
        </p:txBody>
      </p:sp>
      <p:sp>
        <p:nvSpPr>
          <p:cNvPr id="3" name="Content Placeholder 2">
            <a:extLst>
              <a:ext uri="{FF2B5EF4-FFF2-40B4-BE49-F238E27FC236}">
                <a16:creationId xmlns:a16="http://schemas.microsoft.com/office/drawing/2014/main" id="{879D32AE-32BD-384F-AA93-6EB4A769C628}"/>
              </a:ext>
            </a:extLst>
          </p:cNvPr>
          <p:cNvSpPr>
            <a:spLocks noGrp="1"/>
          </p:cNvSpPr>
          <p:nvPr>
            <p:ph idx="1"/>
          </p:nvPr>
        </p:nvSpPr>
        <p:spPr>
          <a:xfrm>
            <a:off x="838200" y="1825624"/>
            <a:ext cx="10515600" cy="4708525"/>
          </a:xfrm>
        </p:spPr>
        <p:txBody>
          <a:bodyPr>
            <a:normAutofit fontScale="85000" lnSpcReduction="10000"/>
          </a:bodyPr>
          <a:lstStyle/>
          <a:p>
            <a:r>
              <a:rPr lang="en-US" dirty="0"/>
              <a:t>The source of energy for planet Earth is the sun. </a:t>
            </a:r>
          </a:p>
          <a:p>
            <a:r>
              <a:rPr lang="en-US" dirty="0"/>
              <a:t>Incoming short-wave solar radiation (light) hits the Earth’s surface and is radiated back out as long-wave heat radiation, which warms the atmosphere. </a:t>
            </a:r>
          </a:p>
          <a:p>
            <a:r>
              <a:rPr lang="en-US" dirty="0"/>
              <a:t>This natural greenhouse effect ensures that life on Earth can continue. </a:t>
            </a:r>
          </a:p>
          <a:p>
            <a:r>
              <a:rPr lang="en-US" dirty="0"/>
              <a:t>However, the global energy budget varies over time and space and a variety of </a:t>
            </a:r>
            <a:r>
              <a:rPr lang="en-US" b="1" dirty="0"/>
              <a:t>feedback mechanisms </a:t>
            </a:r>
            <a:r>
              <a:rPr lang="en-US" dirty="0"/>
              <a:t>have maintained balance in the past. This may not be the case any longer as numerous changes are pushing the atmospheric system too hard and it may not be resilient enough to cope.</a:t>
            </a:r>
          </a:p>
          <a:p>
            <a:r>
              <a:rPr lang="en-US" dirty="0"/>
              <a:t>The changes to the global energy budget are both natural and human-induced.</a:t>
            </a:r>
          </a:p>
          <a:p>
            <a:r>
              <a:rPr lang="en-US" dirty="0"/>
              <a:t>Natural factors include variations in solar output, global dimming, volcanic eruptions and changes to the composition of the atmosphere itself. </a:t>
            </a:r>
          </a:p>
          <a:p>
            <a:r>
              <a:rPr lang="en-US" dirty="0"/>
              <a:t>Changes have occurred for millennia but the current speed of change is the problem.</a:t>
            </a:r>
          </a:p>
          <a:p>
            <a:endParaRPr lang="en-US" dirty="0"/>
          </a:p>
        </p:txBody>
      </p:sp>
    </p:spTree>
    <p:extLst>
      <p:ext uri="{BB962C8B-B14F-4D97-AF65-F5344CB8AC3E}">
        <p14:creationId xmlns:p14="http://schemas.microsoft.com/office/powerpoint/2010/main" val="152880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BE30F-96BD-8242-89AE-8092A3A5A12F}"/>
              </a:ext>
            </a:extLst>
          </p:cNvPr>
          <p:cNvSpPr/>
          <p:nvPr/>
        </p:nvSpPr>
        <p:spPr>
          <a:xfrm>
            <a:off x="461554" y="145592"/>
            <a:ext cx="10987496" cy="3539430"/>
          </a:xfrm>
          <a:prstGeom prst="rect">
            <a:avLst/>
          </a:prstGeom>
        </p:spPr>
        <p:txBody>
          <a:bodyPr wrap="square">
            <a:spAutoFit/>
          </a:bodyPr>
          <a:lstStyle/>
          <a:p>
            <a:pPr marL="285750" indent="-285750">
              <a:buFont typeface="Arial" panose="020B0604020202020204" pitchFamily="34" charset="0"/>
              <a:buChar char="•"/>
            </a:pPr>
            <a:r>
              <a:rPr lang="en-US" sz="2800" dirty="0"/>
              <a:t>Watch the following video, Aerosols: airborne particles in Earth’s atmosphere by Bad Astronomer, which illustrates the amount and type of material that is moved around the plant. </a:t>
            </a:r>
          </a:p>
          <a:p>
            <a:pPr marL="285750" indent="-285750">
              <a:buFont typeface="Arial" panose="020B0604020202020204" pitchFamily="34" charset="0"/>
              <a:buChar char="•"/>
            </a:pPr>
            <a:r>
              <a:rPr lang="en-US" sz="2800" dirty="0"/>
              <a:t>List the different materials that are transported within the atmospheric circulation system. </a:t>
            </a:r>
          </a:p>
          <a:p>
            <a:pPr marL="285750" indent="-285750">
              <a:buFont typeface="Arial" panose="020B0604020202020204" pitchFamily="34" charset="0"/>
              <a:buChar char="•"/>
            </a:pPr>
            <a:r>
              <a:rPr lang="en-US" sz="2800" dirty="0"/>
              <a:t>Which are from natural processes and which are from human processes? </a:t>
            </a:r>
          </a:p>
          <a:p>
            <a:pPr marL="285750" indent="-285750">
              <a:buFont typeface="Arial" panose="020B0604020202020204" pitchFamily="34" charset="0"/>
              <a:buChar char="•"/>
            </a:pPr>
            <a:r>
              <a:rPr lang="en-US" sz="2800" dirty="0"/>
              <a:t>How do you think these movements impact the global energy budget and global climate change?</a:t>
            </a:r>
          </a:p>
        </p:txBody>
      </p:sp>
      <p:pic>
        <p:nvPicPr>
          <p:cNvPr id="4" name="Picture 3">
            <a:extLst>
              <a:ext uri="{FF2B5EF4-FFF2-40B4-BE49-F238E27FC236}">
                <a16:creationId xmlns:a16="http://schemas.microsoft.com/office/drawing/2014/main" id="{11C562EB-A820-4943-A0EC-D2F941E0E812}"/>
              </a:ext>
            </a:extLst>
          </p:cNvPr>
          <p:cNvPicPr>
            <a:picLocks noChangeAspect="1"/>
          </p:cNvPicPr>
          <p:nvPr/>
        </p:nvPicPr>
        <p:blipFill>
          <a:blip r:embed="rId2"/>
          <a:stretch>
            <a:fillRect/>
          </a:stretch>
        </p:blipFill>
        <p:spPr>
          <a:xfrm>
            <a:off x="5069644" y="3341732"/>
            <a:ext cx="6379406" cy="3154318"/>
          </a:xfrm>
          <a:prstGeom prst="rect">
            <a:avLst/>
          </a:prstGeom>
        </p:spPr>
      </p:pic>
      <p:sp>
        <p:nvSpPr>
          <p:cNvPr id="5" name="Rectangle 4">
            <a:extLst>
              <a:ext uri="{FF2B5EF4-FFF2-40B4-BE49-F238E27FC236}">
                <a16:creationId xmlns:a16="http://schemas.microsoft.com/office/drawing/2014/main" id="{E80AF9AD-CE92-574D-9B0F-353A049A08FA}"/>
              </a:ext>
            </a:extLst>
          </p:cNvPr>
          <p:cNvSpPr/>
          <p:nvPr/>
        </p:nvSpPr>
        <p:spPr>
          <a:xfrm>
            <a:off x="461554" y="3927135"/>
            <a:ext cx="3943351" cy="646331"/>
          </a:xfrm>
          <a:prstGeom prst="rect">
            <a:avLst/>
          </a:prstGeom>
        </p:spPr>
        <p:txBody>
          <a:bodyPr wrap="square">
            <a:spAutoFit/>
          </a:bodyPr>
          <a:lstStyle/>
          <a:p>
            <a:r>
              <a:rPr lang="en-US" dirty="0">
                <a:hlinkClick r:id="rId3"/>
              </a:rPr>
              <a:t>https://www.youtube.com/watch?time_continue=201&amp;v=YtJzn8A725w</a:t>
            </a:r>
            <a:endParaRPr lang="en-US" dirty="0"/>
          </a:p>
        </p:txBody>
      </p:sp>
    </p:spTree>
    <p:extLst>
      <p:ext uri="{BB962C8B-B14F-4D97-AF65-F5344CB8AC3E}">
        <p14:creationId xmlns:p14="http://schemas.microsoft.com/office/powerpoint/2010/main" val="383139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435273-7B04-D24F-870A-2C0E55039874}"/>
              </a:ext>
            </a:extLst>
          </p:cNvPr>
          <p:cNvPicPr>
            <a:picLocks noChangeAspect="1"/>
          </p:cNvPicPr>
          <p:nvPr/>
        </p:nvPicPr>
        <p:blipFill>
          <a:blip r:embed="rId2"/>
          <a:stretch>
            <a:fillRect/>
          </a:stretch>
        </p:blipFill>
        <p:spPr>
          <a:xfrm>
            <a:off x="901700" y="254000"/>
            <a:ext cx="10490200" cy="6391484"/>
          </a:xfrm>
          <a:prstGeom prst="rect">
            <a:avLst/>
          </a:prstGeom>
        </p:spPr>
      </p:pic>
    </p:spTree>
    <p:extLst>
      <p:ext uri="{BB962C8B-B14F-4D97-AF65-F5344CB8AC3E}">
        <p14:creationId xmlns:p14="http://schemas.microsoft.com/office/powerpoint/2010/main" val="289234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terms:</a:t>
            </a:r>
          </a:p>
        </p:txBody>
      </p:sp>
      <p:sp>
        <p:nvSpPr>
          <p:cNvPr id="3" name="Content Placeholder 2"/>
          <p:cNvSpPr>
            <a:spLocks noGrp="1"/>
          </p:cNvSpPr>
          <p:nvPr>
            <p:ph idx="1"/>
          </p:nvPr>
        </p:nvSpPr>
        <p:spPr/>
        <p:txBody>
          <a:bodyPr/>
          <a:lstStyle/>
          <a:p>
            <a:pPr>
              <a:buNone/>
            </a:pPr>
            <a:r>
              <a:rPr lang="en-US" b="1" dirty="0">
                <a:solidFill>
                  <a:schemeClr val="accent3"/>
                </a:solidFill>
              </a:rPr>
              <a:t>Radiation</a:t>
            </a:r>
            <a:r>
              <a:rPr lang="en-US" b="1" dirty="0"/>
              <a:t>- </a:t>
            </a:r>
            <a:r>
              <a:rPr lang="en-US" dirty="0"/>
              <a:t>energy that is radiated or transmitted in the form of rays or waves or particles</a:t>
            </a:r>
          </a:p>
          <a:p>
            <a:pPr>
              <a:buNone/>
            </a:pPr>
            <a:endParaRPr lang="en-US" b="1" dirty="0"/>
          </a:p>
          <a:p>
            <a:pPr>
              <a:buNone/>
            </a:pPr>
            <a:r>
              <a:rPr lang="en-US" b="1" dirty="0">
                <a:solidFill>
                  <a:srgbClr val="FFC000"/>
                </a:solidFill>
              </a:rPr>
              <a:t>solar radiation</a:t>
            </a:r>
            <a:r>
              <a:rPr lang="en-US" dirty="0">
                <a:solidFill>
                  <a:srgbClr val="FFC000"/>
                </a:solidFill>
              </a:rPr>
              <a:t> </a:t>
            </a:r>
            <a:r>
              <a:rPr lang="en-US" dirty="0"/>
              <a:t>- radiation from the sun  (short wave)</a:t>
            </a:r>
          </a:p>
          <a:p>
            <a:pPr>
              <a:buNone/>
            </a:pPr>
            <a:endParaRPr lang="en-US" dirty="0"/>
          </a:p>
          <a:p>
            <a:pPr>
              <a:buNone/>
            </a:pPr>
            <a:r>
              <a:rPr lang="en-US" b="1" dirty="0">
                <a:solidFill>
                  <a:srgbClr val="FF0000"/>
                </a:solidFill>
              </a:rPr>
              <a:t>Longwave radiation- </a:t>
            </a:r>
            <a:r>
              <a:rPr lang="en-US" dirty="0"/>
              <a:t>Radiation emitted from Earth is called longwave radiation</a:t>
            </a:r>
          </a:p>
          <a:p>
            <a:pPr>
              <a:buNone/>
            </a:pPr>
            <a:endParaRPr lang="en-US" b="1" dirty="0"/>
          </a:p>
          <a:p>
            <a:pPr>
              <a:buNone/>
            </a:pPr>
            <a:r>
              <a:rPr lang="en-US" b="1" dirty="0">
                <a:hlinkClick r:id="rId2"/>
              </a:rPr>
              <a:t>https://www.youtube.com/watch?v=DOAqECd70Ww</a:t>
            </a:r>
            <a:endParaRPr lang="en-US" b="1" dirty="0"/>
          </a:p>
          <a:p>
            <a:pPr>
              <a:buNone/>
            </a:pPr>
            <a:endParaRPr lang="en-US" b="1" dirty="0"/>
          </a:p>
          <a:p>
            <a:pPr>
              <a:buNone/>
            </a:pPr>
            <a:endParaRPr lang="en-US" dirty="0"/>
          </a:p>
        </p:txBody>
      </p:sp>
    </p:spTree>
    <p:extLst>
      <p:ext uri="{BB962C8B-B14F-4D97-AF65-F5344CB8AC3E}">
        <p14:creationId xmlns:p14="http://schemas.microsoft.com/office/powerpoint/2010/main" val="41594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energytransferinthe-110116210926-phpapp02/95/energy-transfer-in-the-atmosphere-and-oceans-8-728.jpg?cb=12952122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4" y="300409"/>
            <a:ext cx="8657349" cy="649301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62608" y="1513490"/>
            <a:ext cx="2049517" cy="1166648"/>
          </a:xfrm>
          <a:prstGeom prst="ellipse">
            <a:avLst/>
          </a:prstGeom>
          <a:noFill/>
          <a:ln w="57150">
            <a:solidFill>
              <a:srgbClr val="00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412125" y="930166"/>
            <a:ext cx="3683876" cy="5494988"/>
            <a:chOff x="2412125" y="930166"/>
            <a:chExt cx="3683876" cy="5494988"/>
          </a:xfrm>
        </p:grpSpPr>
        <p:sp>
          <p:nvSpPr>
            <p:cNvPr id="6" name="Oval 5"/>
            <p:cNvSpPr/>
            <p:nvPr/>
          </p:nvSpPr>
          <p:spPr>
            <a:xfrm>
              <a:off x="2412125" y="930166"/>
              <a:ext cx="2736345" cy="858877"/>
            </a:xfrm>
            <a:prstGeom prst="ellipse">
              <a:avLst/>
            </a:prstGeom>
            <a:noFill/>
            <a:ln w="57150">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59656" y="2577156"/>
              <a:ext cx="2736345" cy="858877"/>
            </a:xfrm>
            <a:prstGeom prst="ellipse">
              <a:avLst/>
            </a:prstGeom>
            <a:noFill/>
            <a:ln w="57150">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31841" y="3747234"/>
              <a:ext cx="2736345" cy="858877"/>
            </a:xfrm>
            <a:prstGeom prst="ellipse">
              <a:avLst/>
            </a:prstGeom>
            <a:noFill/>
            <a:ln w="57150">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22943" y="5566277"/>
              <a:ext cx="2736345" cy="858877"/>
            </a:xfrm>
            <a:prstGeom prst="ellipse">
              <a:avLst/>
            </a:prstGeom>
            <a:noFill/>
            <a:ln w="57150">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091299" y="969922"/>
            <a:ext cx="6293637" cy="5455233"/>
            <a:chOff x="3091299" y="969922"/>
            <a:chExt cx="6293637" cy="5455233"/>
          </a:xfrm>
        </p:grpSpPr>
        <p:sp>
          <p:nvSpPr>
            <p:cNvPr id="11" name="Oval 10"/>
            <p:cNvSpPr/>
            <p:nvPr/>
          </p:nvSpPr>
          <p:spPr>
            <a:xfrm>
              <a:off x="6648591" y="969922"/>
              <a:ext cx="2736345" cy="858877"/>
            </a:xfrm>
            <a:prstGeom prst="ellipse">
              <a:avLst/>
            </a:prstGeom>
            <a:noFill/>
            <a:ln w="57150">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1" y="5208105"/>
              <a:ext cx="2736345" cy="1217050"/>
            </a:xfrm>
            <a:prstGeom prst="ellipse">
              <a:avLst/>
            </a:prstGeom>
            <a:noFill/>
            <a:ln w="57150">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91299" y="4396199"/>
              <a:ext cx="2736345" cy="858877"/>
            </a:xfrm>
            <a:prstGeom prst="ellipse">
              <a:avLst/>
            </a:prstGeom>
            <a:noFill/>
            <a:ln w="57150">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8747603" y="1838756"/>
            <a:ext cx="3200401" cy="3416320"/>
          </a:xfrm>
          <a:prstGeom prst="rect">
            <a:avLst/>
          </a:prstGeom>
          <a:noFill/>
        </p:spPr>
        <p:txBody>
          <a:bodyPr wrap="square" rtlCol="0">
            <a:spAutoFit/>
          </a:bodyPr>
          <a:lstStyle/>
          <a:p>
            <a:r>
              <a:rPr lang="en-US" sz="2400" dirty="0"/>
              <a:t>Of the total received insolation, how much is absorbed vs reflected?</a:t>
            </a:r>
          </a:p>
          <a:p>
            <a:endParaRPr lang="en-US" sz="2400" dirty="0"/>
          </a:p>
          <a:p>
            <a:r>
              <a:rPr lang="en-US" sz="2400" dirty="0"/>
              <a:t>What are the different ways in which heat energy can be added to OR leave the Earth’s atmosphere?</a:t>
            </a:r>
          </a:p>
        </p:txBody>
      </p:sp>
      <p:sp>
        <p:nvSpPr>
          <p:cNvPr id="2" name="Rectangle 1">
            <a:extLst>
              <a:ext uri="{FF2B5EF4-FFF2-40B4-BE49-F238E27FC236}">
                <a16:creationId xmlns:a16="http://schemas.microsoft.com/office/drawing/2014/main" id="{FD92589B-239B-9B47-B90A-635E0FA93833}"/>
              </a:ext>
            </a:extLst>
          </p:cNvPr>
          <p:cNvSpPr/>
          <p:nvPr/>
        </p:nvSpPr>
        <p:spPr>
          <a:xfrm>
            <a:off x="8883693" y="132761"/>
            <a:ext cx="3096881" cy="646331"/>
          </a:xfrm>
          <a:prstGeom prst="rect">
            <a:avLst/>
          </a:prstGeom>
        </p:spPr>
        <p:txBody>
          <a:bodyPr wrap="square">
            <a:spAutoFit/>
          </a:bodyPr>
          <a:lstStyle/>
          <a:p>
            <a:r>
              <a:rPr lang="en-US" dirty="0">
                <a:hlinkClick r:id="rId3"/>
              </a:rPr>
              <a:t>https://www.youtube.com/watch?v=ZqJ1D6lqVgo</a:t>
            </a:r>
          </a:p>
        </p:txBody>
      </p:sp>
      <p:sp>
        <p:nvSpPr>
          <p:cNvPr id="3" name="Rectangle 2">
            <a:extLst>
              <a:ext uri="{FF2B5EF4-FFF2-40B4-BE49-F238E27FC236}">
                <a16:creationId xmlns:a16="http://schemas.microsoft.com/office/drawing/2014/main" id="{D750F645-A3EC-CD49-A764-A90520584B2A}"/>
              </a:ext>
            </a:extLst>
          </p:cNvPr>
          <p:cNvSpPr/>
          <p:nvPr/>
        </p:nvSpPr>
        <p:spPr>
          <a:xfrm>
            <a:off x="9139273" y="5470783"/>
            <a:ext cx="2585719" cy="369332"/>
          </a:xfrm>
          <a:prstGeom prst="rect">
            <a:avLst/>
          </a:prstGeom>
        </p:spPr>
        <p:txBody>
          <a:bodyPr wrap="square">
            <a:spAutoFit/>
          </a:bodyPr>
          <a:lstStyle/>
          <a:p>
            <a:r>
              <a:rPr lang="en-US" dirty="0">
                <a:hlinkClick r:id="rId4"/>
              </a:rPr>
              <a:t>Animation (no audio)</a:t>
            </a:r>
            <a:endParaRPr lang="en-US" dirty="0"/>
          </a:p>
        </p:txBody>
      </p:sp>
    </p:spTree>
    <p:extLst>
      <p:ext uri="{BB962C8B-B14F-4D97-AF65-F5344CB8AC3E}">
        <p14:creationId xmlns:p14="http://schemas.microsoft.com/office/powerpoint/2010/main" val="2306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2210E6-8826-B948-B824-50AB2D36A548}"/>
              </a:ext>
            </a:extLst>
          </p:cNvPr>
          <p:cNvPicPr>
            <a:picLocks noChangeAspect="1"/>
          </p:cNvPicPr>
          <p:nvPr/>
        </p:nvPicPr>
        <p:blipFill>
          <a:blip r:embed="rId2"/>
          <a:stretch>
            <a:fillRect/>
          </a:stretch>
        </p:blipFill>
        <p:spPr>
          <a:xfrm>
            <a:off x="280416" y="-109728"/>
            <a:ext cx="9144000" cy="6502400"/>
          </a:xfrm>
          <a:prstGeom prst="rect">
            <a:avLst/>
          </a:prstGeom>
        </p:spPr>
      </p:pic>
      <p:sp>
        <p:nvSpPr>
          <p:cNvPr id="5" name="TextBox 4">
            <a:extLst>
              <a:ext uri="{FF2B5EF4-FFF2-40B4-BE49-F238E27FC236}">
                <a16:creationId xmlns:a16="http://schemas.microsoft.com/office/drawing/2014/main" id="{D957875E-F185-0E4C-BE34-90AF5A3BE6D8}"/>
              </a:ext>
            </a:extLst>
          </p:cNvPr>
          <p:cNvSpPr txBox="1"/>
          <p:nvPr/>
        </p:nvSpPr>
        <p:spPr>
          <a:xfrm>
            <a:off x="280416" y="6392672"/>
            <a:ext cx="8656320" cy="646331"/>
          </a:xfrm>
          <a:prstGeom prst="rect">
            <a:avLst/>
          </a:prstGeom>
          <a:noFill/>
        </p:spPr>
        <p:txBody>
          <a:bodyPr wrap="square" rtlCol="0">
            <a:spAutoFit/>
          </a:bodyPr>
          <a:lstStyle/>
          <a:p>
            <a:r>
              <a:rPr lang="en-US" dirty="0"/>
              <a:t>Source: </a:t>
            </a:r>
            <a:r>
              <a:rPr lang="en-US" dirty="0">
                <a:hlinkClick r:id="rId3"/>
              </a:rPr>
              <a:t>https://earthobservatory.nasa.gov/Features/EnergyBalance</a:t>
            </a:r>
            <a:r>
              <a:rPr lang="en-US">
                <a:hlinkClick r:id="rId3"/>
              </a:rPr>
              <a:t>/page6.php</a:t>
            </a:r>
            <a:endParaRPr lang="en-US"/>
          </a:p>
          <a:p>
            <a:endParaRPr lang="en-US"/>
          </a:p>
        </p:txBody>
      </p:sp>
    </p:spTree>
    <p:extLst>
      <p:ext uri="{BB962C8B-B14F-4D97-AF65-F5344CB8AC3E}">
        <p14:creationId xmlns:p14="http://schemas.microsoft.com/office/powerpoint/2010/main" val="31571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FAD826-6A7E-5345-9DCE-1DDB876B31C3}"/>
              </a:ext>
            </a:extLst>
          </p:cNvPr>
          <p:cNvPicPr>
            <a:picLocks noChangeAspect="1"/>
          </p:cNvPicPr>
          <p:nvPr/>
        </p:nvPicPr>
        <p:blipFill>
          <a:blip r:embed="rId2"/>
          <a:stretch>
            <a:fillRect/>
          </a:stretch>
        </p:blipFill>
        <p:spPr>
          <a:xfrm>
            <a:off x="2225524" y="0"/>
            <a:ext cx="7740952" cy="6858000"/>
          </a:xfrm>
          <a:prstGeom prst="rect">
            <a:avLst/>
          </a:prstGeom>
        </p:spPr>
      </p:pic>
    </p:spTree>
    <p:extLst>
      <p:ext uri="{BB962C8B-B14F-4D97-AF65-F5344CB8AC3E}">
        <p14:creationId xmlns:p14="http://schemas.microsoft.com/office/powerpoint/2010/main" val="106554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7" y="838995"/>
            <a:ext cx="3676650" cy="1325563"/>
          </a:xfrm>
        </p:spPr>
        <p:txBody>
          <a:bodyPr/>
          <a:lstStyle/>
          <a:p>
            <a:r>
              <a:rPr lang="en-US" dirty="0">
                <a:latin typeface="dearJoe 5 CASUAL PRO" panose="02000000000000000000" pitchFamily="2" charset="0"/>
              </a:rPr>
              <a:t>Systems diagram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9710705"/>
              </p:ext>
            </p:extLst>
          </p:nvPr>
        </p:nvGraphicFramePr>
        <p:xfrm>
          <a:off x="626327" y="2164558"/>
          <a:ext cx="10515600" cy="4163090"/>
        </p:xfrm>
        <a:graphic>
          <a:graphicData uri="http://schemas.openxmlformats.org/drawingml/2006/table">
            <a:tbl>
              <a:tblPr/>
              <a:tblGrid>
                <a:gridCol w="10515600">
                  <a:extLst>
                    <a:ext uri="{9D8B030D-6E8A-4147-A177-3AD203B41FA5}">
                      <a16:colId xmlns:a16="http://schemas.microsoft.com/office/drawing/2014/main" val="20000"/>
                    </a:ext>
                  </a:extLst>
                </a:gridCol>
              </a:tblGrid>
              <a:tr h="4163090">
                <a:tc>
                  <a:txBody>
                    <a:bodyPr/>
                    <a:lstStyle/>
                    <a:p>
                      <a:pPr algn="ctr">
                        <a:buFont typeface="+mj-lt"/>
                        <a:buAutoNum type="arabicPeriod"/>
                      </a:pPr>
                      <a:r>
                        <a:rPr lang="en-US" sz="2800" dirty="0"/>
                        <a:t>Cut out the cards.</a:t>
                      </a:r>
                    </a:p>
                    <a:p>
                      <a:pPr algn="ctr">
                        <a:buFont typeface="+mj-lt"/>
                        <a:buAutoNum type="arabicPeriod"/>
                      </a:pPr>
                      <a:r>
                        <a:rPr lang="en-US" sz="2800" dirty="0"/>
                        <a:t>Categorize the cards in inputs, stores/processes and outputs.</a:t>
                      </a:r>
                    </a:p>
                    <a:p>
                      <a:pPr algn="ctr">
                        <a:buFont typeface="+mj-lt"/>
                        <a:buAutoNum type="arabicPeriod"/>
                      </a:pPr>
                      <a:r>
                        <a:rPr lang="en-US" sz="2800" dirty="0"/>
                        <a:t>Add any necessary definitions to the cards.</a:t>
                      </a:r>
                    </a:p>
                    <a:p>
                      <a:pPr algn="ctr">
                        <a:buFont typeface="+mj-lt"/>
                        <a:buAutoNum type="arabicPeriod"/>
                      </a:pPr>
                      <a:r>
                        <a:rPr lang="en-US" sz="2800" dirty="0"/>
                        <a:t>Stick the cards to a large sheet of paper (A3).</a:t>
                      </a:r>
                    </a:p>
                    <a:p>
                      <a:pPr algn="ctr">
                        <a:buFont typeface="+mj-lt"/>
                        <a:buAutoNum type="arabicPeriod"/>
                      </a:pPr>
                      <a:r>
                        <a:rPr lang="en-US" sz="2800" dirty="0"/>
                        <a:t>Label inputs, stores/processes and outputs.</a:t>
                      </a:r>
                    </a:p>
                    <a:p>
                      <a:pPr algn="ctr">
                        <a:buFont typeface="+mj-lt"/>
                        <a:buAutoNum type="arabicPeriod"/>
                      </a:pPr>
                      <a:r>
                        <a:rPr lang="en-US" sz="2800" dirty="0"/>
                        <a:t>Add lines to show the flows of energy in one </a:t>
                      </a:r>
                      <a:r>
                        <a:rPr lang="en-US" sz="2800" dirty="0" err="1"/>
                        <a:t>colour</a:t>
                      </a:r>
                      <a:endParaRPr lang="en-US" sz="2800" dirty="0"/>
                    </a:p>
                    <a:p>
                      <a:pPr algn="ctr">
                        <a:buFont typeface="+mj-lt"/>
                        <a:buAutoNum type="arabicPeriod"/>
                      </a:pPr>
                      <a:r>
                        <a:rPr lang="en-US" sz="2800" dirty="0"/>
                        <a:t>Add lines to show the flows of gases in another </a:t>
                      </a:r>
                      <a:r>
                        <a:rPr lang="en-US" sz="2800" dirty="0" err="1"/>
                        <a:t>colour</a:t>
                      </a:r>
                      <a:endParaRPr lang="en-US" sz="2800" dirty="0"/>
                    </a:p>
                    <a:p>
                      <a:pPr algn="ctr">
                        <a:buFont typeface="+mj-lt"/>
                        <a:buAutoNum type="arabicPeriod"/>
                      </a:pPr>
                      <a:r>
                        <a:rPr lang="en-US" sz="2800" dirty="0"/>
                        <a:t>Create a key</a:t>
                      </a:r>
                    </a:p>
                  </a:txBody>
                  <a:tcPr marL="25400" marR="25400" marT="25400" marB="2540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D80D4B26-6352-AB45-AED1-DDA8CEA609AF}"/>
              </a:ext>
            </a:extLst>
          </p:cNvPr>
          <p:cNvPicPr>
            <a:picLocks noChangeAspect="1"/>
          </p:cNvPicPr>
          <p:nvPr/>
        </p:nvPicPr>
        <p:blipFill>
          <a:blip r:embed="rId2"/>
          <a:stretch>
            <a:fillRect/>
          </a:stretch>
        </p:blipFill>
        <p:spPr>
          <a:xfrm>
            <a:off x="3162300" y="242413"/>
            <a:ext cx="8858250" cy="1570986"/>
          </a:xfrm>
          <a:prstGeom prst="rect">
            <a:avLst/>
          </a:prstGeom>
        </p:spPr>
      </p:pic>
    </p:spTree>
    <p:extLst>
      <p:ext uri="{BB962C8B-B14F-4D97-AF65-F5344CB8AC3E}">
        <p14:creationId xmlns:p14="http://schemas.microsoft.com/office/powerpoint/2010/main" val="111500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365125"/>
            <a:ext cx="11861073" cy="1325563"/>
          </a:xfrm>
        </p:spPr>
        <p:txBody>
          <a:bodyPr>
            <a:normAutofit fontScale="90000"/>
          </a:bodyPr>
          <a:lstStyle/>
          <a:p>
            <a:pPr algn="ctr"/>
            <a:r>
              <a:rPr lang="en-US" sz="6600" b="1" dirty="0">
                <a:solidFill>
                  <a:srgbClr val="00B050"/>
                </a:solidFill>
                <a:latin typeface="dearJoe 5 CASUAL PRO" panose="02000000000000000000" pitchFamily="2" charset="0"/>
              </a:rPr>
              <a:t>What will our world be like in 2045?</a:t>
            </a:r>
          </a:p>
        </p:txBody>
      </p:sp>
      <p:sp>
        <p:nvSpPr>
          <p:cNvPr id="5" name="Content Placeholder 4"/>
          <p:cNvSpPr>
            <a:spLocks noGrp="1"/>
          </p:cNvSpPr>
          <p:nvPr>
            <p:ph idx="1"/>
          </p:nvPr>
        </p:nvSpPr>
        <p:spPr>
          <a:xfrm>
            <a:off x="868679" y="2047694"/>
            <a:ext cx="10515600" cy="4351338"/>
          </a:xfrm>
        </p:spPr>
        <p:txBody>
          <a:bodyPr>
            <a:normAutofit fontScale="62500" lnSpcReduction="20000"/>
          </a:bodyPr>
          <a:lstStyle/>
          <a:p>
            <a:pPr marL="0" indent="0" algn="ctr">
              <a:buNone/>
            </a:pPr>
            <a:r>
              <a:rPr lang="en-US" sz="7000" dirty="0">
                <a:latin typeface="dearJoe 5 CASUAL PRO" panose="02000000000000000000" pitchFamily="2" charset="0"/>
              </a:rPr>
              <a:t>What world do you want to live in the future?</a:t>
            </a:r>
          </a:p>
          <a:p>
            <a:pPr marL="0" indent="0">
              <a:buNone/>
            </a:pPr>
            <a:r>
              <a:rPr lang="en-US" b="1" dirty="0">
                <a:solidFill>
                  <a:srgbClr val="00B050"/>
                </a:solidFill>
              </a:rPr>
              <a:t>Watch video</a:t>
            </a:r>
            <a:r>
              <a:rPr lang="is-IS" b="1" dirty="0">
                <a:solidFill>
                  <a:srgbClr val="00B050"/>
                </a:solidFill>
              </a:rPr>
              <a:t>…..</a:t>
            </a:r>
          </a:p>
          <a:p>
            <a:r>
              <a:rPr lang="en-US" dirty="0">
                <a:solidFill>
                  <a:srgbClr val="00B050"/>
                </a:solidFill>
                <a:hlinkClick r:id="rId2"/>
              </a:rPr>
              <a:t>https://www.youtube.com/watch?v=TUDdciCNWWk</a:t>
            </a:r>
            <a:endParaRPr lang="en-US" dirty="0">
              <a:solidFill>
                <a:srgbClr val="00B050"/>
              </a:solidFill>
            </a:endParaRPr>
          </a:p>
          <a:p>
            <a:r>
              <a:rPr lang="en-US" dirty="0">
                <a:hlinkClick r:id="rId3"/>
              </a:rPr>
              <a:t>https://vimeo.com/189766984</a:t>
            </a:r>
            <a:endParaRPr lang="en-US" dirty="0"/>
          </a:p>
          <a:p>
            <a:pPr marL="0" indent="0">
              <a:buNone/>
            </a:pPr>
            <a:endParaRPr lang="en-US" dirty="0"/>
          </a:p>
          <a:p>
            <a:pPr marL="0" indent="0" algn="ctr">
              <a:buNone/>
            </a:pPr>
            <a:r>
              <a:rPr lang="en-US" sz="5700" dirty="0">
                <a:latin typeface="dearJoe 5 CASUAL PRO" panose="02000000000000000000" pitchFamily="2" charset="0"/>
              </a:rPr>
              <a:t>What do you think about the different future scenarios?</a:t>
            </a:r>
          </a:p>
          <a:p>
            <a:pPr marL="0" indent="0" algn="ctr">
              <a:buNone/>
            </a:pPr>
            <a:endParaRPr lang="en-US" sz="3600" b="1" dirty="0">
              <a:solidFill>
                <a:srgbClr val="00B050"/>
              </a:solidFill>
            </a:endParaRPr>
          </a:p>
          <a:p>
            <a:pPr marL="0" indent="0">
              <a:buNone/>
            </a:pPr>
            <a:r>
              <a:rPr lang="en-US" b="1" dirty="0">
                <a:solidFill>
                  <a:srgbClr val="00B050"/>
                </a:solidFill>
              </a:rPr>
              <a:t>Explaining the video:</a:t>
            </a:r>
          </a:p>
          <a:p>
            <a:r>
              <a:rPr lang="en-US" dirty="0">
                <a:solidFill>
                  <a:srgbClr val="00B050"/>
                </a:solidFill>
                <a:hlinkClick r:id="rId4"/>
              </a:rPr>
              <a:t>http://brutalsimplicity.se/earth2045/</a:t>
            </a:r>
            <a:endParaRPr lang="en-US" dirty="0">
              <a:solidFill>
                <a:srgbClr val="00B050"/>
              </a:solidFill>
            </a:endParaRPr>
          </a:p>
          <a:p>
            <a:pPr marL="0" indent="0" algn="ctr">
              <a:buNone/>
            </a:pPr>
            <a:endParaRPr lang="en-US" sz="3600" b="1" dirty="0">
              <a:solidFill>
                <a:srgbClr val="00B050"/>
              </a:solidFill>
            </a:endParaRPr>
          </a:p>
        </p:txBody>
      </p:sp>
    </p:spTree>
    <p:extLst>
      <p:ext uri="{BB962C8B-B14F-4D97-AF65-F5344CB8AC3E}">
        <p14:creationId xmlns:p14="http://schemas.microsoft.com/office/powerpoint/2010/main" val="2222686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Task: </a:t>
            </a:r>
            <a:r>
              <a:rPr lang="en-US" dirty="0"/>
              <a:t>in groups reproduce the Earth’s energy budget using an annotated system diagram.</a:t>
            </a:r>
          </a:p>
        </p:txBody>
      </p:sp>
      <p:sp>
        <p:nvSpPr>
          <p:cNvPr id="4" name="Right Arrow 3"/>
          <p:cNvSpPr/>
          <p:nvPr/>
        </p:nvSpPr>
        <p:spPr>
          <a:xfrm>
            <a:off x="838200" y="2538248"/>
            <a:ext cx="3276600" cy="6936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083269"/>
            <a:ext cx="3276600" cy="1387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40925" y="2554013"/>
            <a:ext cx="2049517" cy="2554545"/>
          </a:xfrm>
          <a:prstGeom prst="rect">
            <a:avLst/>
          </a:prstGeom>
          <a:noFill/>
        </p:spPr>
        <p:txBody>
          <a:bodyPr wrap="square" rtlCol="0">
            <a:spAutoFit/>
          </a:bodyPr>
          <a:lstStyle/>
          <a:p>
            <a:r>
              <a:rPr lang="en-US" sz="4000" dirty="0"/>
              <a:t>FLOWS</a:t>
            </a:r>
          </a:p>
          <a:p>
            <a:endParaRPr lang="en-US" sz="4000" dirty="0"/>
          </a:p>
          <a:p>
            <a:endParaRPr lang="en-US" sz="4000" dirty="0"/>
          </a:p>
          <a:p>
            <a:r>
              <a:rPr lang="en-US" sz="4000" dirty="0"/>
              <a:t>STORES</a:t>
            </a:r>
          </a:p>
        </p:txBody>
      </p:sp>
      <p:pic>
        <p:nvPicPr>
          <p:cNvPr id="4098" name="Picture 2" descr="https://www.e-education.psu.edu/earth103/sites/www.e-education.psu.edu.earth103/files/module03/fi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738824">
            <a:off x="6509390" y="2826957"/>
            <a:ext cx="4022715" cy="13821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2966" y="2175641"/>
            <a:ext cx="5817476" cy="3815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021564" y="4590993"/>
            <a:ext cx="2728511" cy="2246769"/>
          </a:xfrm>
          <a:prstGeom prst="rect">
            <a:avLst/>
          </a:prstGeom>
          <a:noFill/>
        </p:spPr>
        <p:txBody>
          <a:bodyPr wrap="square" rtlCol="0">
            <a:spAutoFit/>
          </a:bodyPr>
          <a:lstStyle/>
          <a:p>
            <a:r>
              <a:rPr lang="en-US" sz="2000" b="1" u="sng" dirty="0">
                <a:solidFill>
                  <a:srgbClr val="FF0000"/>
                </a:solidFill>
              </a:rPr>
              <a:t>Resources: </a:t>
            </a:r>
          </a:p>
          <a:p>
            <a:r>
              <a:rPr lang="en-US" sz="2000" dirty="0">
                <a:solidFill>
                  <a:srgbClr val="FF0000"/>
                </a:solidFill>
              </a:rPr>
              <a:t>Systems diagram words from Geography All The Way, information in the </a:t>
            </a:r>
            <a:r>
              <a:rPr lang="en-US" sz="2000" dirty="0" err="1">
                <a:solidFill>
                  <a:srgbClr val="FF0000"/>
                </a:solidFill>
              </a:rPr>
              <a:t>ppt</a:t>
            </a:r>
            <a:r>
              <a:rPr lang="en-US" sz="2000" dirty="0">
                <a:solidFill>
                  <a:srgbClr val="FF0000"/>
                </a:solidFill>
              </a:rPr>
              <a:t>, Planet </a:t>
            </a:r>
            <a:r>
              <a:rPr lang="en-US" sz="2000" dirty="0" err="1">
                <a:solidFill>
                  <a:srgbClr val="FF0000"/>
                </a:solidFill>
              </a:rPr>
              <a:t>Geograhpy</a:t>
            </a:r>
            <a:r>
              <a:rPr lang="en-US" sz="2000" dirty="0">
                <a:solidFill>
                  <a:srgbClr val="FF0000"/>
                </a:solidFill>
              </a:rPr>
              <a:t>, </a:t>
            </a:r>
            <a:r>
              <a:rPr lang="en-US" sz="2000" dirty="0" err="1">
                <a:solidFill>
                  <a:srgbClr val="FF0000"/>
                </a:solidFill>
              </a:rPr>
              <a:t>Kognity</a:t>
            </a:r>
            <a:r>
              <a:rPr lang="en-US" sz="2000" dirty="0">
                <a:solidFill>
                  <a:srgbClr val="FF0000"/>
                </a:solidFill>
              </a:rPr>
              <a:t> and independent research </a:t>
            </a:r>
          </a:p>
        </p:txBody>
      </p:sp>
    </p:spTree>
    <p:extLst>
      <p:ext uri="{BB962C8B-B14F-4D97-AF65-F5344CB8AC3E}">
        <p14:creationId xmlns:p14="http://schemas.microsoft.com/office/powerpoint/2010/main" val="4103776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E7671-6353-534A-BB33-2CFF29A11C19}"/>
              </a:ext>
            </a:extLst>
          </p:cNvPr>
          <p:cNvPicPr>
            <a:picLocks noChangeAspect="1"/>
          </p:cNvPicPr>
          <p:nvPr/>
        </p:nvPicPr>
        <p:blipFill>
          <a:blip r:embed="rId2"/>
          <a:stretch>
            <a:fillRect/>
          </a:stretch>
        </p:blipFill>
        <p:spPr>
          <a:xfrm>
            <a:off x="3282692" y="0"/>
            <a:ext cx="5626616" cy="6858000"/>
          </a:xfrm>
          <a:prstGeom prst="rect">
            <a:avLst/>
          </a:prstGeom>
        </p:spPr>
      </p:pic>
    </p:spTree>
    <p:extLst>
      <p:ext uri="{BB962C8B-B14F-4D97-AF65-F5344CB8AC3E}">
        <p14:creationId xmlns:p14="http://schemas.microsoft.com/office/powerpoint/2010/main" val="355267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Task: </a:t>
            </a:r>
            <a:r>
              <a:rPr lang="en-US" dirty="0"/>
              <a:t>in groups reproduce the Earth’s energy budget using an annotated linear system diagram. Further resources below:</a:t>
            </a:r>
          </a:p>
        </p:txBody>
      </p:sp>
      <p:sp>
        <p:nvSpPr>
          <p:cNvPr id="3" name="Content Placeholder 2"/>
          <p:cNvSpPr>
            <a:spLocks noGrp="1"/>
          </p:cNvSpPr>
          <p:nvPr>
            <p:ph idx="1"/>
          </p:nvPr>
        </p:nvSpPr>
        <p:spPr>
          <a:xfrm>
            <a:off x="365759" y="2155371"/>
            <a:ext cx="11691257" cy="4021592"/>
          </a:xfrm>
        </p:spPr>
        <p:txBody>
          <a:bodyPr/>
          <a:lstStyle/>
          <a:p>
            <a:pPr marL="0" indent="0">
              <a:buNone/>
            </a:pPr>
            <a:r>
              <a:rPr lang="en-US" b="1" dirty="0">
                <a:latin typeface="dearJoe 5 CASUAL PRO" panose="02000000000000000000" pitchFamily="2" charset="0"/>
              </a:rPr>
              <a:t>Video Clips:</a:t>
            </a:r>
          </a:p>
          <a:p>
            <a:r>
              <a:rPr lang="en-US" dirty="0">
                <a:latin typeface="Calibri" panose="020F0502020204030204" pitchFamily="34" charset="0"/>
                <a:cs typeface="Calibri" panose="020F0502020204030204" pitchFamily="34" charset="0"/>
                <a:hlinkClick r:id="rId2"/>
              </a:rPr>
              <a:t>https://www.youtube.com/watch?time_continue=157&amp;v=dg_DOM1OQoo</a:t>
            </a:r>
          </a:p>
          <a:p>
            <a:r>
              <a:rPr lang="en-US" dirty="0">
                <a:hlinkClick r:id="rId2"/>
              </a:rPr>
              <a:t>https://www.youtube.com/watch?v=ZqJ1D6lqVgo</a:t>
            </a:r>
          </a:p>
          <a:p>
            <a:r>
              <a:rPr lang="en-US" dirty="0">
                <a:hlinkClick r:id="rId2"/>
              </a:rPr>
              <a:t>http://www.youtube.com/watch?v=D_Qmue54W14</a:t>
            </a:r>
            <a:endParaRPr lang="en-US" dirty="0"/>
          </a:p>
          <a:p>
            <a:pPr marL="0" indent="0">
              <a:buNone/>
            </a:pPr>
            <a:r>
              <a:rPr lang="en-US" b="1" dirty="0">
                <a:latin typeface="dearJoe 5 CASUAL PRO" panose="02000000000000000000" pitchFamily="2" charset="0"/>
              </a:rPr>
              <a:t>Website: </a:t>
            </a:r>
            <a:r>
              <a:rPr lang="en-US" dirty="0">
                <a:hlinkClick r:id="rId3"/>
              </a:rPr>
              <a:t>https://earthobservatory.nasa.gov/Features/EnergyBalance/page6.php</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90331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65125"/>
            <a:ext cx="10805160" cy="1325563"/>
          </a:xfrm>
        </p:spPr>
        <p:txBody>
          <a:bodyPr/>
          <a:lstStyle/>
          <a:p>
            <a:r>
              <a:rPr lang="en-US" b="1" dirty="0"/>
              <a:t>Exam practice and mark scheme:</a:t>
            </a:r>
          </a:p>
        </p:txBody>
      </p:sp>
      <p:sp>
        <p:nvSpPr>
          <p:cNvPr id="3" name="Content Placeholder 2"/>
          <p:cNvSpPr>
            <a:spLocks noGrp="1"/>
          </p:cNvSpPr>
          <p:nvPr>
            <p:ph idx="1"/>
          </p:nvPr>
        </p:nvSpPr>
        <p:spPr>
          <a:xfrm>
            <a:off x="838200" y="1600200"/>
            <a:ext cx="10902696" cy="4953000"/>
          </a:xfrm>
        </p:spPr>
        <p:txBody>
          <a:bodyPr>
            <a:normAutofit/>
          </a:bodyPr>
          <a:lstStyle/>
          <a:p>
            <a:pPr>
              <a:buNone/>
            </a:pPr>
            <a:r>
              <a:rPr lang="en-US" sz="2400" b="1" dirty="0"/>
              <a:t>Draw an annotated diagram to show </a:t>
            </a:r>
            <a:r>
              <a:rPr lang="en-US" sz="2400" b="1" i="1" dirty="0"/>
              <a:t>the atmospheric system in terms of the relationship between INPUTS (solar radiation) and OUTPUTS (</a:t>
            </a:r>
            <a:r>
              <a:rPr lang="en-US" sz="2400" b="1" i="1" dirty="0" err="1"/>
              <a:t>longwave</a:t>
            </a:r>
            <a:r>
              <a:rPr lang="en-US" sz="2400" b="1" i="1" dirty="0"/>
              <a:t> radiation). (6 marks)</a:t>
            </a:r>
          </a:p>
          <a:p>
            <a:pPr>
              <a:buNone/>
            </a:pPr>
            <a:r>
              <a:rPr lang="en-US" sz="2400" i="1" dirty="0">
                <a:solidFill>
                  <a:schemeClr val="tx2"/>
                </a:solidFill>
              </a:rPr>
              <a:t>Should include…..</a:t>
            </a:r>
          </a:p>
          <a:p>
            <a:pPr>
              <a:buNone/>
            </a:pPr>
            <a:r>
              <a:rPr lang="en-US" sz="2400" i="1" dirty="0">
                <a:solidFill>
                  <a:srgbClr val="FF0000"/>
                </a:solidFill>
              </a:rPr>
              <a:t>Incoming shortwave (solar) radiation  (1mark)</a:t>
            </a:r>
          </a:p>
          <a:p>
            <a:pPr>
              <a:buNone/>
            </a:pPr>
            <a:r>
              <a:rPr lang="en-US" sz="2400" i="1" dirty="0">
                <a:solidFill>
                  <a:srgbClr val="FF0000"/>
                </a:solidFill>
              </a:rPr>
              <a:t>Some outgoing </a:t>
            </a:r>
            <a:r>
              <a:rPr lang="en-US" sz="2400" i="1" dirty="0" err="1">
                <a:solidFill>
                  <a:srgbClr val="FF0000"/>
                </a:solidFill>
              </a:rPr>
              <a:t>longwave</a:t>
            </a:r>
            <a:r>
              <a:rPr lang="en-US" sz="2400" i="1" dirty="0">
                <a:solidFill>
                  <a:srgbClr val="FF0000"/>
                </a:solidFill>
              </a:rPr>
              <a:t> (infrared) radiation (1 mark)</a:t>
            </a:r>
          </a:p>
          <a:p>
            <a:pPr>
              <a:buNone/>
            </a:pPr>
            <a:r>
              <a:rPr lang="en-US" sz="2400" i="1" dirty="0">
                <a:solidFill>
                  <a:srgbClr val="FF0000"/>
                </a:solidFill>
              </a:rPr>
              <a:t>Some of the outgoing radiation being reflected and absorbed (1 mark)</a:t>
            </a:r>
          </a:p>
          <a:p>
            <a:pPr>
              <a:buNone/>
            </a:pPr>
            <a:r>
              <a:rPr lang="en-US" sz="2400" i="1" dirty="0">
                <a:solidFill>
                  <a:srgbClr val="FF0000"/>
                </a:solidFill>
              </a:rPr>
              <a:t>A layer of greenhouse gas (1 mark)</a:t>
            </a:r>
          </a:p>
          <a:p>
            <a:pPr>
              <a:buNone/>
            </a:pPr>
            <a:r>
              <a:rPr lang="en-US" sz="2400" i="1" dirty="0">
                <a:solidFill>
                  <a:srgbClr val="FF0000"/>
                </a:solidFill>
              </a:rPr>
              <a:t>A further 2 marks for the further detail and accuracy of the diagram (annotations? )</a:t>
            </a:r>
          </a:p>
          <a:p>
            <a:pPr>
              <a:buNone/>
            </a:pPr>
            <a:r>
              <a:rPr lang="en-US" sz="2400" i="1" dirty="0">
                <a:solidFill>
                  <a:srgbClr val="FF0000"/>
                </a:solidFill>
              </a:rPr>
              <a:t> </a:t>
            </a:r>
          </a:p>
          <a:p>
            <a:pPr>
              <a:buNone/>
            </a:pPr>
            <a:r>
              <a:rPr lang="en-US" sz="2400" i="1" dirty="0">
                <a:solidFill>
                  <a:srgbClr val="FF0000"/>
                </a:solidFill>
              </a:rPr>
              <a:t> </a:t>
            </a:r>
          </a:p>
          <a:p>
            <a:pPr>
              <a:buNone/>
            </a:pPr>
            <a:endParaRPr lang="en-US" sz="2400" i="1" dirty="0">
              <a:solidFill>
                <a:srgbClr val="FF0000"/>
              </a:solidFill>
            </a:endParaRPr>
          </a:p>
          <a:p>
            <a:pPr>
              <a:buNone/>
            </a:pPr>
            <a:endParaRPr lang="en-US" dirty="0"/>
          </a:p>
        </p:txBody>
      </p:sp>
    </p:spTree>
    <p:extLst>
      <p:ext uri="{BB962C8B-B14F-4D97-AF65-F5344CB8AC3E}">
        <p14:creationId xmlns:p14="http://schemas.microsoft.com/office/powerpoint/2010/main" val="3634312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5"/>
            <a:ext cx="10927080" cy="1325563"/>
          </a:xfrm>
        </p:spPr>
        <p:txBody>
          <a:bodyPr/>
          <a:lstStyle/>
          <a:p>
            <a:r>
              <a:rPr lang="en-US" b="1" dirty="0"/>
              <a:t>The Radiation Balance</a:t>
            </a:r>
          </a:p>
        </p:txBody>
      </p:sp>
      <p:sp>
        <p:nvSpPr>
          <p:cNvPr id="3" name="Content Placeholder 2"/>
          <p:cNvSpPr>
            <a:spLocks noGrp="1"/>
          </p:cNvSpPr>
          <p:nvPr>
            <p:ph idx="1"/>
          </p:nvPr>
        </p:nvSpPr>
        <p:spPr>
          <a:xfrm>
            <a:off x="426720" y="1825625"/>
            <a:ext cx="11448288" cy="4351338"/>
          </a:xfrm>
        </p:spPr>
        <p:txBody>
          <a:bodyPr>
            <a:normAutofit/>
          </a:bodyPr>
          <a:lstStyle/>
          <a:p>
            <a:r>
              <a:rPr lang="en-US" dirty="0"/>
              <a:t>The radiation balance of the Earth system is an accounting of the incoming and outgoing components of radiation. </a:t>
            </a:r>
          </a:p>
          <a:p>
            <a:r>
              <a:rPr lang="en-US" dirty="0"/>
              <a:t>These components are balanced over long time periods and over the Earth as whole. </a:t>
            </a:r>
          </a:p>
          <a:p>
            <a:r>
              <a:rPr lang="en-US" dirty="0"/>
              <a:t>If they weren't the Earth would be continually cooling or warming. However, over a short period of time, radiant energy is unequally distributed over the Earth.</a:t>
            </a:r>
          </a:p>
          <a:p>
            <a:pPr>
              <a:buNone/>
            </a:pPr>
            <a:r>
              <a:rPr lang="en-US" b="1" dirty="0">
                <a:solidFill>
                  <a:srgbClr val="FF0000"/>
                </a:solidFill>
              </a:rPr>
              <a:t>Why is radiation unequally distributed?</a:t>
            </a:r>
          </a:p>
          <a:p>
            <a:pPr>
              <a:buNone/>
            </a:pPr>
            <a:endParaRPr lang="en-US" dirty="0"/>
          </a:p>
        </p:txBody>
      </p:sp>
    </p:spTree>
    <p:extLst>
      <p:ext uri="{BB962C8B-B14F-4D97-AF65-F5344CB8AC3E}">
        <p14:creationId xmlns:p14="http://schemas.microsoft.com/office/powerpoint/2010/main" val="2310709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72" y="365125"/>
            <a:ext cx="10853928" cy="1325563"/>
          </a:xfrm>
        </p:spPr>
        <p:txBody>
          <a:bodyPr>
            <a:normAutofit/>
          </a:bodyPr>
          <a:lstStyle/>
          <a:p>
            <a:r>
              <a:rPr lang="en-US" b="1" dirty="0"/>
              <a:t>Describing the earth’s energy balance</a:t>
            </a:r>
          </a:p>
        </p:txBody>
      </p:sp>
      <p:sp>
        <p:nvSpPr>
          <p:cNvPr id="3" name="Content Placeholder 2"/>
          <p:cNvSpPr>
            <a:spLocks noGrp="1"/>
          </p:cNvSpPr>
          <p:nvPr>
            <p:ph idx="1"/>
          </p:nvPr>
        </p:nvSpPr>
        <p:spPr>
          <a:xfrm>
            <a:off x="499872" y="1825625"/>
            <a:ext cx="11277600" cy="4351338"/>
          </a:xfrm>
        </p:spPr>
        <p:txBody>
          <a:bodyPr>
            <a:normAutofit/>
          </a:bodyPr>
          <a:lstStyle/>
          <a:p>
            <a:r>
              <a:rPr lang="en-US" dirty="0"/>
              <a:t>Shortwave radiation from the sun passes through the earth’s atmosphere.</a:t>
            </a:r>
          </a:p>
          <a:p>
            <a:r>
              <a:rPr lang="en-US" dirty="0"/>
              <a:t>Some of it is reflected by the clouds or scattered by the air back to space, some of it is absorbed by dust and gases and the remainder is absorbed by the earth itself. </a:t>
            </a:r>
          </a:p>
          <a:p>
            <a:r>
              <a:rPr lang="en-US" dirty="0"/>
              <a:t>The earth then reflects a small amount of short wave radiation back to space. </a:t>
            </a:r>
          </a:p>
          <a:p>
            <a:r>
              <a:rPr lang="en-US" dirty="0"/>
              <a:t>Areas with a light surface have a high </a:t>
            </a:r>
            <a:r>
              <a:rPr lang="en-US" b="1" u="sng" dirty="0"/>
              <a:t>albedo</a:t>
            </a:r>
            <a:r>
              <a:rPr lang="en-US" dirty="0"/>
              <a:t> meaning they reflect more of the sun’s energy e.g. snow and ice covered regions. </a:t>
            </a:r>
          </a:p>
          <a:p>
            <a:r>
              <a:rPr lang="en-US" dirty="0"/>
              <a:t>Areas with a dark surface e.g. oceans and forests absorb more heat.</a:t>
            </a:r>
          </a:p>
        </p:txBody>
      </p:sp>
    </p:spTree>
    <p:extLst>
      <p:ext uri="{BB962C8B-B14F-4D97-AF65-F5344CB8AC3E}">
        <p14:creationId xmlns:p14="http://schemas.microsoft.com/office/powerpoint/2010/main" val="386955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Describing the earth’s energy balance</a:t>
            </a:r>
          </a:p>
        </p:txBody>
      </p:sp>
      <p:sp>
        <p:nvSpPr>
          <p:cNvPr id="3" name="Content Placeholder 2"/>
          <p:cNvSpPr>
            <a:spLocks noGrp="1"/>
          </p:cNvSpPr>
          <p:nvPr>
            <p:ph idx="1"/>
          </p:nvPr>
        </p:nvSpPr>
        <p:spPr/>
        <p:txBody>
          <a:bodyPr/>
          <a:lstStyle/>
          <a:p>
            <a:r>
              <a:rPr lang="en-US" dirty="0"/>
              <a:t>Most of the energy emitted from the earth is in the form of longwave radiation. </a:t>
            </a:r>
          </a:p>
          <a:p>
            <a:r>
              <a:rPr lang="en-US" dirty="0"/>
              <a:t>Some of this energy is retained for awhile by greenhouse gases (this is the natural greenhouse effect) warming the earth. </a:t>
            </a:r>
          </a:p>
          <a:p>
            <a:r>
              <a:rPr lang="en-US" dirty="0"/>
              <a:t>The earth temperature would be 33 degrees C lower without it. </a:t>
            </a:r>
          </a:p>
        </p:txBody>
      </p:sp>
    </p:spTree>
    <p:extLst>
      <p:ext uri="{BB962C8B-B14F-4D97-AF65-F5344CB8AC3E}">
        <p14:creationId xmlns:p14="http://schemas.microsoft.com/office/powerpoint/2010/main" val="277806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81000"/>
            <a:ext cx="11582400" cy="1143000"/>
          </a:xfrm>
        </p:spPr>
        <p:txBody>
          <a:bodyPr>
            <a:normAutofit fontScale="90000"/>
          </a:bodyPr>
          <a:lstStyle/>
          <a:p>
            <a:r>
              <a:rPr lang="en-US" b="1" dirty="0"/>
              <a:t>What happens as energy from the sun passes through the atmosphere?</a:t>
            </a:r>
          </a:p>
        </p:txBody>
      </p:sp>
      <p:sp>
        <p:nvSpPr>
          <p:cNvPr id="3" name="Content Placeholder 2"/>
          <p:cNvSpPr>
            <a:spLocks noGrp="1"/>
          </p:cNvSpPr>
          <p:nvPr>
            <p:ph idx="1"/>
          </p:nvPr>
        </p:nvSpPr>
        <p:spPr>
          <a:xfrm>
            <a:off x="243840" y="1825625"/>
            <a:ext cx="11582400" cy="4351338"/>
          </a:xfrm>
        </p:spPr>
        <p:txBody>
          <a:bodyPr>
            <a:normAutofit/>
          </a:bodyPr>
          <a:lstStyle/>
          <a:p>
            <a:r>
              <a:rPr lang="en-US" dirty="0"/>
              <a:t>A portion of the energy (26% globally) is </a:t>
            </a:r>
            <a:r>
              <a:rPr lang="en-US" dirty="0">
                <a:hlinkClick r:id="rId2"/>
              </a:rPr>
              <a:t>reflected</a:t>
            </a:r>
            <a:r>
              <a:rPr lang="en-US" dirty="0"/>
              <a:t> or </a:t>
            </a:r>
            <a:r>
              <a:rPr lang="en-US" dirty="0">
                <a:hlinkClick r:id="rId3"/>
              </a:rPr>
              <a:t>scattered</a:t>
            </a:r>
            <a:r>
              <a:rPr lang="en-US" dirty="0"/>
              <a:t> back to space by clouds and other atmospheric particles.</a:t>
            </a:r>
          </a:p>
          <a:p>
            <a:r>
              <a:rPr lang="en-US" dirty="0"/>
              <a:t>About 19% of the energy available is absorbed by clouds, gases (like </a:t>
            </a:r>
            <a:r>
              <a:rPr lang="en-US" b="1" dirty="0">
                <a:hlinkClick r:id="rId4"/>
              </a:rPr>
              <a:t>ozone</a:t>
            </a:r>
            <a:r>
              <a:rPr lang="en-US" dirty="0"/>
              <a:t>), and particles in the atmosphere.</a:t>
            </a:r>
          </a:p>
          <a:p>
            <a:r>
              <a:rPr lang="en-US" dirty="0"/>
              <a:t>Of the remaining 55% of the solar energy passing through the Earth's atmosphere, 4% is reflected from the surface back to space. </a:t>
            </a:r>
          </a:p>
          <a:p>
            <a:r>
              <a:rPr lang="en-US" dirty="0"/>
              <a:t>This energy is then used in a number of processes, including the heating of the ground surface, the melting of ice and snow and the evaporation of water, and plant </a:t>
            </a:r>
            <a:r>
              <a:rPr lang="en-US" b="1" dirty="0">
                <a:hlinkClick r:id="rId5"/>
              </a:rPr>
              <a:t>photosynthesis</a:t>
            </a:r>
            <a:r>
              <a:rPr lang="en-US" dirty="0"/>
              <a:t>. </a:t>
            </a:r>
            <a:br>
              <a:rPr lang="en-US" dirty="0"/>
            </a:br>
            <a:endParaRPr lang="en-US" dirty="0"/>
          </a:p>
        </p:txBody>
      </p:sp>
    </p:spTree>
    <p:extLst>
      <p:ext uri="{BB962C8B-B14F-4D97-AF65-F5344CB8AC3E}">
        <p14:creationId xmlns:p14="http://schemas.microsoft.com/office/powerpoint/2010/main" val="2491571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 question</a:t>
            </a:r>
          </a:p>
        </p:txBody>
      </p:sp>
      <p:sp>
        <p:nvSpPr>
          <p:cNvPr id="3" name="Content Placeholder 2"/>
          <p:cNvSpPr>
            <a:spLocks noGrp="1"/>
          </p:cNvSpPr>
          <p:nvPr>
            <p:ph idx="1"/>
          </p:nvPr>
        </p:nvSpPr>
        <p:spPr/>
        <p:txBody>
          <a:bodyPr/>
          <a:lstStyle/>
          <a:p>
            <a:r>
              <a:rPr lang="en-US" dirty="0"/>
              <a:t>Describe the energy balance between solar and longwave radiation in the atmospheric system. (5)</a:t>
            </a:r>
          </a:p>
          <a:p>
            <a:pPr marL="0" indent="0">
              <a:buNone/>
            </a:pPr>
            <a:endParaRPr lang="en-US" dirty="0"/>
          </a:p>
        </p:txBody>
      </p:sp>
    </p:spTree>
    <p:extLst>
      <p:ext uri="{BB962C8B-B14F-4D97-AF65-F5344CB8AC3E}">
        <p14:creationId xmlns:p14="http://schemas.microsoft.com/office/powerpoint/2010/main" val="119339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1104" y="396558"/>
            <a:ext cx="11180064" cy="6077394"/>
          </a:xfrm>
        </p:spPr>
        <p:txBody>
          <a:bodyPr>
            <a:normAutofit fontScale="92500" lnSpcReduction="10000"/>
          </a:bodyPr>
          <a:lstStyle/>
          <a:p>
            <a:r>
              <a:rPr lang="en-GB" dirty="0">
                <a:solidFill>
                  <a:srgbClr val="0070C0"/>
                </a:solidFill>
              </a:rPr>
              <a:t>Describe the energy balance between solar and long wave radiation in the atmospheric system (5)</a:t>
            </a:r>
            <a:endParaRPr lang="en-US" dirty="0">
              <a:solidFill>
                <a:srgbClr val="0070C0"/>
              </a:solidFill>
            </a:endParaRPr>
          </a:p>
          <a:p>
            <a:pPr>
              <a:buNone/>
            </a:pPr>
            <a:r>
              <a:rPr lang="en-GB" dirty="0"/>
              <a:t>The earth receives 342 Wm2 of short wave radiation from the sun, we call this insolation, and it is mainly comprised of visible light and infrared heat.</a:t>
            </a:r>
          </a:p>
          <a:p>
            <a:pPr>
              <a:buNone/>
            </a:pPr>
            <a:r>
              <a:rPr lang="en-GB" dirty="0"/>
              <a:t>When the sun’s energy reaches the earth it is dispersed in different ways. 32% (107 Wm2) is immediately reflected the clouds, dust particles and the earth’s surface back in to space; this is known as the albedo or reflectivity of the earth. </a:t>
            </a:r>
          </a:p>
          <a:p>
            <a:pPr>
              <a:buNone/>
            </a:pPr>
            <a:r>
              <a:rPr lang="en-GB" dirty="0"/>
              <a:t>This leaves 235Wm2 of solar energy to be absorbed by the earth. To achieve a stable climate the earth must radiate the same amount of heat back into space. </a:t>
            </a:r>
          </a:p>
          <a:p>
            <a:pPr>
              <a:buNone/>
            </a:pPr>
            <a:r>
              <a:rPr lang="en-GB" dirty="0"/>
              <a:t>The earth emits longwave radiation, however, some of this trapped for a period of time by greenhouse gases present in the earth’s atmosphere, e.g. carbon dioxide, methane and water vapour. This process allows the earth to warm to a temperature that supports life on earth and it is known as the natural greenhouse effect. </a:t>
            </a:r>
          </a:p>
          <a:p>
            <a:pPr>
              <a:buNone/>
            </a:pPr>
            <a:r>
              <a:rPr lang="en-GB" dirty="0"/>
              <a:t>The greenhouse gases re-emit the radiation, which is then returned to space, creating radiative equilibrium.</a:t>
            </a:r>
            <a:endParaRPr lang="en-US" dirty="0"/>
          </a:p>
          <a:p>
            <a:pPr>
              <a:buNone/>
            </a:pPr>
            <a:endParaRPr lang="en-US" dirty="0"/>
          </a:p>
        </p:txBody>
      </p:sp>
      <p:sp>
        <p:nvSpPr>
          <p:cNvPr id="2" name="Rectangle 1">
            <a:extLst>
              <a:ext uri="{FF2B5EF4-FFF2-40B4-BE49-F238E27FC236}">
                <a16:creationId xmlns:a16="http://schemas.microsoft.com/office/drawing/2014/main" id="{E4C3389D-D4D0-AE43-BC01-BB1D4474483F}"/>
              </a:ext>
            </a:extLst>
          </p:cNvPr>
          <p:cNvSpPr/>
          <p:nvPr/>
        </p:nvSpPr>
        <p:spPr>
          <a:xfrm>
            <a:off x="8533332" y="6104620"/>
            <a:ext cx="3097836" cy="369332"/>
          </a:xfrm>
          <a:prstGeom prst="rect">
            <a:avLst/>
          </a:prstGeom>
        </p:spPr>
        <p:txBody>
          <a:bodyPr wrap="none">
            <a:spAutoFit/>
          </a:bodyPr>
          <a:lstStyle/>
          <a:p>
            <a:r>
              <a:rPr lang="en-GB" dirty="0">
                <a:solidFill>
                  <a:srgbClr val="FF0000"/>
                </a:solidFill>
              </a:rPr>
              <a:t>Wm2 = watts per square metre</a:t>
            </a:r>
            <a:endParaRPr lang="en-US" dirty="0">
              <a:solidFill>
                <a:srgbClr val="FF0000"/>
              </a:solidFill>
            </a:endParaRPr>
          </a:p>
        </p:txBody>
      </p:sp>
    </p:spTree>
    <p:extLst>
      <p:ext uri="{BB962C8B-B14F-4D97-AF65-F5344CB8AC3E}">
        <p14:creationId xmlns:p14="http://schemas.microsoft.com/office/powerpoint/2010/main" val="238085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56" y="560832"/>
            <a:ext cx="11390376" cy="5986272"/>
          </a:xfrm>
        </p:spPr>
        <p:txBody>
          <a:bodyPr>
            <a:normAutofit lnSpcReduction="10000"/>
          </a:bodyPr>
          <a:lstStyle/>
          <a:p>
            <a:pPr marL="0" indent="0">
              <a:buNone/>
            </a:pPr>
            <a:r>
              <a:rPr lang="en-US" b="1" dirty="0">
                <a:solidFill>
                  <a:srgbClr val="00B050"/>
                </a:solidFill>
                <a:latin typeface="dearJoe 5 CASUAL PRO" panose="02000000000000000000" pitchFamily="2" charset="0"/>
              </a:rPr>
              <a:t>What: </a:t>
            </a:r>
            <a:r>
              <a:rPr lang="en-US" dirty="0"/>
              <a:t>The atmospheric system, including the </a:t>
            </a:r>
            <a:r>
              <a:rPr lang="en-US" dirty="0">
                <a:solidFill>
                  <a:srgbClr val="00B050"/>
                </a:solidFill>
              </a:rPr>
              <a:t>natural greenhouse effect </a:t>
            </a:r>
            <a:r>
              <a:rPr lang="en-US" dirty="0"/>
              <a:t>and </a:t>
            </a:r>
            <a:r>
              <a:rPr lang="en-US" dirty="0">
                <a:solidFill>
                  <a:srgbClr val="00B050"/>
                </a:solidFill>
              </a:rPr>
              <a:t>energy balance</a:t>
            </a:r>
            <a:r>
              <a:rPr lang="en-US" dirty="0"/>
              <a:t> (incoming shortwave radiation and outgoing longwave radiation)</a:t>
            </a:r>
          </a:p>
          <a:p>
            <a:pPr marL="0" indent="0">
              <a:buNone/>
            </a:pPr>
            <a:r>
              <a:rPr lang="en-US" b="1" dirty="0">
                <a:solidFill>
                  <a:srgbClr val="00B050"/>
                </a:solidFill>
                <a:latin typeface="dearJoe 5 CASUAL PRO" panose="02000000000000000000" pitchFamily="2" charset="0"/>
              </a:rPr>
              <a:t>How: </a:t>
            </a:r>
            <a:r>
              <a:rPr lang="en-US" dirty="0"/>
              <a:t>Investigate changes in the global energy balance, and the role of feedback loops, resulting from:</a:t>
            </a:r>
            <a:br>
              <a:rPr lang="en-US" dirty="0"/>
            </a:br>
            <a:r>
              <a:rPr lang="en-US" dirty="0"/>
              <a:t>• </a:t>
            </a:r>
            <a:r>
              <a:rPr lang="en-US" dirty="0">
                <a:solidFill>
                  <a:srgbClr val="00B050"/>
                </a:solidFill>
              </a:rPr>
              <a:t>terrestrial albedo changes and feedback loops</a:t>
            </a:r>
            <a:br>
              <a:rPr lang="en-US" dirty="0">
                <a:solidFill>
                  <a:srgbClr val="00B050"/>
                </a:solidFill>
              </a:rPr>
            </a:br>
            <a:r>
              <a:rPr lang="en-US" dirty="0">
                <a:solidFill>
                  <a:srgbClr val="00B050"/>
                </a:solidFill>
              </a:rPr>
              <a:t>• solar radiation variations, including global dimming due to volcanic eruptions</a:t>
            </a:r>
            <a:br>
              <a:rPr lang="en-US" dirty="0">
                <a:solidFill>
                  <a:srgbClr val="00B050"/>
                </a:solidFill>
              </a:rPr>
            </a:br>
            <a:r>
              <a:rPr lang="en-US" dirty="0">
                <a:solidFill>
                  <a:srgbClr val="00B050"/>
                </a:solidFill>
              </a:rPr>
              <a:t>• methane gas release and feedback loops</a:t>
            </a:r>
            <a:br>
              <a:rPr lang="en-US" dirty="0">
                <a:solidFill>
                  <a:srgbClr val="00B050"/>
                </a:solidFill>
              </a:rPr>
            </a:br>
            <a:r>
              <a:rPr lang="en-US" dirty="0">
                <a:solidFill>
                  <a:srgbClr val="00B050"/>
                </a:solidFill>
              </a:rPr>
              <a:t>The enhanced greenhouse effect and international variations in greenhouse gas sources and emissions, in relation to economic development, globalization and trade</a:t>
            </a:r>
          </a:p>
          <a:p>
            <a:pPr marL="0" indent="0">
              <a:buNone/>
            </a:pPr>
            <a:r>
              <a:rPr lang="en-US" b="1" dirty="0">
                <a:solidFill>
                  <a:srgbClr val="00B050"/>
                </a:solidFill>
                <a:latin typeface="dearJoe 5 CASUAL PRO" panose="02000000000000000000" pitchFamily="2" charset="0"/>
              </a:rPr>
              <a:t>Why: </a:t>
            </a:r>
            <a:r>
              <a:rPr lang="en-US" dirty="0"/>
              <a:t>To understand the </a:t>
            </a:r>
            <a:r>
              <a:rPr lang="en-US" dirty="0">
                <a:solidFill>
                  <a:srgbClr val="00B050"/>
                </a:solidFill>
              </a:rPr>
              <a:t>complexity</a:t>
            </a:r>
            <a:r>
              <a:rPr lang="en-US" dirty="0"/>
              <a:t> of the </a:t>
            </a:r>
            <a:r>
              <a:rPr lang="en-US" dirty="0">
                <a:solidFill>
                  <a:srgbClr val="00B050"/>
                </a:solidFill>
              </a:rPr>
              <a:t>dynamic climate system </a:t>
            </a:r>
            <a:r>
              <a:rPr lang="en-US" dirty="0"/>
              <a:t>and the </a:t>
            </a:r>
            <a:r>
              <a:rPr lang="en-US" dirty="0">
                <a:solidFill>
                  <a:srgbClr val="00B050"/>
                </a:solidFill>
              </a:rPr>
              <a:t>spatial interactions</a:t>
            </a:r>
            <a:r>
              <a:rPr lang="en-US" dirty="0"/>
              <a:t> of different processes and feedback mechanisms</a:t>
            </a:r>
            <a:br>
              <a:rPr lang="en-US" dirty="0"/>
            </a:br>
            <a:endParaRPr lang="en-US" dirty="0"/>
          </a:p>
        </p:txBody>
      </p:sp>
    </p:spTree>
    <p:extLst>
      <p:ext uri="{BB962C8B-B14F-4D97-AF65-F5344CB8AC3E}">
        <p14:creationId xmlns:p14="http://schemas.microsoft.com/office/powerpoint/2010/main" val="322304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38"/>
            <a:ext cx="10515600" cy="1325563"/>
          </a:xfrm>
        </p:spPr>
        <p:txBody>
          <a:bodyPr/>
          <a:lstStyle/>
          <a:p>
            <a:r>
              <a:rPr lang="en-US" b="1" dirty="0"/>
              <a:t>Context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9536997"/>
              </p:ext>
            </p:extLst>
          </p:nvPr>
        </p:nvGraphicFramePr>
        <p:xfrm>
          <a:off x="838200" y="3818414"/>
          <a:ext cx="10515600" cy="365760"/>
        </p:xfrm>
        <a:graphic>
          <a:graphicData uri="http://schemas.openxmlformats.org/drawingml/2006/table">
            <a:tbl>
              <a:tblPr/>
              <a:tblGrid>
                <a:gridCol w="10515600">
                  <a:extLst>
                    <a:ext uri="{9D8B030D-6E8A-4147-A177-3AD203B41FA5}">
                      <a16:colId xmlns:a16="http://schemas.microsoft.com/office/drawing/2014/main" val="20000"/>
                    </a:ext>
                  </a:extLst>
                </a:gridCol>
              </a:tblGrid>
              <a:tr h="0">
                <a:tc>
                  <a:txBody>
                    <a:bodyPr/>
                    <a:lstStyle/>
                    <a:p>
                      <a:pPr algn="ctr"/>
                      <a:endParaRPr lang="en-US" sz="1800" b="1" dirty="0">
                        <a:solidFill>
                          <a:srgbClr val="000000"/>
                        </a:solidFill>
                        <a:effectLst/>
                        <a:latin typeface="Lato" charset="0"/>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51197175"/>
              </p:ext>
            </p:extLst>
          </p:nvPr>
        </p:nvGraphicFramePr>
        <p:xfrm>
          <a:off x="838200" y="1000125"/>
          <a:ext cx="10515600" cy="1085850"/>
        </p:xfrm>
        <a:graphic>
          <a:graphicData uri="http://schemas.openxmlformats.org/drawingml/2006/table">
            <a:tbl>
              <a:tblPr/>
              <a:tblGrid>
                <a:gridCol w="10515600">
                  <a:extLst>
                    <a:ext uri="{9D8B030D-6E8A-4147-A177-3AD203B41FA5}">
                      <a16:colId xmlns:a16="http://schemas.microsoft.com/office/drawing/2014/main" val="20000"/>
                    </a:ext>
                  </a:extLst>
                </a:gridCol>
              </a:tblGrid>
              <a:tr h="1085850">
                <a:tc>
                  <a:txBody>
                    <a:bodyPr/>
                    <a:lstStyle/>
                    <a:p>
                      <a:pPr algn="ctr"/>
                      <a:r>
                        <a:rPr lang="en-US" dirty="0"/>
                        <a:t>The knowledge of the physical systems and processes that you have developed during this lesson needs to be viewed in the context of climate change and the 'enhanced greenhouse effect'.</a:t>
                      </a:r>
                    </a:p>
                  </a:txBody>
                  <a:tcPr marL="25400" marR="25400" marT="25400" marB="2540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2085975"/>
            <a:ext cx="8128000" cy="4559300"/>
          </a:xfrm>
          <a:prstGeom prst="rect">
            <a:avLst/>
          </a:prstGeom>
        </p:spPr>
      </p:pic>
    </p:spTree>
    <p:extLst>
      <p:ext uri="{BB962C8B-B14F-4D97-AF65-F5344CB8AC3E}">
        <p14:creationId xmlns:p14="http://schemas.microsoft.com/office/powerpoint/2010/main" val="97550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5"/>
            <a:ext cx="10927080" cy="1325563"/>
          </a:xfrm>
        </p:spPr>
        <p:txBody>
          <a:bodyPr/>
          <a:lstStyle/>
          <a:p>
            <a:r>
              <a:rPr lang="en-US" b="1" dirty="0"/>
              <a:t>Global warming</a:t>
            </a:r>
            <a:endParaRPr lang="en-US" dirty="0"/>
          </a:p>
        </p:txBody>
      </p:sp>
      <p:sp>
        <p:nvSpPr>
          <p:cNvPr id="3" name="Content Placeholder 2"/>
          <p:cNvSpPr>
            <a:spLocks noGrp="1"/>
          </p:cNvSpPr>
          <p:nvPr>
            <p:ph idx="1"/>
          </p:nvPr>
        </p:nvSpPr>
        <p:spPr>
          <a:xfrm>
            <a:off x="682752" y="1825625"/>
            <a:ext cx="10671048" cy="4351338"/>
          </a:xfrm>
        </p:spPr>
        <p:txBody>
          <a:bodyPr/>
          <a:lstStyle/>
          <a:p>
            <a:r>
              <a:rPr lang="en-US" dirty="0"/>
              <a:t>However, greenhouse gases e.g. co2 have increased since the industrial revolution (co2 by 30%/ nitrous oxide 15% and methane 100%).</a:t>
            </a:r>
          </a:p>
          <a:p>
            <a:r>
              <a:rPr lang="en-US" dirty="0"/>
              <a:t> As a result global temperatures have risen by 0.5 C over the last century – this is global warming. </a:t>
            </a:r>
          </a:p>
        </p:txBody>
      </p:sp>
    </p:spTree>
    <p:extLst>
      <p:ext uri="{BB962C8B-B14F-4D97-AF65-F5344CB8AC3E}">
        <p14:creationId xmlns:p14="http://schemas.microsoft.com/office/powerpoint/2010/main" val="2064921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 y="231648"/>
            <a:ext cx="11618976" cy="1143000"/>
          </a:xfrm>
        </p:spPr>
        <p:txBody>
          <a:bodyPr>
            <a:normAutofit fontScale="90000"/>
          </a:bodyPr>
          <a:lstStyle/>
          <a:p>
            <a:r>
              <a:rPr lang="en-US" sz="3600" b="1" dirty="0">
                <a:solidFill>
                  <a:srgbClr val="0070C0"/>
                </a:solidFill>
              </a:rPr>
              <a:t>What’s the difference between global warming, greenhouse effect and enhanced greenhouse effect</a:t>
            </a:r>
            <a:r>
              <a:rPr lang="en-US" b="1" dirty="0">
                <a:solidFill>
                  <a:srgbClr val="0070C0"/>
                </a:solidFill>
              </a:rPr>
              <a:t>?</a:t>
            </a:r>
          </a:p>
        </p:txBody>
      </p:sp>
      <p:sp>
        <p:nvSpPr>
          <p:cNvPr id="3" name="Content Placeholder 2"/>
          <p:cNvSpPr>
            <a:spLocks noGrp="1"/>
          </p:cNvSpPr>
          <p:nvPr>
            <p:ph idx="1"/>
          </p:nvPr>
        </p:nvSpPr>
        <p:spPr>
          <a:xfrm>
            <a:off x="316992" y="1600200"/>
            <a:ext cx="11387328" cy="4898136"/>
          </a:xfrm>
        </p:spPr>
        <p:txBody>
          <a:bodyPr>
            <a:normAutofit lnSpcReduction="10000"/>
          </a:bodyPr>
          <a:lstStyle/>
          <a:p>
            <a:pPr>
              <a:buNone/>
            </a:pPr>
            <a:r>
              <a:rPr lang="en-US" b="1" dirty="0"/>
              <a:t>Global warming</a:t>
            </a:r>
          </a:p>
          <a:p>
            <a:pPr>
              <a:buNone/>
            </a:pPr>
            <a:r>
              <a:rPr lang="en-US" dirty="0"/>
              <a:t>Refers to the increase in temperature around the world noticed in the last 50 years, especially since 1980</a:t>
            </a:r>
          </a:p>
          <a:p>
            <a:pPr>
              <a:buNone/>
            </a:pPr>
            <a:r>
              <a:rPr lang="en-US" b="1" dirty="0"/>
              <a:t>Greenhouse effect</a:t>
            </a:r>
          </a:p>
          <a:p>
            <a:pPr>
              <a:buNone/>
            </a:pPr>
            <a:r>
              <a:rPr lang="en-US" dirty="0"/>
              <a:t>Process by which certain gases (water </a:t>
            </a:r>
            <a:r>
              <a:rPr lang="en-US" dirty="0" err="1"/>
              <a:t>vapour</a:t>
            </a:r>
            <a:r>
              <a:rPr lang="en-US" dirty="0"/>
              <a:t>, carbon dioxide, methane and CFC’s allow short wave radiation to pass through and heat up the earth but trap </a:t>
            </a:r>
            <a:r>
              <a:rPr lang="en-US" dirty="0" err="1"/>
              <a:t>longwave</a:t>
            </a:r>
            <a:r>
              <a:rPr lang="en-US" dirty="0"/>
              <a:t>  radiation on its way out of the atmosphere causing Earth to maintain its heat.</a:t>
            </a:r>
          </a:p>
          <a:p>
            <a:pPr>
              <a:buNone/>
            </a:pPr>
            <a:r>
              <a:rPr lang="en-US" b="1" dirty="0"/>
              <a:t>Enhanced greenhouse effect</a:t>
            </a:r>
          </a:p>
          <a:p>
            <a:pPr>
              <a:buNone/>
            </a:pPr>
            <a:r>
              <a:rPr lang="en-US" dirty="0"/>
              <a:t>Increase amount of green houses gases in the atmosphere as a result of human activity.  This is having an impact on atmospheric systems including global warming.</a:t>
            </a:r>
          </a:p>
        </p:txBody>
      </p:sp>
    </p:spTree>
    <p:extLst>
      <p:ext uri="{BB962C8B-B14F-4D97-AF65-F5344CB8AC3E}">
        <p14:creationId xmlns:p14="http://schemas.microsoft.com/office/powerpoint/2010/main" val="22914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Past exam question</a:t>
            </a:r>
          </a:p>
        </p:txBody>
      </p:sp>
      <p:sp>
        <p:nvSpPr>
          <p:cNvPr id="3" name="Content Placeholder 2"/>
          <p:cNvSpPr>
            <a:spLocks noGrp="1"/>
          </p:cNvSpPr>
          <p:nvPr>
            <p:ph idx="1"/>
          </p:nvPr>
        </p:nvSpPr>
        <p:spPr/>
        <p:txBody>
          <a:bodyPr/>
          <a:lstStyle/>
          <a:p>
            <a:pPr lvl="0"/>
            <a:r>
              <a:rPr lang="en-US" dirty="0"/>
              <a:t>Draw a labeled diagram to show the radiation inputs and outputs in the atmosphere which result in the </a:t>
            </a:r>
            <a:r>
              <a:rPr lang="en-US" b="1" dirty="0"/>
              <a:t>enhanced greenhouse effect. </a:t>
            </a:r>
          </a:p>
          <a:p>
            <a:pPr>
              <a:buNone/>
            </a:pPr>
            <a:r>
              <a:rPr lang="en-US" i="1" dirty="0"/>
              <a:t>[5 marks]</a:t>
            </a:r>
            <a:endParaRPr lang="en-US" dirty="0"/>
          </a:p>
          <a:p>
            <a:pPr marL="0" indent="0">
              <a:buNone/>
            </a:pPr>
            <a:endParaRPr lang="en-US" dirty="0"/>
          </a:p>
        </p:txBody>
      </p:sp>
    </p:spTree>
    <p:extLst>
      <p:ext uri="{BB962C8B-B14F-4D97-AF65-F5344CB8AC3E}">
        <p14:creationId xmlns:p14="http://schemas.microsoft.com/office/powerpoint/2010/main" val="2056355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E1426E-7E2C-754C-A399-6694A61D174F}"/>
              </a:ext>
            </a:extLst>
          </p:cNvPr>
          <p:cNvPicPr>
            <a:picLocks noChangeAspect="1"/>
          </p:cNvPicPr>
          <p:nvPr/>
        </p:nvPicPr>
        <p:blipFill>
          <a:blip r:embed="rId2"/>
          <a:stretch>
            <a:fillRect/>
          </a:stretch>
        </p:blipFill>
        <p:spPr>
          <a:xfrm>
            <a:off x="1267047" y="0"/>
            <a:ext cx="9671247" cy="2205396"/>
          </a:xfrm>
          <a:prstGeom prst="rect">
            <a:avLst/>
          </a:prstGeom>
        </p:spPr>
      </p:pic>
      <p:pic>
        <p:nvPicPr>
          <p:cNvPr id="3" name="Picture 2">
            <a:extLst>
              <a:ext uri="{FF2B5EF4-FFF2-40B4-BE49-F238E27FC236}">
                <a16:creationId xmlns:a16="http://schemas.microsoft.com/office/drawing/2014/main" id="{2426092B-98D0-F74C-9703-C5F1EF2FD462}"/>
              </a:ext>
            </a:extLst>
          </p:cNvPr>
          <p:cNvPicPr>
            <a:picLocks noChangeAspect="1"/>
          </p:cNvPicPr>
          <p:nvPr/>
        </p:nvPicPr>
        <p:blipFill>
          <a:blip r:embed="rId3"/>
          <a:stretch>
            <a:fillRect/>
          </a:stretch>
        </p:blipFill>
        <p:spPr>
          <a:xfrm>
            <a:off x="2062627" y="2205396"/>
            <a:ext cx="7805992" cy="4418628"/>
          </a:xfrm>
          <a:prstGeom prst="rect">
            <a:avLst/>
          </a:prstGeom>
        </p:spPr>
      </p:pic>
    </p:spTree>
    <p:extLst>
      <p:ext uri="{BB962C8B-B14F-4D97-AF65-F5344CB8AC3E}">
        <p14:creationId xmlns:p14="http://schemas.microsoft.com/office/powerpoint/2010/main" val="139470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13645"/>
            <a:ext cx="12228289" cy="5436051"/>
          </a:xfrm>
          <a:prstGeom prst="rect">
            <a:avLst/>
          </a:prstGeom>
        </p:spPr>
      </p:pic>
    </p:spTree>
    <p:extLst>
      <p:ext uri="{BB962C8B-B14F-4D97-AF65-F5344CB8AC3E}">
        <p14:creationId xmlns:p14="http://schemas.microsoft.com/office/powerpoint/2010/main" val="173766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842E-5D21-F84C-BA89-19D350AD61EB}"/>
              </a:ext>
            </a:extLst>
          </p:cNvPr>
          <p:cNvSpPr>
            <a:spLocks noGrp="1"/>
          </p:cNvSpPr>
          <p:nvPr>
            <p:ph type="title"/>
          </p:nvPr>
        </p:nvSpPr>
        <p:spPr>
          <a:xfrm>
            <a:off x="838200" y="365125"/>
            <a:ext cx="10515600" cy="701675"/>
          </a:xfrm>
        </p:spPr>
        <p:txBody>
          <a:bodyPr/>
          <a:lstStyle/>
          <a:p>
            <a:r>
              <a:rPr lang="en-US" dirty="0">
                <a:latin typeface="dearJoe 5 CASUAL PRO" panose="02000000000000000000" pitchFamily="2" charset="0"/>
              </a:rPr>
              <a:t>What was the earth’s early atmosphere like?</a:t>
            </a:r>
          </a:p>
        </p:txBody>
      </p:sp>
      <p:pic>
        <p:nvPicPr>
          <p:cNvPr id="4" name="Picture 3">
            <a:hlinkClick r:id="rId2"/>
            <a:extLst>
              <a:ext uri="{FF2B5EF4-FFF2-40B4-BE49-F238E27FC236}">
                <a16:creationId xmlns:a16="http://schemas.microsoft.com/office/drawing/2014/main" id="{5CA136A6-6EDF-1148-A736-CA6EAA1A743F}"/>
              </a:ext>
            </a:extLst>
          </p:cNvPr>
          <p:cNvPicPr>
            <a:picLocks noChangeAspect="1"/>
          </p:cNvPicPr>
          <p:nvPr/>
        </p:nvPicPr>
        <p:blipFill>
          <a:blip r:embed="rId3"/>
          <a:stretch>
            <a:fillRect/>
          </a:stretch>
        </p:blipFill>
        <p:spPr>
          <a:xfrm>
            <a:off x="419100" y="2139950"/>
            <a:ext cx="6286500" cy="3089141"/>
          </a:xfrm>
          <a:prstGeom prst="rect">
            <a:avLst/>
          </a:prstGeom>
        </p:spPr>
      </p:pic>
      <p:sp>
        <p:nvSpPr>
          <p:cNvPr id="5" name="Rectangle 4">
            <a:extLst>
              <a:ext uri="{FF2B5EF4-FFF2-40B4-BE49-F238E27FC236}">
                <a16:creationId xmlns:a16="http://schemas.microsoft.com/office/drawing/2014/main" id="{553FB822-3C9A-0341-953C-2FA37B3C2DF2}"/>
              </a:ext>
            </a:extLst>
          </p:cNvPr>
          <p:cNvSpPr/>
          <p:nvPr/>
        </p:nvSpPr>
        <p:spPr>
          <a:xfrm>
            <a:off x="6858000" y="1714501"/>
            <a:ext cx="5067300" cy="3970318"/>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composition</a:t>
            </a:r>
            <a:r>
              <a:rPr lang="en-US" dirty="0">
                <a:latin typeface="Calibri" panose="020F0502020204030204" pitchFamily="34" charset="0"/>
                <a:cs typeface="Calibri" panose="020F0502020204030204" pitchFamily="34" charset="0"/>
              </a:rPr>
              <a:t> of the Earth’s atmosphere has not always been as it is now.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When the Earth formed 4.6 billion years ago the atmosphere (such as it was) was predominantly made up of hydrogen and helium with no free oxygen.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As time passed volcanic activity and the evolution of life changed the atmospheric composition to what it is today.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following video, Earth and early atmosphere by Big History Project, provides a summary of the changes that have occurred to the Earth’s atmosphere. It includes the phenomenon called snowball Earth.</a:t>
            </a:r>
            <a:endParaRPr lang="en-US"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0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C38C-2DD9-F44E-A6C9-95B3A2CDAE07}"/>
              </a:ext>
            </a:extLst>
          </p:cNvPr>
          <p:cNvSpPr>
            <a:spLocks noGrp="1"/>
          </p:cNvSpPr>
          <p:nvPr>
            <p:ph type="title"/>
          </p:nvPr>
        </p:nvSpPr>
        <p:spPr>
          <a:xfrm>
            <a:off x="156754" y="500062"/>
            <a:ext cx="11876315" cy="1325563"/>
          </a:xfrm>
        </p:spPr>
        <p:txBody>
          <a:bodyPr/>
          <a:lstStyle/>
          <a:p>
            <a:pPr algn="ctr"/>
            <a:r>
              <a:rPr lang="en-US" dirty="0">
                <a:solidFill>
                  <a:srgbClr val="00B050"/>
                </a:solidFill>
                <a:latin typeface="dearJoe 5 CASUAL PRO" panose="02000000000000000000" pitchFamily="2" charset="0"/>
              </a:rPr>
              <a:t>Starter – can you draw a diagram to show the greenhouse effect???</a:t>
            </a:r>
          </a:p>
        </p:txBody>
      </p:sp>
      <p:pic>
        <p:nvPicPr>
          <p:cNvPr id="3" name="Picture 2">
            <a:extLst>
              <a:ext uri="{FF2B5EF4-FFF2-40B4-BE49-F238E27FC236}">
                <a16:creationId xmlns:a16="http://schemas.microsoft.com/office/drawing/2014/main" id="{002DB517-2962-5C40-9106-780B9E6A8598}"/>
              </a:ext>
            </a:extLst>
          </p:cNvPr>
          <p:cNvPicPr>
            <a:picLocks noChangeAspect="1"/>
          </p:cNvPicPr>
          <p:nvPr/>
        </p:nvPicPr>
        <p:blipFill>
          <a:blip r:embed="rId2"/>
          <a:stretch>
            <a:fillRect/>
          </a:stretch>
        </p:blipFill>
        <p:spPr>
          <a:xfrm>
            <a:off x="3934097" y="2047694"/>
            <a:ext cx="4395938" cy="4619625"/>
          </a:xfrm>
          <a:prstGeom prst="rect">
            <a:avLst/>
          </a:prstGeom>
        </p:spPr>
      </p:pic>
    </p:spTree>
    <p:extLst>
      <p:ext uri="{BB962C8B-B14F-4D97-AF65-F5344CB8AC3E}">
        <p14:creationId xmlns:p14="http://schemas.microsoft.com/office/powerpoint/2010/main" val="157148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earJoe 5 CASUAL PRO" panose="02000000000000000000" pitchFamily="2" charset="0"/>
              </a:rPr>
              <a:t>The Greenhouse Effect</a:t>
            </a:r>
          </a:p>
        </p:txBody>
      </p:sp>
      <p:sp>
        <p:nvSpPr>
          <p:cNvPr id="3" name="Content Placeholder 2"/>
          <p:cNvSpPr>
            <a:spLocks noGrp="1"/>
          </p:cNvSpPr>
          <p:nvPr>
            <p:ph idx="1"/>
          </p:nvPr>
        </p:nvSpPr>
        <p:spPr>
          <a:xfrm>
            <a:off x="270684" y="1690688"/>
            <a:ext cx="5603875" cy="4351338"/>
          </a:xfrm>
        </p:spPr>
        <p:txBody>
          <a:bodyPr>
            <a:normAutofit fontScale="85000" lnSpcReduction="20000"/>
          </a:bodyPr>
          <a:lstStyle/>
          <a:p>
            <a:r>
              <a:rPr lang="en-US" dirty="0"/>
              <a:t>The </a:t>
            </a:r>
            <a:r>
              <a:rPr lang="en-US" b="1" dirty="0"/>
              <a:t>greenhouse effect</a:t>
            </a:r>
            <a:r>
              <a:rPr lang="en-US" dirty="0"/>
              <a:t> is a naturally occurring process that aids in heating the Earth's surface and atmosphere.</a:t>
            </a:r>
          </a:p>
          <a:p>
            <a:r>
              <a:rPr lang="en-US" dirty="0"/>
              <a:t>It results from the fact that certain atmospheric gases, such as </a:t>
            </a:r>
            <a:r>
              <a:rPr lang="en-US" b="1" dirty="0"/>
              <a:t>carbon dioxide</a:t>
            </a:r>
            <a:r>
              <a:rPr lang="en-US" dirty="0"/>
              <a:t>, </a:t>
            </a:r>
            <a:r>
              <a:rPr lang="en-US" b="1" i="1" dirty="0"/>
              <a:t>water vapor</a:t>
            </a:r>
            <a:r>
              <a:rPr lang="en-US" dirty="0"/>
              <a:t>, and </a:t>
            </a:r>
            <a:r>
              <a:rPr lang="en-US" b="1" dirty="0"/>
              <a:t>methane</a:t>
            </a:r>
            <a:r>
              <a:rPr lang="en-US" dirty="0"/>
              <a:t>, are able to change the energy balance of the planet by absorbing </a:t>
            </a:r>
            <a:r>
              <a:rPr lang="en-US" b="1" dirty="0"/>
              <a:t>longwave radiation</a:t>
            </a:r>
            <a:r>
              <a:rPr lang="en-US" dirty="0"/>
              <a:t> emitted from the Earth's surface. </a:t>
            </a:r>
          </a:p>
          <a:p>
            <a:r>
              <a:rPr lang="en-US" dirty="0"/>
              <a:t>Without the greenhouse effect life on this planet would probably not exist as the average temperature of the Earth would be a chilly -18° Celsius, rather than the present 15° Celsius. </a:t>
            </a:r>
          </a:p>
          <a:p>
            <a:pPr>
              <a:buNone/>
            </a:pPr>
            <a:endParaRPr lang="en-US" dirty="0"/>
          </a:p>
        </p:txBody>
      </p:sp>
      <p:pic>
        <p:nvPicPr>
          <p:cNvPr id="4" name="Picture 3">
            <a:extLst>
              <a:ext uri="{FF2B5EF4-FFF2-40B4-BE49-F238E27FC236}">
                <a16:creationId xmlns:a16="http://schemas.microsoft.com/office/drawing/2014/main" id="{6DFA169B-5BB0-FD4B-A00C-8C746E97F5C8}"/>
              </a:ext>
            </a:extLst>
          </p:cNvPr>
          <p:cNvPicPr>
            <a:picLocks noChangeAspect="1"/>
          </p:cNvPicPr>
          <p:nvPr/>
        </p:nvPicPr>
        <p:blipFill>
          <a:blip r:embed="rId2"/>
          <a:stretch>
            <a:fillRect/>
          </a:stretch>
        </p:blipFill>
        <p:spPr>
          <a:xfrm>
            <a:off x="5928534" y="1457326"/>
            <a:ext cx="6263466" cy="4584700"/>
          </a:xfrm>
          <a:prstGeom prst="rect">
            <a:avLst/>
          </a:prstGeom>
        </p:spPr>
      </p:pic>
      <p:sp>
        <p:nvSpPr>
          <p:cNvPr id="5" name="Rectangle 4">
            <a:extLst>
              <a:ext uri="{FF2B5EF4-FFF2-40B4-BE49-F238E27FC236}">
                <a16:creationId xmlns:a16="http://schemas.microsoft.com/office/drawing/2014/main" id="{EC169BD6-8B3F-B84D-9AEA-B44093BF201D}"/>
              </a:ext>
            </a:extLst>
          </p:cNvPr>
          <p:cNvSpPr/>
          <p:nvPr/>
        </p:nvSpPr>
        <p:spPr>
          <a:xfrm>
            <a:off x="335367" y="5868085"/>
            <a:ext cx="6096000" cy="923330"/>
          </a:xfrm>
          <a:prstGeom prst="rect">
            <a:avLst/>
          </a:prstGeom>
        </p:spPr>
        <p:txBody>
          <a:bodyPr>
            <a:spAutoFit/>
          </a:bodyPr>
          <a:lstStyle/>
          <a:p>
            <a:r>
              <a:rPr lang="en-US" dirty="0">
                <a:hlinkClick r:id="rId3"/>
              </a:rPr>
              <a:t>https://www.youtube.com/watch?time_continue=39&amp;v=ZzCA60WnoMk</a:t>
            </a:r>
            <a:endParaRPr lang="en-US" dirty="0"/>
          </a:p>
          <a:p>
            <a:endParaRPr lang="en-US" dirty="0"/>
          </a:p>
        </p:txBody>
      </p:sp>
    </p:spTree>
    <p:extLst>
      <p:ext uri="{BB962C8B-B14F-4D97-AF65-F5344CB8AC3E}">
        <p14:creationId xmlns:p14="http://schemas.microsoft.com/office/powerpoint/2010/main" val="31250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79" y="0"/>
            <a:ext cx="10515600" cy="1325563"/>
          </a:xfrm>
        </p:spPr>
        <p:txBody>
          <a:bodyPr>
            <a:normAutofit/>
          </a:bodyPr>
          <a:lstStyle/>
          <a:p>
            <a:r>
              <a:rPr lang="en-US" sz="4000" b="1" u="sng" dirty="0"/>
              <a:t>Describe the functioning of the atmospheric system </a:t>
            </a:r>
          </a:p>
        </p:txBody>
      </p:sp>
      <p:sp>
        <p:nvSpPr>
          <p:cNvPr id="4" name="Content Placeholder 3"/>
          <p:cNvSpPr>
            <a:spLocks noGrp="1"/>
          </p:cNvSpPr>
          <p:nvPr>
            <p:ph idx="1"/>
          </p:nvPr>
        </p:nvSpPr>
        <p:spPr>
          <a:xfrm>
            <a:off x="391527" y="1491143"/>
            <a:ext cx="4600903" cy="4685534"/>
          </a:xfrm>
        </p:spPr>
        <p:txBody>
          <a:bodyPr/>
          <a:lstStyle/>
          <a:p>
            <a:pPr marL="0" indent="0">
              <a:buNone/>
            </a:pPr>
            <a:r>
              <a:rPr lang="en-GB" dirty="0"/>
              <a:t>The </a:t>
            </a:r>
            <a:r>
              <a:rPr lang="en-GB" b="1" i="1" dirty="0"/>
              <a:t>energy balance </a:t>
            </a:r>
            <a:r>
              <a:rPr lang="en-GB" dirty="0"/>
              <a:t>is the balance between incoming energy from the sun and outgoing energy from the atmosphere. </a:t>
            </a:r>
          </a:p>
          <a:p>
            <a:pPr marL="0" indent="0">
              <a:buNone/>
            </a:pPr>
            <a:r>
              <a:rPr lang="en-GB" dirty="0"/>
              <a:t>Energy released from the sun is in the form of </a:t>
            </a:r>
            <a:r>
              <a:rPr lang="en-GB" b="1" i="1" dirty="0"/>
              <a:t>shortwave light and ultraviolet energy</a:t>
            </a:r>
            <a:r>
              <a:rPr lang="en-GB" dirty="0"/>
              <a:t>. </a:t>
            </a:r>
          </a:p>
          <a:p>
            <a:pPr marL="0" indent="0">
              <a:buNone/>
            </a:pPr>
            <a:r>
              <a:rPr lang="en-GB" dirty="0"/>
              <a:t>The earth releases </a:t>
            </a:r>
            <a:r>
              <a:rPr lang="en-GB" b="1" i="1" dirty="0"/>
              <a:t>long wave infrared energy</a:t>
            </a:r>
            <a:r>
              <a:rPr lang="en-GB" dirty="0"/>
              <a:t>.</a:t>
            </a:r>
            <a:endParaRPr lang="en-US" dirty="0"/>
          </a:p>
        </p:txBody>
      </p:sp>
      <p:pic>
        <p:nvPicPr>
          <p:cNvPr id="2050" name="Picture 2" descr="http://www.healthconspiracyzone.com/wp-content/uploads/2015/07/Do-the-Sun%E2%80%99s-Rays-Cause-Skin-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489" y="1145747"/>
            <a:ext cx="2510780" cy="20913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issionscience.nasa.gov/images/ems/emsRadBudget_mainContent_incoming-solar-radi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559" y="1511781"/>
            <a:ext cx="4610371" cy="52327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9099" y="5726913"/>
            <a:ext cx="4673331" cy="369332"/>
          </a:xfrm>
          <a:prstGeom prst="rect">
            <a:avLst/>
          </a:prstGeom>
        </p:spPr>
        <p:txBody>
          <a:bodyPr wrap="none">
            <a:spAutoFit/>
          </a:bodyPr>
          <a:lstStyle/>
          <a:p>
            <a:r>
              <a:rPr lang="en-US" dirty="0">
                <a:hlinkClick r:id="rId4"/>
              </a:rPr>
              <a:t>https://</a:t>
            </a:r>
            <a:r>
              <a:rPr lang="en-US" dirty="0" err="1">
                <a:hlinkClick r:id="rId4"/>
              </a:rPr>
              <a:t>www.youtube.com</a:t>
            </a:r>
            <a:r>
              <a:rPr lang="en-US" dirty="0">
                <a:hlinkClick r:id="rId4"/>
              </a:rPr>
              <a:t>/</a:t>
            </a:r>
            <a:r>
              <a:rPr lang="en-US" dirty="0" err="1">
                <a:hlinkClick r:id="rId4"/>
              </a:rPr>
              <a:t>watch?v</a:t>
            </a:r>
            <a:r>
              <a:rPr lang="en-US" dirty="0">
                <a:hlinkClick r:id="rId4"/>
              </a:rPr>
              <a:t>=</a:t>
            </a:r>
            <a:r>
              <a:rPr lang="en-US" dirty="0" err="1">
                <a:hlinkClick r:id="rId4"/>
              </a:rPr>
              <a:t>sTvqIijqvTg</a:t>
            </a:r>
            <a:endParaRPr lang="en-US" dirty="0"/>
          </a:p>
        </p:txBody>
      </p:sp>
    </p:spTree>
    <p:extLst>
      <p:ext uri="{BB962C8B-B14F-4D97-AF65-F5344CB8AC3E}">
        <p14:creationId xmlns:p14="http://schemas.microsoft.com/office/powerpoint/2010/main" val="189498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a:xfrm>
            <a:off x="1524000" y="0"/>
            <a:ext cx="8603775" cy="6858000"/>
          </a:xfrm>
          <a:prstGeom prst="rect">
            <a:avLst/>
          </a:prstGeom>
          <a:noFill/>
        </p:spPr>
      </p:pic>
    </p:spTree>
    <p:extLst>
      <p:ext uri="{BB962C8B-B14F-4D97-AF65-F5344CB8AC3E}">
        <p14:creationId xmlns:p14="http://schemas.microsoft.com/office/powerpoint/2010/main" val="11340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3603</TotalTime>
  <Words>1830</Words>
  <Application>Microsoft Macintosh PowerPoint</Application>
  <PresentationFormat>Widescreen</PresentationFormat>
  <Paragraphs>139</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dearJoe 5 CASUAL PRO</vt:lpstr>
      <vt:lpstr>Lato</vt:lpstr>
      <vt:lpstr>Office Theme</vt:lpstr>
      <vt:lpstr>Core Unit 2: Global Climate Vulnerability and Resilience</vt:lpstr>
      <vt:lpstr>What will our world be like in 2045?</vt:lpstr>
      <vt:lpstr>PowerPoint Presentation</vt:lpstr>
      <vt:lpstr>PowerPoint Presentation</vt:lpstr>
      <vt:lpstr>What was the earth’s early atmosphere like?</vt:lpstr>
      <vt:lpstr>Starter – can you draw a diagram to show the greenhouse effect???</vt:lpstr>
      <vt:lpstr>The Greenhouse Effect</vt:lpstr>
      <vt:lpstr>Describe the functioning of the atmospheric system </vt:lpstr>
      <vt:lpstr>PowerPoint Presentation</vt:lpstr>
      <vt:lpstr>The Radiation Balance  Key: purple shortwave, red long wave </vt:lpstr>
      <vt:lpstr>The functioning of the atmospheric system</vt:lpstr>
      <vt:lpstr>The earth’s energy budget</vt:lpstr>
      <vt:lpstr>PowerPoint Presentation</vt:lpstr>
      <vt:lpstr>PowerPoint Presentation</vt:lpstr>
      <vt:lpstr>Key terms:</vt:lpstr>
      <vt:lpstr>PowerPoint Presentation</vt:lpstr>
      <vt:lpstr>PowerPoint Presentation</vt:lpstr>
      <vt:lpstr>PowerPoint Presentation</vt:lpstr>
      <vt:lpstr>Systems diagram</vt:lpstr>
      <vt:lpstr>Task: in groups reproduce the Earth’s energy budget using an annotated system diagram.</vt:lpstr>
      <vt:lpstr>PowerPoint Presentation</vt:lpstr>
      <vt:lpstr>Task: in groups reproduce the Earth’s energy budget using an annotated linear system diagram. Further resources below:</vt:lpstr>
      <vt:lpstr>Exam practice and mark scheme:</vt:lpstr>
      <vt:lpstr>The Radiation Balance</vt:lpstr>
      <vt:lpstr>Describing the earth’s energy balance</vt:lpstr>
      <vt:lpstr>Describing the earth’s energy balance</vt:lpstr>
      <vt:lpstr>What happens as energy from the sun passes through the atmosphere?</vt:lpstr>
      <vt:lpstr>Summary question</vt:lpstr>
      <vt:lpstr>PowerPoint Presentation</vt:lpstr>
      <vt:lpstr>Context</vt:lpstr>
      <vt:lpstr>Global warming</vt:lpstr>
      <vt:lpstr>What’s the difference between global warming, greenhouse effect and enhanced greenhouse effect?</vt:lpstr>
      <vt:lpstr>Past exam question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Thomas</dc:creator>
  <cp:lastModifiedBy>Ruth Capper</cp:lastModifiedBy>
  <cp:revision>69</cp:revision>
  <dcterms:created xsi:type="dcterms:W3CDTF">2015-11-24T01:54:33Z</dcterms:created>
  <dcterms:modified xsi:type="dcterms:W3CDTF">2018-05-07T02:03:36Z</dcterms:modified>
</cp:coreProperties>
</file>