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8" r:id="rId2"/>
    <p:sldId id="294" r:id="rId3"/>
    <p:sldId id="275" r:id="rId4"/>
    <p:sldId id="276" r:id="rId5"/>
    <p:sldId id="277" r:id="rId6"/>
    <p:sldId id="278" r:id="rId7"/>
    <p:sldId id="279" r:id="rId8"/>
    <p:sldId id="280" r:id="rId9"/>
    <p:sldId id="289" r:id="rId10"/>
    <p:sldId id="281" r:id="rId11"/>
    <p:sldId id="283" r:id="rId12"/>
    <p:sldId id="292" r:id="rId13"/>
    <p:sldId id="282"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69"/>
  </p:normalViewPr>
  <p:slideViewPr>
    <p:cSldViewPr snapToGrid="0" snapToObjects="1">
      <p:cViewPr varScale="1">
        <p:scale>
          <a:sx n="119" d="100"/>
          <a:sy n="119" d="100"/>
        </p:scale>
        <p:origin x="3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B3551-6FA1-9247-AAD5-8B4AC02EBCDB}" type="datetimeFigureOut">
              <a:rPr lang="en-US" smtClean="0"/>
              <a:t>10/22/19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18729-2636-AF41-AEAE-DB2AE77C9F18}" type="slidenum">
              <a:rPr lang="en-US" smtClean="0"/>
              <a:t>‹#›</a:t>
            </a:fld>
            <a:endParaRPr lang="en-US"/>
          </a:p>
        </p:txBody>
      </p:sp>
    </p:spTree>
    <p:extLst>
      <p:ext uri="{BB962C8B-B14F-4D97-AF65-F5344CB8AC3E}">
        <p14:creationId xmlns:p14="http://schemas.microsoft.com/office/powerpoint/2010/main" val="618156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423E2D-9D0C-416A-9DCE-804B9F8AA1D9}" type="slidenum">
              <a:rPr lang="en-GB" smtClean="0"/>
              <a:pPr fontAlgn="base">
                <a:spcBef>
                  <a:spcPct val="0"/>
                </a:spcBef>
                <a:spcAft>
                  <a:spcPct val="0"/>
                </a:spcAft>
                <a:defRPr/>
              </a:pPr>
              <a:t>1</a:t>
            </a:fld>
            <a:endParaRPr lang="en-GB"/>
          </a:p>
        </p:txBody>
      </p:sp>
    </p:spTree>
    <p:extLst>
      <p:ext uri="{BB962C8B-B14F-4D97-AF65-F5344CB8AC3E}">
        <p14:creationId xmlns:p14="http://schemas.microsoft.com/office/powerpoint/2010/main" val="1029411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FA8591-7377-49D1-A19F-07A7DDD99FCD}" type="slidenum">
              <a:rPr lang="en-GB" smtClean="0"/>
              <a:pPr fontAlgn="base">
                <a:spcBef>
                  <a:spcPct val="0"/>
                </a:spcBef>
                <a:spcAft>
                  <a:spcPct val="0"/>
                </a:spcAft>
                <a:defRPr/>
              </a:pPr>
              <a:t>3</a:t>
            </a:fld>
            <a:endParaRPr lang="en-GB"/>
          </a:p>
        </p:txBody>
      </p:sp>
    </p:spTree>
    <p:extLst>
      <p:ext uri="{BB962C8B-B14F-4D97-AF65-F5344CB8AC3E}">
        <p14:creationId xmlns:p14="http://schemas.microsoft.com/office/powerpoint/2010/main" val="225003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836CB5-DA28-42D1-B887-E25112A772F7}" type="slidenum">
              <a:rPr lang="en-GB" smtClean="0"/>
              <a:pPr fontAlgn="base">
                <a:spcBef>
                  <a:spcPct val="0"/>
                </a:spcBef>
                <a:spcAft>
                  <a:spcPct val="0"/>
                </a:spcAft>
                <a:defRPr/>
              </a:pPr>
              <a:t>4</a:t>
            </a:fld>
            <a:endParaRPr lang="en-GB"/>
          </a:p>
        </p:txBody>
      </p:sp>
    </p:spTree>
    <p:extLst>
      <p:ext uri="{BB962C8B-B14F-4D97-AF65-F5344CB8AC3E}">
        <p14:creationId xmlns:p14="http://schemas.microsoft.com/office/powerpoint/2010/main" val="3976100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D00849-CD53-4495-8498-D719A21E5F41}" type="slidenum">
              <a:rPr lang="en-GB" smtClean="0"/>
              <a:pPr fontAlgn="base">
                <a:spcBef>
                  <a:spcPct val="0"/>
                </a:spcBef>
                <a:spcAft>
                  <a:spcPct val="0"/>
                </a:spcAft>
                <a:defRPr/>
              </a:pPr>
              <a:t>5</a:t>
            </a:fld>
            <a:endParaRPr lang="en-GB"/>
          </a:p>
        </p:txBody>
      </p:sp>
    </p:spTree>
    <p:extLst>
      <p:ext uri="{BB962C8B-B14F-4D97-AF65-F5344CB8AC3E}">
        <p14:creationId xmlns:p14="http://schemas.microsoft.com/office/powerpoint/2010/main" val="2513311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77FE51-D3F2-4A18-AB44-E3B85E7DD685}" type="slidenum">
              <a:rPr lang="en-GB" smtClean="0"/>
              <a:pPr fontAlgn="base">
                <a:spcBef>
                  <a:spcPct val="0"/>
                </a:spcBef>
                <a:spcAft>
                  <a:spcPct val="0"/>
                </a:spcAft>
                <a:defRPr/>
              </a:pPr>
              <a:t>6</a:t>
            </a:fld>
            <a:endParaRPr lang="en-GB"/>
          </a:p>
        </p:txBody>
      </p:sp>
    </p:spTree>
    <p:extLst>
      <p:ext uri="{BB962C8B-B14F-4D97-AF65-F5344CB8AC3E}">
        <p14:creationId xmlns:p14="http://schemas.microsoft.com/office/powerpoint/2010/main" val="1670121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4C1920-7B7B-49C3-AC3B-A9013FE08835}" type="slidenum">
              <a:rPr lang="en-GB" smtClean="0"/>
              <a:pPr fontAlgn="base">
                <a:spcBef>
                  <a:spcPct val="0"/>
                </a:spcBef>
                <a:spcAft>
                  <a:spcPct val="0"/>
                </a:spcAft>
                <a:defRPr/>
              </a:pPr>
              <a:t>7</a:t>
            </a:fld>
            <a:endParaRPr lang="en-GB"/>
          </a:p>
        </p:txBody>
      </p:sp>
    </p:spTree>
    <p:extLst>
      <p:ext uri="{BB962C8B-B14F-4D97-AF65-F5344CB8AC3E}">
        <p14:creationId xmlns:p14="http://schemas.microsoft.com/office/powerpoint/2010/main" val="3873833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1ED6BB-BD09-47F9-9962-25230412044C}" type="slidenum">
              <a:rPr lang="en-GB" smtClean="0"/>
              <a:pPr fontAlgn="base">
                <a:spcBef>
                  <a:spcPct val="0"/>
                </a:spcBef>
                <a:spcAft>
                  <a:spcPct val="0"/>
                </a:spcAft>
                <a:defRPr/>
              </a:pPr>
              <a:t>8</a:t>
            </a:fld>
            <a:endParaRPr lang="en-GB"/>
          </a:p>
        </p:txBody>
      </p:sp>
    </p:spTree>
    <p:extLst>
      <p:ext uri="{BB962C8B-B14F-4D97-AF65-F5344CB8AC3E}">
        <p14:creationId xmlns:p14="http://schemas.microsoft.com/office/powerpoint/2010/main" val="3456895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7B2010-8C96-4BBD-A37D-D753858F4225}" type="slidenum">
              <a:rPr lang="en-GB" smtClean="0"/>
              <a:pPr fontAlgn="base">
                <a:spcBef>
                  <a:spcPct val="0"/>
                </a:spcBef>
                <a:spcAft>
                  <a:spcPct val="0"/>
                </a:spcAft>
                <a:defRPr/>
              </a:pPr>
              <a:t>10</a:t>
            </a:fld>
            <a:endParaRPr lang="en-GB"/>
          </a:p>
        </p:txBody>
      </p:sp>
    </p:spTree>
    <p:extLst>
      <p:ext uri="{BB962C8B-B14F-4D97-AF65-F5344CB8AC3E}">
        <p14:creationId xmlns:p14="http://schemas.microsoft.com/office/powerpoint/2010/main" val="17995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9A8D22-87A6-406D-8E9E-A629FCFD52DB}" type="slidenum">
              <a:rPr lang="en-GB" smtClean="0"/>
              <a:pPr fontAlgn="base">
                <a:spcBef>
                  <a:spcPct val="0"/>
                </a:spcBef>
                <a:spcAft>
                  <a:spcPct val="0"/>
                </a:spcAft>
                <a:defRPr/>
              </a:pPr>
              <a:t>13</a:t>
            </a:fld>
            <a:endParaRPr lang="en-GB"/>
          </a:p>
        </p:txBody>
      </p:sp>
    </p:spTree>
    <p:extLst>
      <p:ext uri="{BB962C8B-B14F-4D97-AF65-F5344CB8AC3E}">
        <p14:creationId xmlns:p14="http://schemas.microsoft.com/office/powerpoint/2010/main" val="421458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6C00F-575A-084C-8E92-B4049B3444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964A3D-00D7-3145-9B08-5546317748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C913F7-672F-734C-9A02-E5B9209ECE0F}"/>
              </a:ext>
            </a:extLst>
          </p:cNvPr>
          <p:cNvSpPr>
            <a:spLocks noGrp="1"/>
          </p:cNvSpPr>
          <p:nvPr>
            <p:ph type="dt" sz="half" idx="10"/>
          </p:nvPr>
        </p:nvSpPr>
        <p:spPr/>
        <p:txBody>
          <a:bodyPr/>
          <a:lstStyle/>
          <a:p>
            <a:fld id="{1B14654E-345E-C54A-B5CD-F1151D0FE784}" type="datetimeFigureOut">
              <a:rPr lang="en-US" smtClean="0"/>
              <a:t>10/22/19</a:t>
            </a:fld>
            <a:endParaRPr lang="en-US"/>
          </a:p>
        </p:txBody>
      </p:sp>
      <p:sp>
        <p:nvSpPr>
          <p:cNvPr id="5" name="Footer Placeholder 4">
            <a:extLst>
              <a:ext uri="{FF2B5EF4-FFF2-40B4-BE49-F238E27FC236}">
                <a16:creationId xmlns:a16="http://schemas.microsoft.com/office/drawing/2014/main" id="{158C82DF-51CA-8743-8F40-68685E250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31490-D5F8-D145-B616-5D99B3F085F9}"/>
              </a:ext>
            </a:extLst>
          </p:cNvPr>
          <p:cNvSpPr>
            <a:spLocks noGrp="1"/>
          </p:cNvSpPr>
          <p:nvPr>
            <p:ph type="sldNum" sz="quarter" idx="12"/>
          </p:nvPr>
        </p:nvSpPr>
        <p:spPr/>
        <p:txBody>
          <a:bodyPr/>
          <a:lstStyle/>
          <a:p>
            <a:fld id="{FBEE7C4C-B06C-3B46-BE6A-72901AEF690F}" type="slidenum">
              <a:rPr lang="en-US" smtClean="0"/>
              <a:t>‹#›</a:t>
            </a:fld>
            <a:endParaRPr lang="en-US"/>
          </a:p>
        </p:txBody>
      </p:sp>
    </p:spTree>
    <p:extLst>
      <p:ext uri="{BB962C8B-B14F-4D97-AF65-F5344CB8AC3E}">
        <p14:creationId xmlns:p14="http://schemas.microsoft.com/office/powerpoint/2010/main" val="3988179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1388-6B62-544F-B97A-8891A4021C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976606-5D8C-124E-867C-BFEFB56B55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844B5-0B6F-324B-ABEF-71BF45E753C4}"/>
              </a:ext>
            </a:extLst>
          </p:cNvPr>
          <p:cNvSpPr>
            <a:spLocks noGrp="1"/>
          </p:cNvSpPr>
          <p:nvPr>
            <p:ph type="dt" sz="half" idx="10"/>
          </p:nvPr>
        </p:nvSpPr>
        <p:spPr/>
        <p:txBody>
          <a:bodyPr/>
          <a:lstStyle/>
          <a:p>
            <a:fld id="{1B14654E-345E-C54A-B5CD-F1151D0FE784}" type="datetimeFigureOut">
              <a:rPr lang="en-US" smtClean="0"/>
              <a:t>10/22/19</a:t>
            </a:fld>
            <a:endParaRPr lang="en-US"/>
          </a:p>
        </p:txBody>
      </p:sp>
      <p:sp>
        <p:nvSpPr>
          <p:cNvPr id="5" name="Footer Placeholder 4">
            <a:extLst>
              <a:ext uri="{FF2B5EF4-FFF2-40B4-BE49-F238E27FC236}">
                <a16:creationId xmlns:a16="http://schemas.microsoft.com/office/drawing/2014/main" id="{B01121BA-4D31-A343-9EF3-76ADA8629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9AD8B-6AF7-1E43-B19E-3FE29C0DBD33}"/>
              </a:ext>
            </a:extLst>
          </p:cNvPr>
          <p:cNvSpPr>
            <a:spLocks noGrp="1"/>
          </p:cNvSpPr>
          <p:nvPr>
            <p:ph type="sldNum" sz="quarter" idx="12"/>
          </p:nvPr>
        </p:nvSpPr>
        <p:spPr/>
        <p:txBody>
          <a:bodyPr/>
          <a:lstStyle/>
          <a:p>
            <a:fld id="{FBEE7C4C-B06C-3B46-BE6A-72901AEF690F}" type="slidenum">
              <a:rPr lang="en-US" smtClean="0"/>
              <a:t>‹#›</a:t>
            </a:fld>
            <a:endParaRPr lang="en-US"/>
          </a:p>
        </p:txBody>
      </p:sp>
    </p:spTree>
    <p:extLst>
      <p:ext uri="{BB962C8B-B14F-4D97-AF65-F5344CB8AC3E}">
        <p14:creationId xmlns:p14="http://schemas.microsoft.com/office/powerpoint/2010/main" val="105414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F0F284-7B04-6D4E-ADA7-EFEF08F4FB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003BE1-BB8F-2C41-8B0E-2B9E50D0A3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5A602-38F4-8B4F-BC46-BB57D48CE5CD}"/>
              </a:ext>
            </a:extLst>
          </p:cNvPr>
          <p:cNvSpPr>
            <a:spLocks noGrp="1"/>
          </p:cNvSpPr>
          <p:nvPr>
            <p:ph type="dt" sz="half" idx="10"/>
          </p:nvPr>
        </p:nvSpPr>
        <p:spPr/>
        <p:txBody>
          <a:bodyPr/>
          <a:lstStyle/>
          <a:p>
            <a:fld id="{1B14654E-345E-C54A-B5CD-F1151D0FE784}" type="datetimeFigureOut">
              <a:rPr lang="en-US" smtClean="0"/>
              <a:t>10/22/19</a:t>
            </a:fld>
            <a:endParaRPr lang="en-US"/>
          </a:p>
        </p:txBody>
      </p:sp>
      <p:sp>
        <p:nvSpPr>
          <p:cNvPr id="5" name="Footer Placeholder 4">
            <a:extLst>
              <a:ext uri="{FF2B5EF4-FFF2-40B4-BE49-F238E27FC236}">
                <a16:creationId xmlns:a16="http://schemas.microsoft.com/office/drawing/2014/main" id="{EC8F0C1C-80ED-A040-ADE4-7248C9CBE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A7EDE-D2FD-5F48-B2AD-B1E6E0708C28}"/>
              </a:ext>
            </a:extLst>
          </p:cNvPr>
          <p:cNvSpPr>
            <a:spLocks noGrp="1"/>
          </p:cNvSpPr>
          <p:nvPr>
            <p:ph type="sldNum" sz="quarter" idx="12"/>
          </p:nvPr>
        </p:nvSpPr>
        <p:spPr/>
        <p:txBody>
          <a:bodyPr/>
          <a:lstStyle/>
          <a:p>
            <a:fld id="{FBEE7C4C-B06C-3B46-BE6A-72901AEF690F}" type="slidenum">
              <a:rPr lang="en-US" smtClean="0"/>
              <a:t>‹#›</a:t>
            </a:fld>
            <a:endParaRPr lang="en-US"/>
          </a:p>
        </p:txBody>
      </p:sp>
    </p:spTree>
    <p:extLst>
      <p:ext uri="{BB962C8B-B14F-4D97-AF65-F5344CB8AC3E}">
        <p14:creationId xmlns:p14="http://schemas.microsoft.com/office/powerpoint/2010/main" val="13033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E827-2E3B-3542-A263-C3B9FC553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9BC764-14CB-EF4D-BA5B-B1D893A7B9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0E232-6AEB-1E4A-9736-B8DBE9D7992F}"/>
              </a:ext>
            </a:extLst>
          </p:cNvPr>
          <p:cNvSpPr>
            <a:spLocks noGrp="1"/>
          </p:cNvSpPr>
          <p:nvPr>
            <p:ph type="dt" sz="half" idx="10"/>
          </p:nvPr>
        </p:nvSpPr>
        <p:spPr/>
        <p:txBody>
          <a:bodyPr/>
          <a:lstStyle/>
          <a:p>
            <a:fld id="{1B14654E-345E-C54A-B5CD-F1151D0FE784}" type="datetimeFigureOut">
              <a:rPr lang="en-US" smtClean="0"/>
              <a:t>10/22/19</a:t>
            </a:fld>
            <a:endParaRPr lang="en-US"/>
          </a:p>
        </p:txBody>
      </p:sp>
      <p:sp>
        <p:nvSpPr>
          <p:cNvPr id="5" name="Footer Placeholder 4">
            <a:extLst>
              <a:ext uri="{FF2B5EF4-FFF2-40B4-BE49-F238E27FC236}">
                <a16:creationId xmlns:a16="http://schemas.microsoft.com/office/drawing/2014/main" id="{AF4F1E03-7160-B043-8738-334CD87CC9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454FB-49AC-4646-B716-6BBE6D06C644}"/>
              </a:ext>
            </a:extLst>
          </p:cNvPr>
          <p:cNvSpPr>
            <a:spLocks noGrp="1"/>
          </p:cNvSpPr>
          <p:nvPr>
            <p:ph type="sldNum" sz="quarter" idx="12"/>
          </p:nvPr>
        </p:nvSpPr>
        <p:spPr/>
        <p:txBody>
          <a:bodyPr/>
          <a:lstStyle/>
          <a:p>
            <a:fld id="{FBEE7C4C-B06C-3B46-BE6A-72901AEF690F}" type="slidenum">
              <a:rPr lang="en-US" smtClean="0"/>
              <a:t>‹#›</a:t>
            </a:fld>
            <a:endParaRPr lang="en-US"/>
          </a:p>
        </p:txBody>
      </p:sp>
    </p:spTree>
    <p:extLst>
      <p:ext uri="{BB962C8B-B14F-4D97-AF65-F5344CB8AC3E}">
        <p14:creationId xmlns:p14="http://schemas.microsoft.com/office/powerpoint/2010/main" val="3040398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D42E-1006-E041-9E07-DD41CB2804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F9EDAB-094C-5B43-8C16-1FA574F9F5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334E5D-9866-754B-8773-E6F421D63BCE}"/>
              </a:ext>
            </a:extLst>
          </p:cNvPr>
          <p:cNvSpPr>
            <a:spLocks noGrp="1"/>
          </p:cNvSpPr>
          <p:nvPr>
            <p:ph type="dt" sz="half" idx="10"/>
          </p:nvPr>
        </p:nvSpPr>
        <p:spPr/>
        <p:txBody>
          <a:bodyPr/>
          <a:lstStyle/>
          <a:p>
            <a:fld id="{1B14654E-345E-C54A-B5CD-F1151D0FE784}" type="datetimeFigureOut">
              <a:rPr lang="en-US" smtClean="0"/>
              <a:t>10/22/19</a:t>
            </a:fld>
            <a:endParaRPr lang="en-US"/>
          </a:p>
        </p:txBody>
      </p:sp>
      <p:sp>
        <p:nvSpPr>
          <p:cNvPr id="5" name="Footer Placeholder 4">
            <a:extLst>
              <a:ext uri="{FF2B5EF4-FFF2-40B4-BE49-F238E27FC236}">
                <a16:creationId xmlns:a16="http://schemas.microsoft.com/office/drawing/2014/main" id="{927F8D01-56D2-CE49-B0B5-E2F3ED1AF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2937CC-CE2C-5E4F-826C-45E92CFB62B8}"/>
              </a:ext>
            </a:extLst>
          </p:cNvPr>
          <p:cNvSpPr>
            <a:spLocks noGrp="1"/>
          </p:cNvSpPr>
          <p:nvPr>
            <p:ph type="sldNum" sz="quarter" idx="12"/>
          </p:nvPr>
        </p:nvSpPr>
        <p:spPr/>
        <p:txBody>
          <a:bodyPr/>
          <a:lstStyle/>
          <a:p>
            <a:fld id="{FBEE7C4C-B06C-3B46-BE6A-72901AEF690F}" type="slidenum">
              <a:rPr lang="en-US" smtClean="0"/>
              <a:t>‹#›</a:t>
            </a:fld>
            <a:endParaRPr lang="en-US"/>
          </a:p>
        </p:txBody>
      </p:sp>
    </p:spTree>
    <p:extLst>
      <p:ext uri="{BB962C8B-B14F-4D97-AF65-F5344CB8AC3E}">
        <p14:creationId xmlns:p14="http://schemas.microsoft.com/office/powerpoint/2010/main" val="2139330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770F-ED16-2A44-856A-DFEB4D8BB2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D0B4A9-07FE-2A4F-B112-6D643FC68C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8B1BF7-14C2-7942-BAC8-3FF4107BED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44E8BD-1D7E-374B-8F84-AF5F441C05AE}"/>
              </a:ext>
            </a:extLst>
          </p:cNvPr>
          <p:cNvSpPr>
            <a:spLocks noGrp="1"/>
          </p:cNvSpPr>
          <p:nvPr>
            <p:ph type="dt" sz="half" idx="10"/>
          </p:nvPr>
        </p:nvSpPr>
        <p:spPr/>
        <p:txBody>
          <a:bodyPr/>
          <a:lstStyle/>
          <a:p>
            <a:fld id="{1B14654E-345E-C54A-B5CD-F1151D0FE784}" type="datetimeFigureOut">
              <a:rPr lang="en-US" smtClean="0"/>
              <a:t>10/22/19</a:t>
            </a:fld>
            <a:endParaRPr lang="en-US"/>
          </a:p>
        </p:txBody>
      </p:sp>
      <p:sp>
        <p:nvSpPr>
          <p:cNvPr id="6" name="Footer Placeholder 5">
            <a:extLst>
              <a:ext uri="{FF2B5EF4-FFF2-40B4-BE49-F238E27FC236}">
                <a16:creationId xmlns:a16="http://schemas.microsoft.com/office/drawing/2014/main" id="{CB4CA6DA-510F-EF41-A008-A78560680D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CC0E57-37BE-C849-80FA-D5EB22C08D05}"/>
              </a:ext>
            </a:extLst>
          </p:cNvPr>
          <p:cNvSpPr>
            <a:spLocks noGrp="1"/>
          </p:cNvSpPr>
          <p:nvPr>
            <p:ph type="sldNum" sz="quarter" idx="12"/>
          </p:nvPr>
        </p:nvSpPr>
        <p:spPr/>
        <p:txBody>
          <a:bodyPr/>
          <a:lstStyle/>
          <a:p>
            <a:fld id="{FBEE7C4C-B06C-3B46-BE6A-72901AEF690F}" type="slidenum">
              <a:rPr lang="en-US" smtClean="0"/>
              <a:t>‹#›</a:t>
            </a:fld>
            <a:endParaRPr lang="en-US"/>
          </a:p>
        </p:txBody>
      </p:sp>
    </p:spTree>
    <p:extLst>
      <p:ext uri="{BB962C8B-B14F-4D97-AF65-F5344CB8AC3E}">
        <p14:creationId xmlns:p14="http://schemas.microsoft.com/office/powerpoint/2010/main" val="2505670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BD9BC-CA16-A44E-B16B-9CED1A4AD7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F44254-99F7-6646-A4B9-ADF5D2F38F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4358B4-BDE3-D941-9920-7BEFF41CCA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8C9090-703C-CD48-8B70-07D4CA91DE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4858D9-D117-A44F-B4F1-EFA0675EC0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4C0574-4C4C-284C-9D2F-FCFFAA4587E4}"/>
              </a:ext>
            </a:extLst>
          </p:cNvPr>
          <p:cNvSpPr>
            <a:spLocks noGrp="1"/>
          </p:cNvSpPr>
          <p:nvPr>
            <p:ph type="dt" sz="half" idx="10"/>
          </p:nvPr>
        </p:nvSpPr>
        <p:spPr/>
        <p:txBody>
          <a:bodyPr/>
          <a:lstStyle/>
          <a:p>
            <a:fld id="{1B14654E-345E-C54A-B5CD-F1151D0FE784}" type="datetimeFigureOut">
              <a:rPr lang="en-US" smtClean="0"/>
              <a:t>10/22/19</a:t>
            </a:fld>
            <a:endParaRPr lang="en-US"/>
          </a:p>
        </p:txBody>
      </p:sp>
      <p:sp>
        <p:nvSpPr>
          <p:cNvPr id="8" name="Footer Placeholder 7">
            <a:extLst>
              <a:ext uri="{FF2B5EF4-FFF2-40B4-BE49-F238E27FC236}">
                <a16:creationId xmlns:a16="http://schemas.microsoft.com/office/drawing/2014/main" id="{177F73BD-149F-1B4F-A750-1FC8C71A9A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B33070-7430-8E42-ABB8-79F31DED9DEB}"/>
              </a:ext>
            </a:extLst>
          </p:cNvPr>
          <p:cNvSpPr>
            <a:spLocks noGrp="1"/>
          </p:cNvSpPr>
          <p:nvPr>
            <p:ph type="sldNum" sz="quarter" idx="12"/>
          </p:nvPr>
        </p:nvSpPr>
        <p:spPr/>
        <p:txBody>
          <a:bodyPr/>
          <a:lstStyle/>
          <a:p>
            <a:fld id="{FBEE7C4C-B06C-3B46-BE6A-72901AEF690F}" type="slidenum">
              <a:rPr lang="en-US" smtClean="0"/>
              <a:t>‹#›</a:t>
            </a:fld>
            <a:endParaRPr lang="en-US"/>
          </a:p>
        </p:txBody>
      </p:sp>
    </p:spTree>
    <p:extLst>
      <p:ext uri="{BB962C8B-B14F-4D97-AF65-F5344CB8AC3E}">
        <p14:creationId xmlns:p14="http://schemas.microsoft.com/office/powerpoint/2010/main" val="147815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C736D-D72C-5840-B6D5-C86C9066E2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C9E210-D8E9-5546-8F14-10CEBD7E4527}"/>
              </a:ext>
            </a:extLst>
          </p:cNvPr>
          <p:cNvSpPr>
            <a:spLocks noGrp="1"/>
          </p:cNvSpPr>
          <p:nvPr>
            <p:ph type="dt" sz="half" idx="10"/>
          </p:nvPr>
        </p:nvSpPr>
        <p:spPr/>
        <p:txBody>
          <a:bodyPr/>
          <a:lstStyle/>
          <a:p>
            <a:fld id="{1B14654E-345E-C54A-B5CD-F1151D0FE784}" type="datetimeFigureOut">
              <a:rPr lang="en-US" smtClean="0"/>
              <a:t>10/22/19</a:t>
            </a:fld>
            <a:endParaRPr lang="en-US"/>
          </a:p>
        </p:txBody>
      </p:sp>
      <p:sp>
        <p:nvSpPr>
          <p:cNvPr id="4" name="Footer Placeholder 3">
            <a:extLst>
              <a:ext uri="{FF2B5EF4-FFF2-40B4-BE49-F238E27FC236}">
                <a16:creationId xmlns:a16="http://schemas.microsoft.com/office/drawing/2014/main" id="{5D210DCA-DDFC-0A45-B0D6-A556FEF3D6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0790A8-CA04-5842-B7E2-73F5792BC70A}"/>
              </a:ext>
            </a:extLst>
          </p:cNvPr>
          <p:cNvSpPr>
            <a:spLocks noGrp="1"/>
          </p:cNvSpPr>
          <p:nvPr>
            <p:ph type="sldNum" sz="quarter" idx="12"/>
          </p:nvPr>
        </p:nvSpPr>
        <p:spPr/>
        <p:txBody>
          <a:bodyPr/>
          <a:lstStyle/>
          <a:p>
            <a:fld id="{FBEE7C4C-B06C-3B46-BE6A-72901AEF690F}" type="slidenum">
              <a:rPr lang="en-US" smtClean="0"/>
              <a:t>‹#›</a:t>
            </a:fld>
            <a:endParaRPr lang="en-US"/>
          </a:p>
        </p:txBody>
      </p:sp>
    </p:spTree>
    <p:extLst>
      <p:ext uri="{BB962C8B-B14F-4D97-AF65-F5344CB8AC3E}">
        <p14:creationId xmlns:p14="http://schemas.microsoft.com/office/powerpoint/2010/main" val="681217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AF3CBD-DE31-EB4D-BAA3-9685A8CC91AA}"/>
              </a:ext>
            </a:extLst>
          </p:cNvPr>
          <p:cNvSpPr>
            <a:spLocks noGrp="1"/>
          </p:cNvSpPr>
          <p:nvPr>
            <p:ph type="dt" sz="half" idx="10"/>
          </p:nvPr>
        </p:nvSpPr>
        <p:spPr/>
        <p:txBody>
          <a:bodyPr/>
          <a:lstStyle/>
          <a:p>
            <a:fld id="{1B14654E-345E-C54A-B5CD-F1151D0FE784}" type="datetimeFigureOut">
              <a:rPr lang="en-US" smtClean="0"/>
              <a:t>10/22/19</a:t>
            </a:fld>
            <a:endParaRPr lang="en-US"/>
          </a:p>
        </p:txBody>
      </p:sp>
      <p:sp>
        <p:nvSpPr>
          <p:cNvPr id="3" name="Footer Placeholder 2">
            <a:extLst>
              <a:ext uri="{FF2B5EF4-FFF2-40B4-BE49-F238E27FC236}">
                <a16:creationId xmlns:a16="http://schemas.microsoft.com/office/drawing/2014/main" id="{453C6E09-F885-944F-B49B-60523C3CB2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A53075-579D-9143-A279-8C44F434C08D}"/>
              </a:ext>
            </a:extLst>
          </p:cNvPr>
          <p:cNvSpPr>
            <a:spLocks noGrp="1"/>
          </p:cNvSpPr>
          <p:nvPr>
            <p:ph type="sldNum" sz="quarter" idx="12"/>
          </p:nvPr>
        </p:nvSpPr>
        <p:spPr/>
        <p:txBody>
          <a:bodyPr/>
          <a:lstStyle/>
          <a:p>
            <a:fld id="{FBEE7C4C-B06C-3B46-BE6A-72901AEF690F}" type="slidenum">
              <a:rPr lang="en-US" smtClean="0"/>
              <a:t>‹#›</a:t>
            </a:fld>
            <a:endParaRPr lang="en-US"/>
          </a:p>
        </p:txBody>
      </p:sp>
    </p:spTree>
    <p:extLst>
      <p:ext uri="{BB962C8B-B14F-4D97-AF65-F5344CB8AC3E}">
        <p14:creationId xmlns:p14="http://schemas.microsoft.com/office/powerpoint/2010/main" val="1657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2E951-E92D-434A-A818-6230E5AA94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B386AB-31DC-354F-928B-D3A08A0A3A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769DC3-07CD-E848-A9C4-C619B8E77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15608-FA8D-D148-B427-D3F90EC7C27A}"/>
              </a:ext>
            </a:extLst>
          </p:cNvPr>
          <p:cNvSpPr>
            <a:spLocks noGrp="1"/>
          </p:cNvSpPr>
          <p:nvPr>
            <p:ph type="dt" sz="half" idx="10"/>
          </p:nvPr>
        </p:nvSpPr>
        <p:spPr/>
        <p:txBody>
          <a:bodyPr/>
          <a:lstStyle/>
          <a:p>
            <a:fld id="{1B14654E-345E-C54A-B5CD-F1151D0FE784}" type="datetimeFigureOut">
              <a:rPr lang="en-US" smtClean="0"/>
              <a:t>10/22/19</a:t>
            </a:fld>
            <a:endParaRPr lang="en-US"/>
          </a:p>
        </p:txBody>
      </p:sp>
      <p:sp>
        <p:nvSpPr>
          <p:cNvPr id="6" name="Footer Placeholder 5">
            <a:extLst>
              <a:ext uri="{FF2B5EF4-FFF2-40B4-BE49-F238E27FC236}">
                <a16:creationId xmlns:a16="http://schemas.microsoft.com/office/drawing/2014/main" id="{95591862-54C1-8B4A-8E6C-681B60C21E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FFD1D-3EBD-8F45-A285-4E31D63DC745}"/>
              </a:ext>
            </a:extLst>
          </p:cNvPr>
          <p:cNvSpPr>
            <a:spLocks noGrp="1"/>
          </p:cNvSpPr>
          <p:nvPr>
            <p:ph type="sldNum" sz="quarter" idx="12"/>
          </p:nvPr>
        </p:nvSpPr>
        <p:spPr/>
        <p:txBody>
          <a:bodyPr/>
          <a:lstStyle/>
          <a:p>
            <a:fld id="{FBEE7C4C-B06C-3B46-BE6A-72901AEF690F}" type="slidenum">
              <a:rPr lang="en-US" smtClean="0"/>
              <a:t>‹#›</a:t>
            </a:fld>
            <a:endParaRPr lang="en-US"/>
          </a:p>
        </p:txBody>
      </p:sp>
    </p:spTree>
    <p:extLst>
      <p:ext uri="{BB962C8B-B14F-4D97-AF65-F5344CB8AC3E}">
        <p14:creationId xmlns:p14="http://schemas.microsoft.com/office/powerpoint/2010/main" val="1377086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67CBE-36F0-1240-96E9-0D3E921183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99EAE9-E8B5-D140-9198-6498E99968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A863EF-32E3-7B4A-A947-172CD9D06E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86C14-DA21-1F4F-9D7D-D3AD4CF8A24C}"/>
              </a:ext>
            </a:extLst>
          </p:cNvPr>
          <p:cNvSpPr>
            <a:spLocks noGrp="1"/>
          </p:cNvSpPr>
          <p:nvPr>
            <p:ph type="dt" sz="half" idx="10"/>
          </p:nvPr>
        </p:nvSpPr>
        <p:spPr/>
        <p:txBody>
          <a:bodyPr/>
          <a:lstStyle/>
          <a:p>
            <a:fld id="{1B14654E-345E-C54A-B5CD-F1151D0FE784}" type="datetimeFigureOut">
              <a:rPr lang="en-US" smtClean="0"/>
              <a:t>10/22/19</a:t>
            </a:fld>
            <a:endParaRPr lang="en-US"/>
          </a:p>
        </p:txBody>
      </p:sp>
      <p:sp>
        <p:nvSpPr>
          <p:cNvPr id="6" name="Footer Placeholder 5">
            <a:extLst>
              <a:ext uri="{FF2B5EF4-FFF2-40B4-BE49-F238E27FC236}">
                <a16:creationId xmlns:a16="http://schemas.microsoft.com/office/drawing/2014/main" id="{385DF1F1-5DD0-7B49-891C-C3EE124EEC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120F01-BD61-2B4B-A0F6-683145FD85AD}"/>
              </a:ext>
            </a:extLst>
          </p:cNvPr>
          <p:cNvSpPr>
            <a:spLocks noGrp="1"/>
          </p:cNvSpPr>
          <p:nvPr>
            <p:ph type="sldNum" sz="quarter" idx="12"/>
          </p:nvPr>
        </p:nvSpPr>
        <p:spPr/>
        <p:txBody>
          <a:bodyPr/>
          <a:lstStyle/>
          <a:p>
            <a:fld id="{FBEE7C4C-B06C-3B46-BE6A-72901AEF690F}" type="slidenum">
              <a:rPr lang="en-US" smtClean="0"/>
              <a:t>‹#›</a:t>
            </a:fld>
            <a:endParaRPr lang="en-US"/>
          </a:p>
        </p:txBody>
      </p:sp>
    </p:spTree>
    <p:extLst>
      <p:ext uri="{BB962C8B-B14F-4D97-AF65-F5344CB8AC3E}">
        <p14:creationId xmlns:p14="http://schemas.microsoft.com/office/powerpoint/2010/main" val="3527798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1C481A-5E6B-9045-B855-F8B36E1BC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BBB802-B9EE-A74C-B396-56AD0697ED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11AB6B-FD71-BB4B-BAEC-26A191CD3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14654E-345E-C54A-B5CD-F1151D0FE784}" type="datetimeFigureOut">
              <a:rPr lang="en-US" smtClean="0"/>
              <a:t>10/22/19</a:t>
            </a:fld>
            <a:endParaRPr lang="en-US"/>
          </a:p>
        </p:txBody>
      </p:sp>
      <p:sp>
        <p:nvSpPr>
          <p:cNvPr id="5" name="Footer Placeholder 4">
            <a:extLst>
              <a:ext uri="{FF2B5EF4-FFF2-40B4-BE49-F238E27FC236}">
                <a16:creationId xmlns:a16="http://schemas.microsoft.com/office/drawing/2014/main" id="{9F184C51-63CA-5945-A0B2-476FFCC64E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4E9EF0-7DA5-2046-A6E9-2D1BCF113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E7C4C-B06C-3B46-BE6A-72901AEF690F}" type="slidenum">
              <a:rPr lang="en-US" smtClean="0"/>
              <a:t>‹#›</a:t>
            </a:fld>
            <a:endParaRPr lang="en-US"/>
          </a:p>
        </p:txBody>
      </p:sp>
    </p:spTree>
    <p:extLst>
      <p:ext uri="{BB962C8B-B14F-4D97-AF65-F5344CB8AC3E}">
        <p14:creationId xmlns:p14="http://schemas.microsoft.com/office/powerpoint/2010/main" val="2709543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uk/url?sa=i&amp;rct=j&amp;q=tropical+rainforest+background&amp;source=images&amp;cd=&amp;cad=rja&amp;uact=8&amp;docid=H9__LxKqmZ5qxM&amp;tbnid=T4NEk8IhdRq9KM:&amp;ved=0CAUQjRw&amp;url=http://m.inmagine.com/image-ptg01569556-Landscape-of-tropical-rainforest-in-a-morning%20-Malaysia.html&amp;ei=snV7U7DiEsyY1AW_u4H4BQ&amp;bvm=bv.67229260,d.ZWU&amp;psig=AFQjCNGkJe9VwYqcbiYzZvbs-UtZVzWLTA&amp;ust=1400686374616078" TargetMode="Externa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uk/url?sa=i&amp;rct=j&amp;q=tropical+rainforest+background&amp;source=images&amp;cd=&amp;cad=rja&amp;uact=8&amp;docid=H9__LxKqmZ5qxM&amp;tbnid=T4NEk8IhdRq9KM:&amp;ved=0CAUQjRw&amp;url=http://m.inmagine.com/image-ptg01569556-Landscape-of-tropical-rainforest-in-a-morning%20-Malaysia.html&amp;ei=snV7U7DiEsyY1AW_u4H4BQ&amp;bvm=bv.67229260,d.ZWU&amp;psig=AFQjCNGkJe9VwYqcbiYzZvbs-UtZVzWLTA&amp;ust=1400686374616078"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3" descr="Picture1.jpg"/>
          <p:cNvPicPr>
            <a:picLocks noChangeAspect="1"/>
          </p:cNvPicPr>
          <p:nvPr/>
        </p:nvPicPr>
        <p:blipFill>
          <a:blip r:embed="rId3" cstate="print"/>
          <a:srcRect/>
          <a:stretch>
            <a:fillRect/>
          </a:stretch>
        </p:blipFill>
        <p:spPr bwMode="auto">
          <a:xfrm>
            <a:off x="1524000" y="0"/>
            <a:ext cx="9144000" cy="6858000"/>
          </a:xfrm>
          <a:prstGeom prst="rect">
            <a:avLst/>
          </a:prstGeom>
          <a:noFill/>
          <a:ln w="9525">
            <a:noFill/>
            <a:miter lim="800000"/>
            <a:headEnd/>
            <a:tailEnd/>
          </a:ln>
        </p:spPr>
      </p:pic>
      <p:sp>
        <p:nvSpPr>
          <p:cNvPr id="5" name="Rectangle 4"/>
          <p:cNvSpPr/>
          <p:nvPr/>
        </p:nvSpPr>
        <p:spPr>
          <a:xfrm>
            <a:off x="3381356" y="1857364"/>
            <a:ext cx="5500726" cy="92333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a:ln/>
                <a:solidFill>
                  <a:schemeClr val="accent3"/>
                </a:solidFill>
              </a:rPr>
              <a:t>Adaptation</a:t>
            </a:r>
          </a:p>
        </p:txBody>
      </p:sp>
      <p:sp>
        <p:nvSpPr>
          <p:cNvPr id="6" name="Rectangle 5"/>
          <p:cNvSpPr/>
          <p:nvPr/>
        </p:nvSpPr>
        <p:spPr>
          <a:xfrm>
            <a:off x="2809876" y="2786063"/>
            <a:ext cx="7072313" cy="830262"/>
          </a:xfrm>
          <a:prstGeom prst="rect">
            <a:avLst/>
          </a:prstGeom>
        </p:spPr>
        <p:txBody>
          <a:bodyPr>
            <a:spAutoFit/>
          </a:bodyPr>
          <a:lstStyle/>
          <a:p>
            <a:pPr>
              <a:defRPr/>
            </a:pPr>
            <a:r>
              <a:rPr lang="en-GB" sz="2400" i="1" dirty="0">
                <a:solidFill>
                  <a:srgbClr val="FFFF00"/>
                </a:solidFill>
                <a:effectLst>
                  <a:outerShdw blurRad="38100" dist="38100" dir="2700000" algn="tl">
                    <a:srgbClr val="000000">
                      <a:alpha val="43137"/>
                    </a:srgbClr>
                  </a:outerShdw>
                </a:effectLst>
              </a:rPr>
              <a:t>“Something that is changed or changes to become suitable to a new or special situation.”</a:t>
            </a:r>
          </a:p>
        </p:txBody>
      </p:sp>
      <p:sp>
        <p:nvSpPr>
          <p:cNvPr id="7" name="Oval 6"/>
          <p:cNvSpPr/>
          <p:nvPr/>
        </p:nvSpPr>
        <p:spPr>
          <a:xfrm>
            <a:off x="1809751" y="3929064"/>
            <a:ext cx="2143125" cy="2071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latin typeface="Comic Sans MS" pitchFamily="66" charset="0"/>
              </a:rPr>
              <a:t>Think</a:t>
            </a:r>
            <a:endParaRPr lang="en-GB" dirty="0">
              <a:latin typeface="Comic Sans MS" pitchFamily="66" charset="0"/>
            </a:endParaRPr>
          </a:p>
        </p:txBody>
      </p:sp>
      <p:sp>
        <p:nvSpPr>
          <p:cNvPr id="8" name="Oval 7"/>
          <p:cNvSpPr/>
          <p:nvPr/>
        </p:nvSpPr>
        <p:spPr>
          <a:xfrm>
            <a:off x="7953376" y="3929064"/>
            <a:ext cx="2143125" cy="2071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latin typeface="Comic Sans MS" pitchFamily="66" charset="0"/>
              </a:rPr>
              <a:t>Share</a:t>
            </a:r>
          </a:p>
        </p:txBody>
      </p:sp>
      <p:sp>
        <p:nvSpPr>
          <p:cNvPr id="9" name="Oval 8"/>
          <p:cNvSpPr/>
          <p:nvPr/>
        </p:nvSpPr>
        <p:spPr>
          <a:xfrm>
            <a:off x="4881564" y="3929064"/>
            <a:ext cx="2143125" cy="2071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latin typeface="Comic Sans MS" pitchFamily="66" charset="0"/>
              </a:rPr>
              <a:t>Pair</a:t>
            </a:r>
            <a:endParaRPr lang="en-GB" sz="3200" dirty="0">
              <a:latin typeface="Comic Sans MS" pitchFamily="66" charset="0"/>
            </a:endParaRPr>
          </a:p>
        </p:txBody>
      </p:sp>
      <p:sp>
        <p:nvSpPr>
          <p:cNvPr id="10" name="Right Arrow 9"/>
          <p:cNvSpPr/>
          <p:nvPr/>
        </p:nvSpPr>
        <p:spPr>
          <a:xfrm>
            <a:off x="3952876" y="4572001"/>
            <a:ext cx="1000125" cy="78581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11" name="Right Arrow 10"/>
          <p:cNvSpPr/>
          <p:nvPr/>
        </p:nvSpPr>
        <p:spPr>
          <a:xfrm>
            <a:off x="7024689" y="4643438"/>
            <a:ext cx="1000125" cy="78581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Tree>
    <p:extLst>
      <p:ext uri="{BB962C8B-B14F-4D97-AF65-F5344CB8AC3E}">
        <p14:creationId xmlns:p14="http://schemas.microsoft.com/office/powerpoint/2010/main" val="196812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4)">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1"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4)">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1"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4)">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ainforest_structure.JPG"/>
          <p:cNvPicPr>
            <a:picLocks noChangeAspect="1"/>
          </p:cNvPicPr>
          <p:nvPr/>
        </p:nvPicPr>
        <p:blipFill>
          <a:blip r:embed="rId3" cstate="print"/>
          <a:srcRect/>
          <a:stretch>
            <a:fillRect/>
          </a:stretch>
        </p:blipFill>
        <p:spPr bwMode="auto">
          <a:xfrm>
            <a:off x="2809875" y="1928814"/>
            <a:ext cx="6661150" cy="4395787"/>
          </a:xfrm>
          <a:prstGeom prst="rect">
            <a:avLst/>
          </a:prstGeom>
          <a:noFill/>
          <a:ln w="9525">
            <a:noFill/>
            <a:miter lim="800000"/>
            <a:headEnd/>
            <a:tailEnd/>
          </a:ln>
        </p:spPr>
      </p:pic>
      <p:sp>
        <p:nvSpPr>
          <p:cNvPr id="10243" name="TextBox 9"/>
          <p:cNvSpPr txBox="1">
            <a:spLocks noChangeArrowheads="1"/>
          </p:cNvSpPr>
          <p:nvPr/>
        </p:nvSpPr>
        <p:spPr bwMode="auto">
          <a:xfrm>
            <a:off x="1809751" y="571501"/>
            <a:ext cx="8215313" cy="1077913"/>
          </a:xfrm>
          <a:prstGeom prst="rect">
            <a:avLst/>
          </a:prstGeom>
          <a:noFill/>
          <a:ln w="9525">
            <a:noFill/>
            <a:miter lim="800000"/>
            <a:headEnd/>
            <a:tailEnd/>
          </a:ln>
        </p:spPr>
        <p:txBody>
          <a:bodyPr>
            <a:spAutoFit/>
          </a:bodyPr>
          <a:lstStyle/>
          <a:p>
            <a:r>
              <a:rPr lang="en-GB" sz="3200" dirty="0">
                <a:solidFill>
                  <a:srgbClr val="00B050"/>
                </a:solidFill>
                <a:latin typeface="Comic Sans MS" pitchFamily="66" charset="0"/>
              </a:rPr>
              <a:t>Decide what part of the rainforest your animal will live in</a:t>
            </a:r>
          </a:p>
        </p:txBody>
      </p:sp>
    </p:spTree>
    <p:extLst>
      <p:ext uri="{BB962C8B-B14F-4D97-AF65-F5344CB8AC3E}">
        <p14:creationId xmlns:p14="http://schemas.microsoft.com/office/powerpoint/2010/main" val="529916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5" name="Picture 3" descr="Picture1.jpg"/>
          <p:cNvPicPr>
            <a:picLocks noChangeAspect="1"/>
          </p:cNvPicPr>
          <p:nvPr/>
        </p:nvPicPr>
        <p:blipFill>
          <a:blip r:embed="rId2" cstate="print"/>
          <a:srcRect/>
          <a:stretch>
            <a:fillRect/>
          </a:stretch>
        </p:blipFill>
        <p:spPr bwMode="auto">
          <a:xfrm>
            <a:off x="1468244" y="0"/>
            <a:ext cx="9144000" cy="6858000"/>
          </a:xfrm>
          <a:prstGeom prst="rect">
            <a:avLst/>
          </a:prstGeom>
          <a:noFill/>
          <a:ln w="9525">
            <a:noFill/>
            <a:miter lim="800000"/>
            <a:headEnd/>
            <a:tailEnd/>
          </a:ln>
        </p:spPr>
      </p:pic>
      <p:sp>
        <p:nvSpPr>
          <p:cNvPr id="12306" name="Rectangle 4"/>
          <p:cNvSpPr>
            <a:spLocks noChangeArrowheads="1"/>
          </p:cNvSpPr>
          <p:nvPr/>
        </p:nvSpPr>
        <p:spPr bwMode="auto">
          <a:xfrm>
            <a:off x="1750740" y="260350"/>
            <a:ext cx="8285357" cy="2185214"/>
          </a:xfrm>
          <a:prstGeom prst="rect">
            <a:avLst/>
          </a:prstGeom>
          <a:noFill/>
          <a:ln w="9525">
            <a:noFill/>
            <a:miter lim="800000"/>
            <a:headEnd/>
            <a:tailEnd/>
          </a:ln>
        </p:spPr>
        <p:txBody>
          <a:bodyPr wrap="square">
            <a:spAutoFit/>
          </a:bodyPr>
          <a:lstStyle/>
          <a:p>
            <a:endParaRPr lang="en-GB" sz="2000" b="1" u="sng" dirty="0">
              <a:solidFill>
                <a:srgbClr val="FFFF00"/>
              </a:solidFill>
              <a:latin typeface="Comic Sans MS" pitchFamily="66" charset="0"/>
            </a:endParaRPr>
          </a:p>
          <a:p>
            <a:r>
              <a:rPr lang="en-GB" sz="2000" b="1" dirty="0">
                <a:solidFill>
                  <a:srgbClr val="FFFF00"/>
                </a:solidFill>
                <a:latin typeface="Comic Sans MS" pitchFamily="66" charset="0"/>
              </a:rPr>
              <a:t>Imagine a new species of plant or animal has been discovered in the rainforest.</a:t>
            </a:r>
          </a:p>
          <a:p>
            <a:r>
              <a:rPr lang="en-GB" sz="2000" b="1" dirty="0">
                <a:solidFill>
                  <a:srgbClr val="FFFF00"/>
                </a:solidFill>
                <a:latin typeface="Comic Sans MS" pitchFamily="66" charset="0"/>
              </a:rPr>
              <a:t>Draw an annotated sketch of your plant/animal.</a:t>
            </a:r>
          </a:p>
          <a:p>
            <a:r>
              <a:rPr lang="en-GB" sz="2000" b="1" u="sng" dirty="0">
                <a:solidFill>
                  <a:srgbClr val="FFFF00"/>
                </a:solidFill>
                <a:latin typeface="Comic Sans MS" pitchFamily="66" charset="0"/>
              </a:rPr>
              <a:t>Success criteria</a:t>
            </a:r>
            <a:r>
              <a:rPr lang="en-GB" sz="2000" b="1" dirty="0">
                <a:solidFill>
                  <a:srgbClr val="FFFF00"/>
                </a:solidFill>
                <a:latin typeface="Comic Sans MS" pitchFamily="66" charset="0"/>
              </a:rPr>
              <a:t>...</a:t>
            </a:r>
            <a:r>
              <a:rPr lang="en-GB" sz="2000" b="1" u="sng" dirty="0">
                <a:solidFill>
                  <a:srgbClr val="FFFF00"/>
                </a:solidFill>
                <a:latin typeface="Comic Sans MS" pitchFamily="66" charset="0"/>
              </a:rPr>
              <a:t>  </a:t>
            </a:r>
          </a:p>
          <a:p>
            <a:endParaRPr lang="en-GB" dirty="0">
              <a:solidFill>
                <a:srgbClr val="FFFF00"/>
              </a:solidFill>
              <a:latin typeface="Comic Sans MS" pitchFamily="66" charset="0"/>
            </a:endParaRPr>
          </a:p>
          <a:p>
            <a:endParaRPr lang="en-GB" dirty="0">
              <a:solidFill>
                <a:srgbClr val="FFFF00"/>
              </a:solidFill>
              <a:latin typeface="Comic Sans MS"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62983810"/>
              </p:ext>
            </p:extLst>
          </p:nvPr>
        </p:nvGraphicFramePr>
        <p:xfrm>
          <a:off x="1914862" y="2205039"/>
          <a:ext cx="7906870" cy="3245907"/>
        </p:xfrm>
        <a:graphic>
          <a:graphicData uri="http://schemas.openxmlformats.org/drawingml/2006/table">
            <a:tbl>
              <a:tblPr/>
              <a:tblGrid>
                <a:gridCol w="7906870">
                  <a:extLst>
                    <a:ext uri="{9D8B030D-6E8A-4147-A177-3AD203B41FA5}">
                      <a16:colId xmlns:a16="http://schemas.microsoft.com/office/drawing/2014/main" val="20000"/>
                    </a:ext>
                  </a:extLst>
                </a:gridCol>
              </a:tblGrid>
              <a:tr h="5505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FFFF00"/>
                          </a:solidFill>
                          <a:effectLst/>
                          <a:latin typeface="Comic Sans MS" pitchFamily="66" charset="0"/>
                        </a:rPr>
                        <a:t>Use at least 3 adaptations for the animal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93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FFFF00"/>
                          </a:solidFill>
                          <a:effectLst/>
                          <a:latin typeface="Comic Sans MS" pitchFamily="66" charset="0"/>
                        </a:rPr>
                        <a:t>Describe your plant/animal, giving reasons for its adaptations linked to the conditions within the forest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093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FFFF00"/>
                          </a:solidFill>
                          <a:effectLst/>
                          <a:latin typeface="Comic Sans MS" pitchFamily="66" charset="0"/>
                        </a:rPr>
                        <a:t>Give your plant/animal a 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05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FFFF00"/>
                          </a:solidFill>
                          <a:effectLst/>
                          <a:latin typeface="Comic Sans MS" pitchFamily="66" charset="0"/>
                        </a:rPr>
                        <a:t>Describe your plant/animal’s environment and the layer of the rainforest that it lives 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234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FFFF00"/>
                          </a:solidFill>
                          <a:effectLst/>
                          <a:latin typeface="Comic Sans MS" pitchFamily="66" charset="0"/>
                        </a:rPr>
                        <a:t> Put your plant/animal in a food chain, using other species from the rainforest.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19739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inmagine.com/400nwm/iris/szefei-001/ptg01569556.jpg">
            <a:hlinkClick r:id="rId2" invalidUrl="http://www.google.co.uk/url?sa=i&amp;rct=j&amp;q=tropical+rainforest+background&amp;source=images&amp;cd=&amp;cad=rja&amp;uact=8&amp;docid=H9__LxKqmZ5qxM&amp;tbnid=T4NEk8IhdRq9KM:&amp;ved=0CAUQjRw&amp;url=http://m.inmagine.com/image-ptg01569556-Landscape-of-tropical-rainforest-in-a-morning -Malaysia.html&amp;ei=snV7U7DiEsyY1AW_u4H4BQ&amp;bvm=bv.67229260,d.ZWU&amp;psig=AFQjCNGkJe9VwYqcbiYzZvbs-UtZVzWLTA&amp;ust=1400686374616078"/>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435839" cy="68606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64863" y="930856"/>
            <a:ext cx="8496944" cy="253916"/>
          </a:xfrm>
          <a:prstGeom prst="rect">
            <a:avLst/>
          </a:prstGeom>
          <a:solidFill>
            <a:schemeClr val="bg1"/>
          </a:solidFill>
          <a:ln w="57150">
            <a:solidFill>
              <a:schemeClr val="tx1"/>
            </a:solidFill>
          </a:ln>
        </p:spPr>
        <p:txBody>
          <a:bodyPr wrap="square" rtlCol="0">
            <a:spAutoFit/>
          </a:bodyPr>
          <a:lstStyle/>
          <a:p>
            <a:pPr algn="ctr"/>
            <a:endParaRPr lang="en-GB" sz="1050" b="1" u="sng" dirty="0">
              <a:solidFill>
                <a:srgbClr val="008000"/>
              </a:solidFill>
              <a:effectLst>
                <a:outerShdw blurRad="38100" dist="38100" dir="2700000" algn="tl">
                  <a:srgbClr val="000000">
                    <a:alpha val="43137"/>
                  </a:srgbClr>
                </a:outerShdw>
              </a:effectLst>
              <a:latin typeface="Comic Sans MS" pitchFamily="66" charset="0"/>
            </a:endParaRPr>
          </a:p>
        </p:txBody>
      </p:sp>
      <p:sp>
        <p:nvSpPr>
          <p:cNvPr id="4" name="TextBox 3"/>
          <p:cNvSpPr txBox="1"/>
          <p:nvPr/>
        </p:nvSpPr>
        <p:spPr>
          <a:xfrm>
            <a:off x="1890781" y="196783"/>
            <a:ext cx="8496944" cy="1077218"/>
          </a:xfrm>
          <a:prstGeom prst="rect">
            <a:avLst/>
          </a:prstGeom>
          <a:solidFill>
            <a:srgbClr val="008000"/>
          </a:solidFill>
          <a:ln w="57150">
            <a:solidFill>
              <a:srgbClr val="008000"/>
            </a:solidFill>
          </a:ln>
        </p:spPr>
        <p:txBody>
          <a:bodyPr wrap="square" rtlCol="0">
            <a:spAutoFit/>
          </a:bodyPr>
          <a:lstStyle/>
          <a:p>
            <a:pPr algn="ctr"/>
            <a:r>
              <a:rPr lang="en-GB" sz="3200" b="1" u="sng" dirty="0">
                <a:solidFill>
                  <a:schemeClr val="bg1"/>
                </a:solidFill>
                <a:effectLst>
                  <a:outerShdw blurRad="38100" dist="38100" dir="2700000" algn="tl">
                    <a:srgbClr val="000000">
                      <a:alpha val="43137"/>
                    </a:srgbClr>
                  </a:outerShdw>
                </a:effectLst>
                <a:latin typeface="Comic Sans MS" pitchFamily="66" charset="0"/>
              </a:rPr>
              <a:t>How have animals adapted to survive the Amazonian rainforest?</a:t>
            </a:r>
          </a:p>
        </p:txBody>
      </p:sp>
      <p:sp>
        <p:nvSpPr>
          <p:cNvPr id="5" name="TextBox 4"/>
          <p:cNvSpPr txBox="1"/>
          <p:nvPr/>
        </p:nvSpPr>
        <p:spPr>
          <a:xfrm>
            <a:off x="343622" y="1375363"/>
            <a:ext cx="7272169" cy="44012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b="1" u="sng" dirty="0">
                <a:solidFill>
                  <a:srgbClr val="008000"/>
                </a:solidFill>
                <a:effectLst>
                  <a:outerShdw blurRad="38100" dist="38100" dir="2700000" algn="tl">
                    <a:srgbClr val="000000">
                      <a:alpha val="43137"/>
                    </a:srgbClr>
                  </a:outerShdw>
                </a:effectLst>
                <a:latin typeface="Comic Sans MS" panose="030F0702030302020204" pitchFamily="66" charset="0"/>
              </a:rPr>
              <a:t>Success criteria </a:t>
            </a:r>
          </a:p>
          <a:p>
            <a:pPr marL="342900" indent="-342900">
              <a:buFont typeface="Arial" panose="020B0604020202020204" pitchFamily="34" charset="0"/>
              <a:buChar char="•"/>
            </a:pPr>
            <a:r>
              <a:rPr kumimoji="0" lang="en-GB" sz="2000" b="1" i="0" u="none" strike="noStrike" cap="none" normalizeH="0" baseline="0" dirty="0">
                <a:ln>
                  <a:noFill/>
                </a:ln>
                <a:solidFill>
                  <a:schemeClr val="tx1"/>
                </a:solidFill>
                <a:effectLst/>
                <a:latin typeface="Comic Sans MS" pitchFamily="66" charset="0"/>
              </a:rPr>
              <a:t>Use at least 3 adaptations for the animal- annotate these on your design</a:t>
            </a:r>
          </a:p>
          <a:p>
            <a:pPr marL="342900" indent="-342900">
              <a:buFont typeface="Arial" panose="020B0604020202020204" pitchFamily="34" charset="0"/>
              <a:buChar char="•"/>
            </a:pPr>
            <a:r>
              <a:rPr kumimoji="0" lang="en-GB" sz="2000" b="1" i="0" u="none" strike="noStrike" cap="none" normalizeH="0" baseline="0" dirty="0">
                <a:ln>
                  <a:noFill/>
                </a:ln>
                <a:solidFill>
                  <a:schemeClr val="tx1"/>
                </a:solidFill>
                <a:effectLst/>
                <a:latin typeface="Comic Sans MS" pitchFamily="66" charset="0"/>
              </a:rPr>
              <a:t>Give your plant/animal a name</a:t>
            </a:r>
            <a:endParaRPr lang="en-GB" sz="2000" b="1" dirty="0">
              <a:solidFill>
                <a:schemeClr val="tx1"/>
              </a:solidFill>
              <a:latin typeface="Comic Sans MS" panose="030F0702030302020204" pitchFamily="66" charset="0"/>
            </a:endParaRPr>
          </a:p>
          <a:p>
            <a:pPr marL="342900" indent="-342900">
              <a:buFont typeface="Arial" panose="020B0604020202020204" pitchFamily="34" charset="0"/>
              <a:buChar char="•"/>
            </a:pPr>
            <a:r>
              <a:rPr lang="en-GB" sz="2000" b="1" dirty="0">
                <a:latin typeface="Comic Sans MS" panose="030F0702030302020204" pitchFamily="66" charset="0"/>
              </a:rPr>
              <a:t>Use key terminology- </a:t>
            </a:r>
            <a:r>
              <a:rPr kumimoji="0" lang="en-GB" sz="2000" b="1" i="0" u="none" strike="noStrike" cap="none" normalizeH="0" baseline="0" dirty="0">
                <a:ln>
                  <a:noFill/>
                </a:ln>
                <a:solidFill>
                  <a:schemeClr val="tx1"/>
                </a:solidFill>
                <a:effectLst/>
                <a:latin typeface="Comic Sans MS" pitchFamily="66" charset="0"/>
              </a:rPr>
              <a:t>Describe your animal’s environment and the layer of the rainforest that it lives in</a:t>
            </a:r>
            <a:endParaRPr lang="en-GB" sz="2000" b="1" dirty="0">
              <a:latin typeface="Comic Sans MS" panose="030F0702030302020204" pitchFamily="66" charset="0"/>
            </a:endParaRPr>
          </a:p>
          <a:p>
            <a:pPr marL="342900" indent="-342900">
              <a:buFont typeface="Arial" panose="020B0604020202020204" pitchFamily="34" charset="0"/>
              <a:buChar char="•"/>
            </a:pPr>
            <a:r>
              <a:rPr lang="en-GB" sz="2000" b="1" dirty="0">
                <a:latin typeface="Comic Sans MS" panose="030F0702030302020204" pitchFamily="66" charset="0"/>
              </a:rPr>
              <a:t>Structure using </a:t>
            </a:r>
            <a:r>
              <a:rPr lang="en-GB" sz="2000" b="1" dirty="0">
                <a:solidFill>
                  <a:schemeClr val="tx1"/>
                </a:solidFill>
                <a:latin typeface="Comic Sans MS" panose="030F0702030302020204" pitchFamily="66" charset="0"/>
              </a:rPr>
              <a:t>PEEL- </a:t>
            </a:r>
            <a:r>
              <a:rPr kumimoji="0" lang="en-GB" sz="2000" b="1" i="0" u="none" strike="noStrike" cap="none" normalizeH="0" baseline="0" dirty="0">
                <a:ln>
                  <a:noFill/>
                </a:ln>
                <a:solidFill>
                  <a:schemeClr val="tx1"/>
                </a:solidFill>
                <a:effectLst/>
                <a:latin typeface="Comic Sans MS" pitchFamily="66" charset="0"/>
              </a:rPr>
              <a:t>Describe your animal, giving reasons for its adaptations linked to the conditions within the forest</a:t>
            </a:r>
            <a:endParaRPr lang="en-GB" sz="2000" b="1" dirty="0">
              <a:latin typeface="Comic Sans MS" panose="030F0702030302020204" pitchFamily="66" charset="0"/>
            </a:endParaRPr>
          </a:p>
          <a:p>
            <a:pPr marL="342900" indent="-342900">
              <a:buFont typeface="Arial" panose="020B0604020202020204" pitchFamily="34" charset="0"/>
              <a:buChar char="•"/>
            </a:pPr>
            <a:r>
              <a:rPr kumimoji="0" lang="en-GB" sz="2000" b="1" i="0" u="none" strike="noStrike" cap="none" normalizeH="0" baseline="0" dirty="0">
                <a:ln>
                  <a:noFill/>
                </a:ln>
                <a:solidFill>
                  <a:schemeClr val="tx1"/>
                </a:solidFill>
                <a:effectLst/>
                <a:latin typeface="Comic Sans MS" pitchFamily="66" charset="0"/>
              </a:rPr>
              <a:t>Put your plant/animal in a food chain, using other species from the rainforest.</a:t>
            </a:r>
          </a:p>
          <a:p>
            <a:pPr marL="342900" indent="-342900">
              <a:buFont typeface="Arial" panose="020B0604020202020204" pitchFamily="34" charset="0"/>
              <a:buChar char="•"/>
            </a:pPr>
            <a:r>
              <a:rPr kumimoji="0" lang="en-GB" sz="2000" b="1" i="0" u="none" strike="noStrike" cap="none" normalizeH="0" baseline="0" dirty="0">
                <a:ln>
                  <a:noFill/>
                </a:ln>
                <a:solidFill>
                  <a:schemeClr val="tx1"/>
                </a:solidFill>
                <a:effectLst/>
                <a:latin typeface="Comic Sans MS" pitchFamily="66" charset="0"/>
              </a:rPr>
              <a:t>Explain what defence/ attack methods your animal may use. </a:t>
            </a:r>
          </a:p>
        </p:txBody>
      </p:sp>
      <p:sp>
        <p:nvSpPr>
          <p:cNvPr id="6" name="Rectangle 5"/>
          <p:cNvSpPr/>
          <p:nvPr/>
        </p:nvSpPr>
        <p:spPr>
          <a:xfrm>
            <a:off x="1890781" y="5877930"/>
            <a:ext cx="8496944" cy="923330"/>
          </a:xfrm>
          <a:prstGeom prst="rect">
            <a:avLst/>
          </a:prstGeom>
          <a:solidFill>
            <a:schemeClr val="bg1"/>
          </a:solidFill>
          <a:ln>
            <a:solidFill>
              <a:schemeClr val="tx1"/>
            </a:solidFill>
          </a:ln>
        </p:spPr>
        <p:txBody>
          <a:bodyPr wrap="square">
            <a:spAutoFit/>
          </a:bodyPr>
          <a:lstStyle/>
          <a:p>
            <a:r>
              <a:rPr lang="en-GB" dirty="0">
                <a:solidFill>
                  <a:srgbClr val="FFC000"/>
                </a:solidFill>
                <a:latin typeface="Comic Sans MS" panose="030F0702030302020204" pitchFamily="66" charset="0"/>
              </a:rPr>
              <a:t>You should be able to investigate the different characteristics of Amazonian animal adaptions (Level 5). </a:t>
            </a:r>
          </a:p>
          <a:p>
            <a:r>
              <a:rPr lang="en-GB" dirty="0">
                <a:solidFill>
                  <a:srgbClr val="00B050"/>
                </a:solidFill>
                <a:latin typeface="Comic Sans MS" panose="030F0702030302020204" pitchFamily="66" charset="0"/>
              </a:rPr>
              <a:t>You could associate adaptions to the different rainforest layer (Level 6).</a:t>
            </a:r>
          </a:p>
        </p:txBody>
      </p:sp>
      <p:pic>
        <p:nvPicPr>
          <p:cNvPr id="7" name="Picture 24" descr="http://img2.wikia.nocookie.net/__cb20130205002001/vexillology/images/d/d6/Yes_ti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1075" y="5737887"/>
            <a:ext cx="551596" cy="5414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4" descr="http://img2.wikia.nocookie.net/__cb20130205002001/vexillology/images/d/d6/Yes_ti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5022" y="6246867"/>
            <a:ext cx="551596" cy="54140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animalnational.com/wp-content/uploads/2013/04/Amazon-endangered-animals-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2294" y="1357120"/>
            <a:ext cx="2330488" cy="2952328"/>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449028" y="1275048"/>
            <a:ext cx="1928510" cy="783193"/>
          </a:xfrm>
          <a:prstGeom prst="wedgeRoundRectCallout">
            <a:avLst>
              <a:gd name="adj1" fmla="val 63482"/>
              <a:gd name="adj2" fmla="val 167045"/>
              <a:gd name="adj3" fmla="val 16667"/>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err="1">
                <a:latin typeface="Comic Sans MS" panose="030F0702030302020204" pitchFamily="66" charset="0"/>
              </a:rPr>
              <a:t>Oi</a:t>
            </a:r>
            <a:r>
              <a:rPr lang="en-GB" sz="2000" dirty="0">
                <a:latin typeface="Comic Sans MS" panose="030F0702030302020204" pitchFamily="66" charset="0"/>
              </a:rPr>
              <a:t>, PEEL me a banana now! </a:t>
            </a:r>
          </a:p>
        </p:txBody>
      </p:sp>
    </p:spTree>
    <p:extLst>
      <p:ext uri="{BB962C8B-B14F-4D97-AF65-F5344CB8AC3E}">
        <p14:creationId xmlns:p14="http://schemas.microsoft.com/office/powerpoint/2010/main" val="115982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3738564" y="1285875"/>
            <a:ext cx="4429125" cy="3735388"/>
          </a:xfrm>
          <a:prstGeom prst="rect">
            <a:avLst/>
          </a:prstGeom>
          <a:noFill/>
          <a:ln w="9525">
            <a:noFill/>
            <a:round/>
            <a:headEnd/>
            <a:tailEnd/>
          </a:ln>
        </p:spPr>
      </p:pic>
      <p:sp>
        <p:nvSpPr>
          <p:cNvPr id="3" name="TextBox 2"/>
          <p:cNvSpPr txBox="1"/>
          <p:nvPr/>
        </p:nvSpPr>
        <p:spPr>
          <a:xfrm>
            <a:off x="350197" y="214291"/>
            <a:ext cx="11614824" cy="830997"/>
          </a:xfrm>
          <a:prstGeom prst="rect">
            <a:avLst/>
          </a:prstGeom>
          <a:noFill/>
        </p:spPr>
        <p:txBody>
          <a:bodyPr wrap="square">
            <a:spAutoFit/>
          </a:bodyPr>
          <a:lstStyle/>
          <a:p>
            <a:pPr algn="ctr">
              <a:defRPr/>
            </a:pPr>
            <a:r>
              <a:rPr lang="en-GB" sz="4800" b="1" u="sng" dirty="0">
                <a:ln w="18415" cmpd="sng">
                  <a:solidFill>
                    <a:srgbClr val="FFFFFF"/>
                  </a:solidFill>
                  <a:prstDash val="solid"/>
                </a:ln>
                <a:solidFill>
                  <a:srgbClr val="FF0000"/>
                </a:solidFill>
                <a:latin typeface="dearJoe 5 CASUAL PRO" panose="02000000000000000000" pitchFamily="2" charset="0"/>
              </a:rPr>
              <a:t>Annotation example: </a:t>
            </a:r>
            <a:r>
              <a:rPr lang="en-GB" sz="4800" b="1" u="sng" dirty="0" err="1">
                <a:ln w="18415" cmpd="sng">
                  <a:solidFill>
                    <a:srgbClr val="FFFFFF"/>
                  </a:solidFill>
                  <a:prstDash val="solid"/>
                </a:ln>
                <a:solidFill>
                  <a:srgbClr val="FF0000"/>
                </a:solidFill>
                <a:latin typeface="dearJoe 5 CASUAL PRO" panose="02000000000000000000" pitchFamily="2" charset="0"/>
              </a:rPr>
              <a:t>Butterhummingfrog</a:t>
            </a:r>
            <a:endParaRPr lang="en-GB" sz="4800" b="1" u="sng" dirty="0">
              <a:ln w="18415" cmpd="sng">
                <a:solidFill>
                  <a:srgbClr val="FFFFFF"/>
                </a:solidFill>
                <a:prstDash val="solid"/>
              </a:ln>
              <a:solidFill>
                <a:srgbClr val="FF0000"/>
              </a:solidFill>
              <a:latin typeface="dearJoe 5 CASUAL PRO" panose="02000000000000000000" pitchFamily="2" charset="0"/>
            </a:endParaRPr>
          </a:p>
        </p:txBody>
      </p:sp>
      <p:sp>
        <p:nvSpPr>
          <p:cNvPr id="11268" name="TextBox 3"/>
          <p:cNvSpPr txBox="1">
            <a:spLocks noChangeArrowheads="1"/>
          </p:cNvSpPr>
          <p:nvPr/>
        </p:nvSpPr>
        <p:spPr bwMode="auto">
          <a:xfrm>
            <a:off x="1738314" y="5286376"/>
            <a:ext cx="8643937" cy="369332"/>
          </a:xfrm>
          <a:prstGeom prst="rect">
            <a:avLst/>
          </a:prstGeom>
          <a:noFill/>
          <a:ln w="9525">
            <a:noFill/>
            <a:miter lim="800000"/>
            <a:headEnd/>
            <a:tailEnd/>
          </a:ln>
        </p:spPr>
        <p:txBody>
          <a:bodyPr>
            <a:spAutoFit/>
          </a:bodyPr>
          <a:lstStyle/>
          <a:p>
            <a:r>
              <a:rPr lang="en-GB" dirty="0">
                <a:latin typeface="Comic Sans MS" pitchFamily="66" charset="0"/>
              </a:rPr>
              <a:t>It likes to live in dark, moist environments like a pond or stream. </a:t>
            </a:r>
          </a:p>
        </p:txBody>
      </p:sp>
      <p:sp>
        <p:nvSpPr>
          <p:cNvPr id="2" name="TextBox 1">
            <a:extLst>
              <a:ext uri="{FF2B5EF4-FFF2-40B4-BE49-F238E27FC236}">
                <a16:creationId xmlns:a16="http://schemas.microsoft.com/office/drawing/2014/main" id="{63FC49BC-C697-D043-8538-491F7EACAE02}"/>
              </a:ext>
            </a:extLst>
          </p:cNvPr>
          <p:cNvSpPr txBox="1"/>
          <p:nvPr/>
        </p:nvSpPr>
        <p:spPr>
          <a:xfrm>
            <a:off x="8724452" y="3429000"/>
            <a:ext cx="2431228" cy="1477328"/>
          </a:xfrm>
          <a:prstGeom prst="rect">
            <a:avLst/>
          </a:prstGeom>
          <a:noFill/>
        </p:spPr>
        <p:txBody>
          <a:bodyPr wrap="square" rtlCol="0">
            <a:spAutoFit/>
          </a:bodyPr>
          <a:lstStyle/>
          <a:p>
            <a:r>
              <a:rPr lang="en-GB" dirty="0">
                <a:latin typeface="Comic Sans MS" pitchFamily="66" charset="0"/>
              </a:rPr>
              <a:t>Its toes have suction cup pads to help in climbing and clinging to leaves and branches.</a:t>
            </a:r>
            <a:endParaRPr lang="en-US" dirty="0"/>
          </a:p>
        </p:txBody>
      </p:sp>
      <p:cxnSp>
        <p:nvCxnSpPr>
          <p:cNvPr id="5" name="Straight Arrow Connector 4">
            <a:extLst>
              <a:ext uri="{FF2B5EF4-FFF2-40B4-BE49-F238E27FC236}">
                <a16:creationId xmlns:a16="http://schemas.microsoft.com/office/drawing/2014/main" id="{FBBF2FD9-2F9A-D141-9A9D-F9F6B825ADF9}"/>
              </a:ext>
            </a:extLst>
          </p:cNvPr>
          <p:cNvCxnSpPr/>
          <p:nvPr/>
        </p:nvCxnSpPr>
        <p:spPr>
          <a:xfrm flipV="1">
            <a:off x="6777318" y="3926541"/>
            <a:ext cx="1947134" cy="462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6B69C57-A39E-114D-BE8D-810F83A43347}"/>
              </a:ext>
            </a:extLst>
          </p:cNvPr>
          <p:cNvSpPr txBox="1"/>
          <p:nvPr/>
        </p:nvSpPr>
        <p:spPr>
          <a:xfrm>
            <a:off x="828339" y="1409252"/>
            <a:ext cx="2302136" cy="1200329"/>
          </a:xfrm>
          <a:prstGeom prst="rect">
            <a:avLst/>
          </a:prstGeom>
          <a:noFill/>
        </p:spPr>
        <p:txBody>
          <a:bodyPr wrap="square" rtlCol="0">
            <a:spAutoFit/>
          </a:bodyPr>
          <a:lstStyle/>
          <a:p>
            <a:r>
              <a:rPr lang="en-GB" dirty="0">
                <a:latin typeface="Comic Sans MS" pitchFamily="66" charset="0"/>
              </a:rPr>
              <a:t>It cannot fly, but uses its wings to attract insects and butterflies to eat</a:t>
            </a:r>
            <a:endParaRPr lang="en-US" dirty="0"/>
          </a:p>
        </p:txBody>
      </p:sp>
      <p:cxnSp>
        <p:nvCxnSpPr>
          <p:cNvPr id="8" name="Straight Arrow Connector 7">
            <a:extLst>
              <a:ext uri="{FF2B5EF4-FFF2-40B4-BE49-F238E27FC236}">
                <a16:creationId xmlns:a16="http://schemas.microsoft.com/office/drawing/2014/main" id="{25CB6B49-E435-BA4D-8098-BBC5D6E1DFEF}"/>
              </a:ext>
            </a:extLst>
          </p:cNvPr>
          <p:cNvCxnSpPr/>
          <p:nvPr/>
        </p:nvCxnSpPr>
        <p:spPr>
          <a:xfrm>
            <a:off x="3259567" y="1731981"/>
            <a:ext cx="1376979" cy="484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E931046-176F-8644-B66A-E49F61AC4723}"/>
              </a:ext>
            </a:extLst>
          </p:cNvPr>
          <p:cNvSpPr txBox="1"/>
          <p:nvPr/>
        </p:nvSpPr>
        <p:spPr>
          <a:xfrm>
            <a:off x="8724452" y="1161826"/>
            <a:ext cx="2086983" cy="1200329"/>
          </a:xfrm>
          <a:prstGeom prst="rect">
            <a:avLst/>
          </a:prstGeom>
          <a:noFill/>
        </p:spPr>
        <p:txBody>
          <a:bodyPr wrap="square" rtlCol="0">
            <a:spAutoFit/>
          </a:bodyPr>
          <a:lstStyle/>
          <a:p>
            <a:r>
              <a:rPr lang="en-GB" dirty="0">
                <a:latin typeface="Comic Sans MS" pitchFamily="66" charset="0"/>
              </a:rPr>
              <a:t>It has a pointed beak to drink nectar from flowers.</a:t>
            </a:r>
            <a:endParaRPr lang="en-US" dirty="0"/>
          </a:p>
        </p:txBody>
      </p:sp>
      <p:cxnSp>
        <p:nvCxnSpPr>
          <p:cNvPr id="11" name="Straight Arrow Connector 10">
            <a:extLst>
              <a:ext uri="{FF2B5EF4-FFF2-40B4-BE49-F238E27FC236}">
                <a16:creationId xmlns:a16="http://schemas.microsoft.com/office/drawing/2014/main" id="{95C02E7C-582D-7444-AD11-91DF282E3B1C}"/>
              </a:ext>
            </a:extLst>
          </p:cNvPr>
          <p:cNvCxnSpPr/>
          <p:nvPr/>
        </p:nvCxnSpPr>
        <p:spPr>
          <a:xfrm flipH="1">
            <a:off x="7767021" y="1828800"/>
            <a:ext cx="1118795" cy="699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425BB1-D4EA-6943-B220-F40BC7ADC826}"/>
              </a:ext>
            </a:extLst>
          </p:cNvPr>
          <p:cNvCxnSpPr/>
          <p:nvPr/>
        </p:nvCxnSpPr>
        <p:spPr>
          <a:xfrm flipV="1">
            <a:off x="6691256" y="4906328"/>
            <a:ext cx="86062" cy="386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678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inmagine.com/400nwm/iris/szefei-001/ptg01569556.jpg">
            <a:hlinkClick r:id="rId2" invalidUrl="http://www.google.co.uk/url?sa=i&amp;rct=j&amp;q=tropical+rainforest+background&amp;source=images&amp;cd=&amp;cad=rja&amp;uact=8&amp;docid=H9__LxKqmZ5qxM&amp;tbnid=T4NEk8IhdRq9KM:&amp;ved=0CAUQjRw&amp;url=http://m.inmagine.com/image-ptg01569556-Landscape-of-tropical-rainforest-in-a-morning -Malaysia.html&amp;ei=snV7U7DiEsyY1AW_u4H4BQ&amp;bvm=bv.67229260,d.ZWU&amp;psig=AFQjCNGkJe9VwYqcbiYzZvbs-UtZVzWLTA&amp;ust=1400686374616078"/>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274474" cy="68606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47527" y="5728"/>
            <a:ext cx="8496944" cy="584775"/>
          </a:xfrm>
          <a:prstGeom prst="rect">
            <a:avLst/>
          </a:prstGeom>
          <a:solidFill>
            <a:srgbClr val="008000"/>
          </a:solidFill>
          <a:ln w="57150">
            <a:solidFill>
              <a:srgbClr val="008000"/>
            </a:solidFill>
          </a:ln>
        </p:spPr>
        <p:txBody>
          <a:bodyPr wrap="square" rtlCol="0">
            <a:spAutoFit/>
          </a:bodyPr>
          <a:lstStyle/>
          <a:p>
            <a:pPr algn="ctr"/>
            <a:r>
              <a:rPr lang="en-GB" sz="3200" b="1" dirty="0">
                <a:solidFill>
                  <a:schemeClr val="bg1"/>
                </a:solidFill>
                <a:effectLst>
                  <a:outerShdw blurRad="38100" dist="38100" dir="2700000" algn="tl">
                    <a:srgbClr val="000000">
                      <a:alpha val="43137"/>
                    </a:srgbClr>
                  </a:outerShdw>
                </a:effectLst>
                <a:latin typeface="Comic Sans MS" panose="030F0702030302020204" pitchFamily="66" charset="0"/>
              </a:rPr>
              <a:t>The Amazonian adaptation write-up</a:t>
            </a:r>
            <a:r>
              <a:rPr lang="en-GB" sz="3200" b="1" dirty="0">
                <a:solidFill>
                  <a:schemeClr val="bg1"/>
                </a:solidFill>
                <a:latin typeface="Comic Sans MS" panose="030F0702030302020204" pitchFamily="66" charset="0"/>
              </a:rPr>
              <a:t>!</a:t>
            </a:r>
          </a:p>
        </p:txBody>
      </p:sp>
      <p:sp>
        <p:nvSpPr>
          <p:cNvPr id="4" name="TextBox 3"/>
          <p:cNvSpPr txBox="1"/>
          <p:nvPr/>
        </p:nvSpPr>
        <p:spPr>
          <a:xfrm>
            <a:off x="491263" y="2705423"/>
            <a:ext cx="11209469" cy="3416320"/>
          </a:xfrm>
          <a:prstGeom prst="rect">
            <a:avLst/>
          </a:prstGeom>
          <a:solidFill>
            <a:schemeClr val="bg1"/>
          </a:solidFill>
          <a:ln w="57150">
            <a:solidFill>
              <a:schemeClr val="tx1"/>
            </a:solidFill>
          </a:ln>
        </p:spPr>
        <p:txBody>
          <a:bodyPr wrap="square" rtlCol="0">
            <a:spAutoFit/>
          </a:bodyPr>
          <a:lstStyle/>
          <a:p>
            <a:r>
              <a:rPr lang="en-GB" sz="2400" b="1" u="sng" dirty="0">
                <a:solidFill>
                  <a:srgbClr val="008000"/>
                </a:solidFill>
                <a:effectLst>
                  <a:outerShdw blurRad="38100" dist="38100" dir="2700000" algn="tl">
                    <a:srgbClr val="000000">
                      <a:alpha val="43137"/>
                    </a:srgbClr>
                  </a:outerShdw>
                </a:effectLst>
                <a:latin typeface="Comic Sans MS" pitchFamily="66" charset="0"/>
              </a:rPr>
              <a:t>How has your animal adapted to survive the Amazonian rainforest?</a:t>
            </a:r>
          </a:p>
          <a:p>
            <a:endParaRPr lang="en-GB" sz="2400" dirty="0">
              <a:latin typeface="Comic Sans MS" pitchFamily="66" charset="0"/>
            </a:endParaRPr>
          </a:p>
          <a:p>
            <a:r>
              <a:rPr lang="en-GB" sz="2400" b="1" dirty="0">
                <a:latin typeface="Comic Sans MS" pitchFamily="66" charset="0"/>
              </a:rPr>
              <a:t>EXAMPLE: </a:t>
            </a:r>
            <a:r>
              <a:rPr lang="en-GB" sz="2400" dirty="0">
                <a:solidFill>
                  <a:srgbClr val="FF0000"/>
                </a:solidFill>
                <a:latin typeface="Comic Sans MS" pitchFamily="66" charset="0"/>
              </a:rPr>
              <a:t>The </a:t>
            </a:r>
            <a:r>
              <a:rPr lang="en-GB" sz="2400" dirty="0" err="1">
                <a:solidFill>
                  <a:srgbClr val="FF0000"/>
                </a:solidFill>
                <a:latin typeface="Comic Sans MS" pitchFamily="66" charset="0"/>
              </a:rPr>
              <a:t>butterhummingfrog</a:t>
            </a:r>
            <a:r>
              <a:rPr lang="en-GB" sz="2400" dirty="0">
                <a:solidFill>
                  <a:srgbClr val="FF0000"/>
                </a:solidFill>
                <a:latin typeface="Comic Sans MS" pitchFamily="66" charset="0"/>
              </a:rPr>
              <a:t> has various adaptions to be able to move between the forest floor and canopy layer- the forest floor is dark and damp and the canopy is where most of the food is in the rainforest . </a:t>
            </a:r>
            <a:r>
              <a:rPr lang="en-GB" sz="2400" dirty="0">
                <a:solidFill>
                  <a:srgbClr val="002060"/>
                </a:solidFill>
                <a:latin typeface="Comic Sans MS" pitchFamily="66" charset="0"/>
              </a:rPr>
              <a:t>Its toes have suction cup pads . </a:t>
            </a:r>
            <a:r>
              <a:rPr lang="en-GB" sz="2400" dirty="0">
                <a:solidFill>
                  <a:srgbClr val="00B050"/>
                </a:solidFill>
                <a:latin typeface="Comic Sans MS" pitchFamily="66" charset="0"/>
              </a:rPr>
              <a:t>This helps to to climb and cling to leaves and branches. </a:t>
            </a:r>
            <a:r>
              <a:rPr lang="en-GB" sz="2400" dirty="0">
                <a:solidFill>
                  <a:srgbClr val="7030A0"/>
                </a:solidFill>
                <a:latin typeface="Comic Sans MS" pitchFamily="66" charset="0"/>
              </a:rPr>
              <a:t>As a result, they are able to move from the forest floor where it likes the moist environment of the stream to the canopy layer where it can collect the nectar of the flowers and insects and butterflies to eat. </a:t>
            </a:r>
          </a:p>
        </p:txBody>
      </p:sp>
      <p:sp>
        <p:nvSpPr>
          <p:cNvPr id="6" name="TextBox 5"/>
          <p:cNvSpPr txBox="1"/>
          <p:nvPr/>
        </p:nvSpPr>
        <p:spPr>
          <a:xfrm>
            <a:off x="1867252" y="6222387"/>
            <a:ext cx="849455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b="1" dirty="0">
                <a:solidFill>
                  <a:srgbClr val="FF0000"/>
                </a:solidFill>
                <a:latin typeface="Comic Sans MS" panose="030F0702030302020204" pitchFamily="66" charset="0"/>
              </a:rPr>
              <a:t>Point</a:t>
            </a:r>
            <a:r>
              <a:rPr lang="en-GB" sz="2800" b="1" dirty="0">
                <a:latin typeface="Comic Sans MS" panose="030F0702030302020204" pitchFamily="66" charset="0"/>
              </a:rPr>
              <a:t>  </a:t>
            </a:r>
            <a:r>
              <a:rPr lang="en-GB" sz="2800" b="1" dirty="0">
                <a:solidFill>
                  <a:srgbClr val="002060"/>
                </a:solidFill>
                <a:latin typeface="Comic Sans MS" panose="030F0702030302020204" pitchFamily="66" charset="0"/>
              </a:rPr>
              <a:t>Example</a:t>
            </a:r>
            <a:r>
              <a:rPr lang="en-GB" sz="2800" b="1" dirty="0">
                <a:latin typeface="Comic Sans MS" panose="030F0702030302020204" pitchFamily="66" charset="0"/>
              </a:rPr>
              <a:t>  </a:t>
            </a:r>
            <a:r>
              <a:rPr lang="en-GB" sz="2800" b="1" dirty="0">
                <a:solidFill>
                  <a:srgbClr val="008000"/>
                </a:solidFill>
                <a:latin typeface="Comic Sans MS" panose="030F0702030302020204" pitchFamily="66" charset="0"/>
              </a:rPr>
              <a:t>Explain</a:t>
            </a:r>
            <a:r>
              <a:rPr lang="en-GB" sz="2800" b="1" dirty="0">
                <a:latin typeface="Comic Sans MS" panose="030F0702030302020204" pitchFamily="66" charset="0"/>
              </a:rPr>
              <a:t>  </a:t>
            </a:r>
            <a:r>
              <a:rPr lang="en-GB" sz="2800" b="1" dirty="0">
                <a:solidFill>
                  <a:srgbClr val="7030A0"/>
                </a:solidFill>
                <a:latin typeface="Comic Sans MS" panose="030F0702030302020204" pitchFamily="66" charset="0"/>
              </a:rPr>
              <a:t> Link  </a:t>
            </a:r>
          </a:p>
        </p:txBody>
      </p:sp>
      <p:sp>
        <p:nvSpPr>
          <p:cNvPr id="7" name="TextBox 6">
            <a:extLst>
              <a:ext uri="{FF2B5EF4-FFF2-40B4-BE49-F238E27FC236}">
                <a16:creationId xmlns:a16="http://schemas.microsoft.com/office/drawing/2014/main" id="{FB9E518F-91C6-484A-964D-13DDDC299DDC}"/>
              </a:ext>
            </a:extLst>
          </p:cNvPr>
          <p:cNvSpPr txBox="1"/>
          <p:nvPr/>
        </p:nvSpPr>
        <p:spPr>
          <a:xfrm>
            <a:off x="1685363" y="678467"/>
            <a:ext cx="8821271" cy="1938992"/>
          </a:xfrm>
          <a:prstGeom prst="rect">
            <a:avLst/>
          </a:prstGeom>
          <a:solidFill>
            <a:schemeClr val="bg1"/>
          </a:solidFill>
          <a:ln w="57150">
            <a:solidFill>
              <a:schemeClr val="tx1"/>
            </a:solidFill>
          </a:ln>
        </p:spPr>
        <p:txBody>
          <a:bodyPr wrap="square" rtlCol="0">
            <a:spAutoFit/>
          </a:bodyPr>
          <a:lstStyle/>
          <a:p>
            <a:r>
              <a:rPr lang="en-GB" sz="2000" b="1" u="sng" dirty="0">
                <a:solidFill>
                  <a:srgbClr val="008000"/>
                </a:solidFill>
                <a:effectLst>
                  <a:outerShdw blurRad="38100" dist="38100" dir="2700000" algn="tl">
                    <a:srgbClr val="000000">
                      <a:alpha val="43137"/>
                    </a:srgbClr>
                  </a:outerShdw>
                </a:effectLst>
                <a:latin typeface="Comic Sans MS" pitchFamily="66" charset="0"/>
              </a:rPr>
              <a:t>Activity</a:t>
            </a:r>
          </a:p>
          <a:p>
            <a:endParaRPr lang="en-GB" sz="2000" dirty="0">
              <a:latin typeface="Comic Sans MS" pitchFamily="66" charset="0"/>
            </a:endParaRPr>
          </a:p>
          <a:p>
            <a:r>
              <a:rPr lang="en-GB" sz="2000" dirty="0">
                <a:latin typeface="Comic Sans MS" pitchFamily="66" charset="0"/>
              </a:rPr>
              <a:t>Create a </a:t>
            </a:r>
            <a:r>
              <a:rPr lang="en-GB" sz="2000" b="1" u="sng" dirty="0">
                <a:solidFill>
                  <a:srgbClr val="FF0000"/>
                </a:solidFill>
                <a:latin typeface="Comic Sans MS" pitchFamily="66" charset="0"/>
              </a:rPr>
              <a:t>P</a:t>
            </a:r>
            <a:r>
              <a:rPr lang="en-GB" sz="2000" b="1" u="sng" dirty="0">
                <a:solidFill>
                  <a:srgbClr val="00B0F0"/>
                </a:solidFill>
                <a:latin typeface="Comic Sans MS" pitchFamily="66" charset="0"/>
              </a:rPr>
              <a:t>E</a:t>
            </a:r>
            <a:r>
              <a:rPr lang="en-GB" sz="2000" b="1" u="sng" dirty="0">
                <a:solidFill>
                  <a:srgbClr val="7030A0"/>
                </a:solidFill>
                <a:latin typeface="Comic Sans MS" pitchFamily="66" charset="0"/>
              </a:rPr>
              <a:t>E</a:t>
            </a:r>
            <a:r>
              <a:rPr lang="en-GB" sz="2000" b="1" u="sng" dirty="0">
                <a:solidFill>
                  <a:schemeClr val="accent6">
                    <a:lumMod val="75000"/>
                  </a:schemeClr>
                </a:solidFill>
                <a:latin typeface="Comic Sans MS" pitchFamily="66" charset="0"/>
              </a:rPr>
              <a:t>L</a:t>
            </a:r>
            <a:r>
              <a:rPr lang="en-GB" sz="2000" b="1" dirty="0">
                <a:latin typeface="Comic Sans MS" pitchFamily="66" charset="0"/>
              </a:rPr>
              <a:t> </a:t>
            </a:r>
            <a:r>
              <a:rPr lang="en-GB" sz="2000" dirty="0">
                <a:latin typeface="Comic Sans MS" pitchFamily="66" charset="0"/>
              </a:rPr>
              <a:t>structure to explain your animals adaptions</a:t>
            </a:r>
          </a:p>
          <a:p>
            <a:endParaRPr lang="en-GB" sz="2000" dirty="0">
              <a:latin typeface="Comic Sans MS" pitchFamily="66" charset="0"/>
            </a:endParaRPr>
          </a:p>
          <a:p>
            <a:pPr algn="ctr"/>
            <a:r>
              <a:rPr lang="en-GB" sz="2000" b="1" u="sng" dirty="0">
                <a:solidFill>
                  <a:srgbClr val="008000"/>
                </a:solidFill>
                <a:latin typeface="Comic Sans MS" pitchFamily="66" charset="0"/>
              </a:rPr>
              <a:t>Explain</a:t>
            </a:r>
            <a:r>
              <a:rPr lang="en-GB" sz="2000" dirty="0">
                <a:latin typeface="Comic Sans MS" pitchFamily="66" charset="0"/>
              </a:rPr>
              <a:t> how your animal has adapted to survive the Amazonian rainforest.</a:t>
            </a:r>
          </a:p>
        </p:txBody>
      </p:sp>
      <p:pic>
        <p:nvPicPr>
          <p:cNvPr id="8" name="Picture 4" descr="http://www.clipartlord.com/wp-content/uploads/2013/03/chameleon.png">
            <a:extLst>
              <a:ext uri="{FF2B5EF4-FFF2-40B4-BE49-F238E27FC236}">
                <a16:creationId xmlns:a16="http://schemas.microsoft.com/office/drawing/2014/main" id="{AF891386-942A-BE4E-9083-3734E879AA4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67"/>
          <a:stretch/>
        </p:blipFill>
        <p:spPr bwMode="auto">
          <a:xfrm flipH="1">
            <a:off x="9154162" y="783243"/>
            <a:ext cx="1715663" cy="147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160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Picture1.jpg">
            <a:extLst>
              <a:ext uri="{FF2B5EF4-FFF2-40B4-BE49-F238E27FC236}">
                <a16:creationId xmlns:a16="http://schemas.microsoft.com/office/drawing/2014/main" id="{FCA1AA3C-2E14-CB43-92DA-B39B924BF726}"/>
              </a:ext>
            </a:extLst>
          </p:cNvPr>
          <p:cNvPicPr>
            <a:picLocks noChangeAspect="1"/>
          </p:cNvPicPr>
          <p:nvPr/>
        </p:nvPicPr>
        <p:blipFill>
          <a:blip r:embed="rId2" cstate="print"/>
          <a:srcRect/>
          <a:stretch>
            <a:fillRect/>
          </a:stretch>
        </p:blipFill>
        <p:spPr bwMode="auto">
          <a:xfrm>
            <a:off x="-129092" y="0"/>
            <a:ext cx="12321092" cy="6858000"/>
          </a:xfrm>
          <a:prstGeom prst="rect">
            <a:avLst/>
          </a:prstGeom>
          <a:noFill/>
          <a:ln w="9525">
            <a:noFill/>
            <a:miter lim="800000"/>
            <a:headEnd/>
            <a:tailEnd/>
          </a:ln>
        </p:spPr>
      </p:pic>
      <p:sp>
        <p:nvSpPr>
          <p:cNvPr id="2" name="Title 1"/>
          <p:cNvSpPr>
            <a:spLocks noGrp="1"/>
          </p:cNvSpPr>
          <p:nvPr>
            <p:ph type="ctrTitle"/>
          </p:nvPr>
        </p:nvSpPr>
        <p:spPr>
          <a:xfrm>
            <a:off x="367553" y="3098430"/>
            <a:ext cx="11456894" cy="2387600"/>
          </a:xfrm>
        </p:spPr>
        <p:txBody>
          <a:bodyPr>
            <a:noAutofit/>
          </a:bodyPr>
          <a:lstStyle/>
          <a:p>
            <a:br>
              <a:rPr lang="en-US" sz="4800" b="1" dirty="0">
                <a:solidFill>
                  <a:srgbClr val="FFFF00"/>
                </a:solidFill>
                <a:latin typeface="dearJoe 5 CASUAL PRO" panose="02000000000000000000" pitchFamily="2" charset="0"/>
              </a:rPr>
            </a:br>
            <a:r>
              <a:rPr lang="en-US" sz="4800" b="1" dirty="0">
                <a:solidFill>
                  <a:srgbClr val="FFFF00"/>
                </a:solidFill>
                <a:latin typeface="dearJoe 5 CASUAL PRO" panose="02000000000000000000" pitchFamily="2" charset="0"/>
              </a:rPr>
              <a:t>What</a:t>
            </a:r>
            <a:r>
              <a:rPr lang="en-US" sz="4800" b="1" dirty="0">
                <a:solidFill>
                  <a:srgbClr val="FFFF00"/>
                </a:solidFill>
              </a:rPr>
              <a:t>: </a:t>
            </a:r>
            <a:r>
              <a:rPr lang="en-US" sz="5400" b="1" u="sng" baseline="30000" dirty="0">
                <a:solidFill>
                  <a:srgbClr val="FFFF00"/>
                </a:solidFill>
              </a:rPr>
              <a:t>Animal adaptions in the rainforest</a:t>
            </a:r>
            <a:br>
              <a:rPr lang="en-US" sz="4800" b="1" dirty="0">
                <a:solidFill>
                  <a:srgbClr val="FFFF00"/>
                </a:solidFill>
              </a:rPr>
            </a:br>
            <a:r>
              <a:rPr lang="en-US" sz="4800" b="1" dirty="0">
                <a:solidFill>
                  <a:srgbClr val="FFFF00"/>
                </a:solidFill>
                <a:latin typeface="dearJoe 5 CASUAL PRO" panose="02000000000000000000" pitchFamily="2" charset="0"/>
              </a:rPr>
              <a:t>Why</a:t>
            </a:r>
            <a:r>
              <a:rPr lang="en-US" sz="4800" b="1" dirty="0">
                <a:solidFill>
                  <a:srgbClr val="FFFF00"/>
                </a:solidFill>
              </a:rPr>
              <a:t>: To show your understanding of the characteristics of the rainforest</a:t>
            </a:r>
            <a:br>
              <a:rPr lang="en-US" sz="4800" b="1" dirty="0">
                <a:solidFill>
                  <a:srgbClr val="FFFF00"/>
                </a:solidFill>
              </a:rPr>
            </a:br>
            <a:r>
              <a:rPr lang="en-US" sz="4800" b="1" dirty="0">
                <a:solidFill>
                  <a:srgbClr val="FFFF00"/>
                </a:solidFill>
                <a:latin typeface="dearJoe 5 CASUAL PRO" panose="02000000000000000000" pitchFamily="2" charset="0"/>
              </a:rPr>
              <a:t>How: </a:t>
            </a:r>
            <a:r>
              <a:rPr lang="en-US" sz="4800" b="1" dirty="0">
                <a:solidFill>
                  <a:srgbClr val="FFFF00"/>
                </a:solidFill>
              </a:rPr>
              <a:t>Design an animal that is adapted for rainforest conditions and explain the adaptions   </a:t>
            </a:r>
          </a:p>
        </p:txBody>
      </p:sp>
    </p:spTree>
    <p:extLst>
      <p:ext uri="{BB962C8B-B14F-4D97-AF65-F5344CB8AC3E}">
        <p14:creationId xmlns:p14="http://schemas.microsoft.com/office/powerpoint/2010/main" val="3116562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endParaRPr lang="en-GB"/>
          </a:p>
        </p:txBody>
      </p:sp>
      <p:sp>
        <p:nvSpPr>
          <p:cNvPr id="3" name="Subtitle 2"/>
          <p:cNvSpPr>
            <a:spLocks noGrp="1"/>
          </p:cNvSpPr>
          <p:nvPr>
            <p:ph type="subTitle" idx="1"/>
          </p:nvPr>
        </p:nvSpPr>
        <p:spPr/>
        <p:txBody>
          <a:bodyPr rtlCol="0">
            <a:normAutofit/>
          </a:bodyPr>
          <a:lstStyle/>
          <a:p>
            <a:pPr>
              <a:defRPr/>
            </a:pPr>
            <a:endParaRPr lang="en-GB"/>
          </a:p>
        </p:txBody>
      </p:sp>
      <p:pic>
        <p:nvPicPr>
          <p:cNvPr id="3076" name="Picture 3" descr="Picture1.jpg"/>
          <p:cNvPicPr>
            <a:picLocks noChangeAspect="1"/>
          </p:cNvPicPr>
          <p:nvPr/>
        </p:nvPicPr>
        <p:blipFill>
          <a:blip r:embed="rId3" cstate="print"/>
          <a:srcRect/>
          <a:stretch>
            <a:fillRect/>
          </a:stretch>
        </p:blipFill>
        <p:spPr bwMode="auto">
          <a:xfrm>
            <a:off x="1524000" y="0"/>
            <a:ext cx="9144000" cy="6858000"/>
          </a:xfrm>
          <a:prstGeom prst="rect">
            <a:avLst/>
          </a:prstGeom>
          <a:noFill/>
          <a:ln w="9525">
            <a:noFill/>
            <a:miter lim="800000"/>
            <a:headEnd/>
            <a:tailEnd/>
          </a:ln>
        </p:spPr>
      </p:pic>
      <p:sp>
        <p:nvSpPr>
          <p:cNvPr id="5" name="TextBox 4"/>
          <p:cNvSpPr txBox="1"/>
          <p:nvPr/>
        </p:nvSpPr>
        <p:spPr>
          <a:xfrm>
            <a:off x="1738282" y="2285992"/>
            <a:ext cx="8715436" cy="2123658"/>
          </a:xfrm>
          <a:prstGeom prst="rect">
            <a:avLst/>
          </a:prstGeom>
          <a:ln w="76200" cmpd="dbl">
            <a:solidFill>
              <a:srgbClr val="FFFF00"/>
            </a:solidFill>
          </a:ln>
        </p:spPr>
        <p:style>
          <a:lnRef idx="1">
            <a:schemeClr val="accent3"/>
          </a:lnRef>
          <a:fillRef idx="3">
            <a:schemeClr val="accent3"/>
          </a:fillRef>
          <a:effectRef idx="2">
            <a:schemeClr val="accent3"/>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GB" sz="4400" b="1" spc="150" dirty="0">
                <a:ln w="11430"/>
                <a:solidFill>
                  <a:srgbClr val="FFFF00"/>
                </a:solidFill>
                <a:effectLst>
                  <a:outerShdw blurRad="25400" algn="tl" rotWithShape="0">
                    <a:srgbClr val="000000">
                      <a:alpha val="43000"/>
                    </a:srgbClr>
                  </a:outerShdw>
                </a:effectLst>
                <a:latin typeface="Comic Sans MS" pitchFamily="66" charset="0"/>
              </a:rPr>
              <a:t>Can you find any adaptations  on the animals shown on the following slides?</a:t>
            </a:r>
          </a:p>
        </p:txBody>
      </p:sp>
    </p:spTree>
    <p:extLst>
      <p:ext uri="{BB962C8B-B14F-4D97-AF65-F5344CB8AC3E}">
        <p14:creationId xmlns:p14="http://schemas.microsoft.com/office/powerpoint/2010/main" val="2743254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5" descr="walking-stick-insect"/>
          <p:cNvPicPr>
            <a:picLocks noChangeAspect="1" noChangeArrowheads="1"/>
          </p:cNvPicPr>
          <p:nvPr/>
        </p:nvPicPr>
        <p:blipFill>
          <a:blip r:embed="rId3" cstate="print"/>
          <a:srcRect b="9929"/>
          <a:stretch>
            <a:fillRect/>
          </a:stretch>
        </p:blipFill>
        <p:spPr bwMode="auto">
          <a:xfrm>
            <a:off x="1881188" y="428626"/>
            <a:ext cx="8418512" cy="5688013"/>
          </a:xfrm>
          <a:prstGeom prst="rect">
            <a:avLst/>
          </a:prstGeom>
          <a:noFill/>
          <a:ln w="9525">
            <a:noFill/>
            <a:miter lim="800000"/>
            <a:headEnd/>
            <a:tailEnd/>
          </a:ln>
        </p:spPr>
      </p:pic>
      <p:sp>
        <p:nvSpPr>
          <p:cNvPr id="4101" name="Rectangle 6"/>
          <p:cNvSpPr>
            <a:spLocks noChangeArrowheads="1"/>
          </p:cNvSpPr>
          <p:nvPr/>
        </p:nvSpPr>
        <p:spPr bwMode="auto">
          <a:xfrm>
            <a:off x="1881188" y="428626"/>
            <a:ext cx="2857500" cy="461963"/>
          </a:xfrm>
          <a:prstGeom prst="rect">
            <a:avLst/>
          </a:prstGeom>
          <a:noFill/>
          <a:ln w="9525">
            <a:noFill/>
            <a:miter lim="800000"/>
            <a:headEnd/>
            <a:tailEnd/>
          </a:ln>
        </p:spPr>
        <p:txBody>
          <a:bodyPr>
            <a:spAutoFit/>
          </a:bodyPr>
          <a:lstStyle/>
          <a:p>
            <a:r>
              <a:rPr lang="en-GB" sz="2400" b="1" u="sng">
                <a:latin typeface="Comic Sans MS" pitchFamily="66" charset="0"/>
              </a:rPr>
              <a:t>Stick Insect</a:t>
            </a:r>
          </a:p>
        </p:txBody>
      </p:sp>
    </p:spTree>
    <p:extLst>
      <p:ext uri="{BB962C8B-B14F-4D97-AF65-F5344CB8AC3E}">
        <p14:creationId xmlns:p14="http://schemas.microsoft.com/office/powerpoint/2010/main" val="4167610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blue_auratus"/>
          <p:cNvPicPr>
            <a:picLocks noChangeAspect="1" noChangeArrowheads="1"/>
          </p:cNvPicPr>
          <p:nvPr/>
        </p:nvPicPr>
        <p:blipFill>
          <a:blip r:embed="rId3" cstate="print"/>
          <a:srcRect/>
          <a:stretch>
            <a:fillRect/>
          </a:stretch>
        </p:blipFill>
        <p:spPr bwMode="auto">
          <a:xfrm rot="-365042">
            <a:off x="1679575" y="785813"/>
            <a:ext cx="4224338" cy="3168650"/>
          </a:xfrm>
          <a:prstGeom prst="rect">
            <a:avLst/>
          </a:prstGeom>
          <a:noFill/>
          <a:ln w="9525">
            <a:noFill/>
            <a:miter lim="800000"/>
            <a:headEnd/>
            <a:tailEnd/>
          </a:ln>
        </p:spPr>
      </p:pic>
      <p:pic>
        <p:nvPicPr>
          <p:cNvPr id="5123" name="Picture 7" descr="191_9155_bojl"/>
          <p:cNvPicPr>
            <a:picLocks noChangeAspect="1" noChangeArrowheads="1"/>
          </p:cNvPicPr>
          <p:nvPr/>
        </p:nvPicPr>
        <p:blipFill>
          <a:blip r:embed="rId4" cstate="print"/>
          <a:srcRect/>
          <a:stretch>
            <a:fillRect/>
          </a:stretch>
        </p:blipFill>
        <p:spPr bwMode="auto">
          <a:xfrm rot="401500">
            <a:off x="6049963" y="3481388"/>
            <a:ext cx="4191000" cy="3143250"/>
          </a:xfrm>
          <a:prstGeom prst="rect">
            <a:avLst/>
          </a:prstGeom>
          <a:noFill/>
          <a:ln w="9525">
            <a:noFill/>
            <a:miter lim="800000"/>
            <a:headEnd/>
            <a:tailEnd/>
          </a:ln>
        </p:spPr>
      </p:pic>
      <p:sp>
        <p:nvSpPr>
          <p:cNvPr id="5124" name="Rectangle 11"/>
          <p:cNvSpPr>
            <a:spLocks noChangeArrowheads="1"/>
          </p:cNvSpPr>
          <p:nvPr/>
        </p:nvSpPr>
        <p:spPr bwMode="auto">
          <a:xfrm rot="-302114">
            <a:off x="1681163" y="214313"/>
            <a:ext cx="3725862" cy="461962"/>
          </a:xfrm>
          <a:prstGeom prst="rect">
            <a:avLst/>
          </a:prstGeom>
          <a:noFill/>
          <a:ln w="9525">
            <a:noFill/>
            <a:miter lim="800000"/>
            <a:headEnd/>
            <a:tailEnd/>
          </a:ln>
        </p:spPr>
        <p:txBody>
          <a:bodyPr wrap="none">
            <a:spAutoFit/>
          </a:bodyPr>
          <a:lstStyle/>
          <a:p>
            <a:r>
              <a:rPr lang="en-GB" sz="2400" b="1" u="sng">
                <a:latin typeface="Comic Sans MS" pitchFamily="66" charset="0"/>
              </a:rPr>
              <a:t>Poison Arrow Tree Frog</a:t>
            </a:r>
          </a:p>
        </p:txBody>
      </p:sp>
      <p:sp>
        <p:nvSpPr>
          <p:cNvPr id="5125" name="Rectangle 12"/>
          <p:cNvSpPr>
            <a:spLocks noChangeArrowheads="1"/>
          </p:cNvSpPr>
          <p:nvPr/>
        </p:nvSpPr>
        <p:spPr bwMode="auto">
          <a:xfrm rot="405904">
            <a:off x="5954714" y="2989263"/>
            <a:ext cx="4702175" cy="461962"/>
          </a:xfrm>
          <a:prstGeom prst="rect">
            <a:avLst/>
          </a:prstGeom>
          <a:noFill/>
          <a:ln w="9525">
            <a:noFill/>
            <a:miter lim="800000"/>
            <a:headEnd/>
            <a:tailEnd/>
          </a:ln>
        </p:spPr>
        <p:txBody>
          <a:bodyPr wrap="none">
            <a:spAutoFit/>
          </a:bodyPr>
          <a:lstStyle/>
          <a:p>
            <a:pPr>
              <a:spcBef>
                <a:spcPct val="50000"/>
              </a:spcBef>
            </a:pPr>
            <a:r>
              <a:rPr lang="en-GB" sz="2400" b="1" u="sng">
                <a:latin typeface="Comic Sans MS" pitchFamily="66" charset="0"/>
              </a:rPr>
              <a:t>Mimic Poison Arrow Tree Frog</a:t>
            </a:r>
          </a:p>
        </p:txBody>
      </p:sp>
    </p:spTree>
    <p:extLst>
      <p:ext uri="{BB962C8B-B14F-4D97-AF65-F5344CB8AC3E}">
        <p14:creationId xmlns:p14="http://schemas.microsoft.com/office/powerpoint/2010/main" val="946927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5" descr="KellBilledToucan1JV_sm"/>
          <p:cNvPicPr>
            <a:picLocks noChangeAspect="1" noChangeArrowheads="1"/>
          </p:cNvPicPr>
          <p:nvPr/>
        </p:nvPicPr>
        <p:blipFill>
          <a:blip r:embed="rId3" cstate="print"/>
          <a:srcRect/>
          <a:stretch>
            <a:fillRect/>
          </a:stretch>
        </p:blipFill>
        <p:spPr bwMode="auto">
          <a:xfrm>
            <a:off x="4595813" y="642938"/>
            <a:ext cx="5118100" cy="5929312"/>
          </a:xfrm>
          <a:prstGeom prst="rect">
            <a:avLst/>
          </a:prstGeom>
          <a:noFill/>
          <a:ln w="9525">
            <a:noFill/>
            <a:miter lim="800000"/>
            <a:headEnd/>
            <a:tailEnd/>
          </a:ln>
        </p:spPr>
      </p:pic>
      <p:sp>
        <p:nvSpPr>
          <p:cNvPr id="6149" name="Rectangle 7"/>
          <p:cNvSpPr>
            <a:spLocks noChangeArrowheads="1"/>
          </p:cNvSpPr>
          <p:nvPr/>
        </p:nvSpPr>
        <p:spPr bwMode="auto">
          <a:xfrm>
            <a:off x="3095626" y="642938"/>
            <a:ext cx="1362075" cy="461962"/>
          </a:xfrm>
          <a:prstGeom prst="rect">
            <a:avLst/>
          </a:prstGeom>
          <a:noFill/>
          <a:ln w="9525">
            <a:noFill/>
            <a:miter lim="800000"/>
            <a:headEnd/>
            <a:tailEnd/>
          </a:ln>
        </p:spPr>
        <p:txBody>
          <a:bodyPr wrap="none">
            <a:spAutoFit/>
          </a:bodyPr>
          <a:lstStyle/>
          <a:p>
            <a:r>
              <a:rPr lang="en-GB" sz="2400" b="1" u="sng">
                <a:latin typeface="Comic Sans MS" pitchFamily="66" charset="0"/>
              </a:rPr>
              <a:t>Toucans</a:t>
            </a:r>
          </a:p>
        </p:txBody>
      </p:sp>
    </p:spTree>
    <p:extLst>
      <p:ext uri="{BB962C8B-B14F-4D97-AF65-F5344CB8AC3E}">
        <p14:creationId xmlns:p14="http://schemas.microsoft.com/office/powerpoint/2010/main" val="2986184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descr="three toed sloth"/>
          <p:cNvPicPr>
            <a:picLocks noChangeAspect="1" noChangeArrowheads="1"/>
          </p:cNvPicPr>
          <p:nvPr/>
        </p:nvPicPr>
        <p:blipFill>
          <a:blip r:embed="rId3" cstate="print"/>
          <a:srcRect/>
          <a:stretch>
            <a:fillRect/>
          </a:stretch>
        </p:blipFill>
        <p:spPr bwMode="auto">
          <a:xfrm>
            <a:off x="2166938" y="642938"/>
            <a:ext cx="7929562" cy="5961062"/>
          </a:xfrm>
          <a:prstGeom prst="rect">
            <a:avLst/>
          </a:prstGeom>
          <a:noFill/>
          <a:ln w="9525">
            <a:noFill/>
            <a:miter lim="800000"/>
            <a:headEnd/>
            <a:tailEnd/>
          </a:ln>
        </p:spPr>
      </p:pic>
      <p:sp>
        <p:nvSpPr>
          <p:cNvPr id="7172" name="TextBox 9"/>
          <p:cNvSpPr txBox="1">
            <a:spLocks noChangeArrowheads="1"/>
          </p:cNvSpPr>
          <p:nvPr/>
        </p:nvSpPr>
        <p:spPr bwMode="auto">
          <a:xfrm>
            <a:off x="2238376" y="214313"/>
            <a:ext cx="3071813" cy="461962"/>
          </a:xfrm>
          <a:prstGeom prst="rect">
            <a:avLst/>
          </a:prstGeom>
          <a:noFill/>
          <a:ln w="9525">
            <a:noFill/>
            <a:miter lim="800000"/>
            <a:headEnd/>
            <a:tailEnd/>
          </a:ln>
        </p:spPr>
        <p:txBody>
          <a:bodyPr>
            <a:spAutoFit/>
          </a:bodyPr>
          <a:lstStyle/>
          <a:p>
            <a:r>
              <a:rPr lang="en-GB" sz="2400" b="1" u="sng">
                <a:latin typeface="Comic Sans MS" pitchFamily="66" charset="0"/>
              </a:rPr>
              <a:t>Three-toed Sloth</a:t>
            </a:r>
          </a:p>
        </p:txBody>
      </p:sp>
    </p:spTree>
    <p:extLst>
      <p:ext uri="{BB962C8B-B14F-4D97-AF65-F5344CB8AC3E}">
        <p14:creationId xmlns:p14="http://schemas.microsoft.com/office/powerpoint/2010/main" val="2941006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5" descr="1E416C3A-68AA-426B-88A0DC3D346C1C73"/>
          <p:cNvPicPr>
            <a:picLocks noChangeAspect="1" noChangeArrowheads="1"/>
          </p:cNvPicPr>
          <p:nvPr/>
        </p:nvPicPr>
        <p:blipFill>
          <a:blip r:embed="rId3" cstate="print"/>
          <a:srcRect/>
          <a:stretch>
            <a:fillRect/>
          </a:stretch>
        </p:blipFill>
        <p:spPr bwMode="auto">
          <a:xfrm>
            <a:off x="1809751" y="714375"/>
            <a:ext cx="8551863" cy="5786438"/>
          </a:xfrm>
          <a:prstGeom prst="rect">
            <a:avLst/>
          </a:prstGeom>
          <a:noFill/>
          <a:ln w="9525">
            <a:noFill/>
            <a:miter lim="800000"/>
            <a:headEnd/>
            <a:tailEnd/>
          </a:ln>
        </p:spPr>
      </p:pic>
      <p:sp>
        <p:nvSpPr>
          <p:cNvPr id="8197" name="Line 6"/>
          <p:cNvSpPr>
            <a:spLocks noChangeShapeType="1"/>
          </p:cNvSpPr>
          <p:nvPr/>
        </p:nvSpPr>
        <p:spPr bwMode="auto">
          <a:xfrm flipH="1">
            <a:off x="6456363" y="1484314"/>
            <a:ext cx="2843212" cy="865187"/>
          </a:xfrm>
          <a:prstGeom prst="line">
            <a:avLst/>
          </a:prstGeom>
          <a:noFill/>
          <a:ln w="38100">
            <a:solidFill>
              <a:srgbClr val="FF0000"/>
            </a:solidFill>
            <a:round/>
            <a:headEnd/>
            <a:tailEnd type="triangle" w="lg" len="lg"/>
          </a:ln>
        </p:spPr>
        <p:txBody>
          <a:bodyPr/>
          <a:lstStyle/>
          <a:p>
            <a:endParaRPr lang="en-US"/>
          </a:p>
        </p:txBody>
      </p:sp>
      <p:sp>
        <p:nvSpPr>
          <p:cNvPr id="8198" name="Line 7"/>
          <p:cNvSpPr>
            <a:spLocks noChangeShapeType="1"/>
          </p:cNvSpPr>
          <p:nvPr/>
        </p:nvSpPr>
        <p:spPr bwMode="auto">
          <a:xfrm flipH="1">
            <a:off x="4367213" y="4292600"/>
            <a:ext cx="2843212" cy="865188"/>
          </a:xfrm>
          <a:prstGeom prst="line">
            <a:avLst/>
          </a:prstGeom>
          <a:noFill/>
          <a:ln w="38100">
            <a:solidFill>
              <a:srgbClr val="FF0000"/>
            </a:solidFill>
            <a:round/>
            <a:headEnd/>
            <a:tailEnd type="triangle" w="lg" len="lg"/>
          </a:ln>
        </p:spPr>
        <p:txBody>
          <a:bodyPr/>
          <a:lstStyle/>
          <a:p>
            <a:endParaRPr lang="en-US"/>
          </a:p>
        </p:txBody>
      </p:sp>
      <p:sp>
        <p:nvSpPr>
          <p:cNvPr id="8199" name="Line 8"/>
          <p:cNvSpPr>
            <a:spLocks noChangeShapeType="1"/>
          </p:cNvSpPr>
          <p:nvPr/>
        </p:nvSpPr>
        <p:spPr bwMode="auto">
          <a:xfrm flipH="1">
            <a:off x="5016501" y="4652964"/>
            <a:ext cx="2843213" cy="865187"/>
          </a:xfrm>
          <a:prstGeom prst="line">
            <a:avLst/>
          </a:prstGeom>
          <a:noFill/>
          <a:ln w="38100">
            <a:solidFill>
              <a:srgbClr val="FF0000"/>
            </a:solidFill>
            <a:round/>
            <a:headEnd/>
            <a:tailEnd type="triangle" w="lg" len="lg"/>
          </a:ln>
        </p:spPr>
        <p:txBody>
          <a:bodyPr/>
          <a:lstStyle/>
          <a:p>
            <a:endParaRPr lang="en-US"/>
          </a:p>
        </p:txBody>
      </p:sp>
      <p:sp>
        <p:nvSpPr>
          <p:cNvPr id="8200" name="Rectangle 9"/>
          <p:cNvSpPr>
            <a:spLocks noChangeArrowheads="1"/>
          </p:cNvSpPr>
          <p:nvPr/>
        </p:nvSpPr>
        <p:spPr bwMode="auto">
          <a:xfrm>
            <a:off x="1738314" y="214313"/>
            <a:ext cx="5286375" cy="461962"/>
          </a:xfrm>
          <a:prstGeom prst="rect">
            <a:avLst/>
          </a:prstGeom>
          <a:noFill/>
          <a:ln w="9525">
            <a:noFill/>
            <a:miter lim="800000"/>
            <a:headEnd/>
            <a:tailEnd/>
          </a:ln>
        </p:spPr>
        <p:txBody>
          <a:bodyPr>
            <a:spAutoFit/>
          </a:bodyPr>
          <a:lstStyle/>
          <a:p>
            <a:r>
              <a:rPr lang="en-GB" sz="2400" b="1" u="sng">
                <a:latin typeface="Comic Sans MS" pitchFamily="66" charset="0"/>
              </a:rPr>
              <a:t>African Forest Elephant</a:t>
            </a:r>
          </a:p>
        </p:txBody>
      </p:sp>
    </p:spTree>
    <p:extLst>
      <p:ext uri="{BB962C8B-B14F-4D97-AF65-F5344CB8AC3E}">
        <p14:creationId xmlns:p14="http://schemas.microsoft.com/office/powerpoint/2010/main" val="4108735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Picture1.jpg">
            <a:extLst>
              <a:ext uri="{FF2B5EF4-FFF2-40B4-BE49-F238E27FC236}">
                <a16:creationId xmlns:a16="http://schemas.microsoft.com/office/drawing/2014/main" id="{FCA1AA3C-2E14-CB43-92DA-B39B924BF726}"/>
              </a:ext>
            </a:extLst>
          </p:cNvPr>
          <p:cNvPicPr>
            <a:picLocks noChangeAspect="1"/>
          </p:cNvPicPr>
          <p:nvPr/>
        </p:nvPicPr>
        <p:blipFill>
          <a:blip r:embed="rId2" cstate="print"/>
          <a:srcRect/>
          <a:stretch>
            <a:fillRect/>
          </a:stretch>
        </p:blipFill>
        <p:spPr bwMode="auto">
          <a:xfrm>
            <a:off x="-129092" y="0"/>
            <a:ext cx="12321092" cy="6858000"/>
          </a:xfrm>
          <a:prstGeom prst="rect">
            <a:avLst/>
          </a:prstGeom>
          <a:noFill/>
          <a:ln w="9525">
            <a:noFill/>
            <a:miter lim="800000"/>
            <a:headEnd/>
            <a:tailEnd/>
          </a:ln>
        </p:spPr>
      </p:pic>
      <p:sp>
        <p:nvSpPr>
          <p:cNvPr id="2" name="Title 1"/>
          <p:cNvSpPr>
            <a:spLocks noGrp="1"/>
          </p:cNvSpPr>
          <p:nvPr>
            <p:ph type="ctrTitle"/>
          </p:nvPr>
        </p:nvSpPr>
        <p:spPr>
          <a:xfrm>
            <a:off x="1597572" y="3550252"/>
            <a:ext cx="9144000" cy="2387600"/>
          </a:xfrm>
        </p:spPr>
        <p:txBody>
          <a:bodyPr>
            <a:normAutofit fontScale="90000"/>
          </a:bodyPr>
          <a:lstStyle/>
          <a:p>
            <a:r>
              <a:rPr lang="en-US" b="1" dirty="0">
                <a:solidFill>
                  <a:srgbClr val="FFFF00"/>
                </a:solidFill>
              </a:rPr>
              <a:t>Imagine that a new species of plant or animal has been discovered in the rainforest</a:t>
            </a:r>
            <a:r>
              <a:rPr lang="is-IS" b="1" dirty="0">
                <a:solidFill>
                  <a:srgbClr val="FFFF00"/>
                </a:solidFill>
              </a:rPr>
              <a:t>….</a:t>
            </a:r>
            <a:br>
              <a:rPr lang="is-IS" b="1" dirty="0">
                <a:solidFill>
                  <a:srgbClr val="FFFF00"/>
                </a:solidFill>
              </a:rPr>
            </a:br>
            <a:r>
              <a:rPr lang="is-IS" b="1" dirty="0">
                <a:solidFill>
                  <a:srgbClr val="FFFF00"/>
                </a:solidFill>
              </a:rPr>
              <a:t>Your task is to design the plant or animal and suggest the adaptations they might have to suit the rainforest environment</a:t>
            </a:r>
            <a:endParaRPr lang="en-US" b="1" dirty="0">
              <a:solidFill>
                <a:srgbClr val="FFFF00"/>
              </a:solidFill>
            </a:endParaRPr>
          </a:p>
        </p:txBody>
      </p:sp>
    </p:spTree>
    <p:extLst>
      <p:ext uri="{BB962C8B-B14F-4D97-AF65-F5344CB8AC3E}">
        <p14:creationId xmlns:p14="http://schemas.microsoft.com/office/powerpoint/2010/main" val="4198990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522</Words>
  <Application>Microsoft Macintosh PowerPoint</Application>
  <PresentationFormat>Widescreen</PresentationFormat>
  <Paragraphs>59</Paragraphs>
  <Slides>14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Comic Sans MS</vt:lpstr>
      <vt:lpstr>dearJoe 5 CASUAL PRO</vt:lpstr>
      <vt:lpstr>Office Theme</vt:lpstr>
      <vt:lpstr>PowerPoint Presentation</vt:lpstr>
      <vt:lpstr> What: Animal adaptions in the rainforest Why: To show your understanding of the characteristics of the rainforest How: Design an animal that is adapted for rainforest conditions and explain the adaptions   </vt:lpstr>
      <vt:lpstr>PowerPoint Presentation</vt:lpstr>
      <vt:lpstr>PowerPoint Presentation</vt:lpstr>
      <vt:lpstr>PowerPoint Presentation</vt:lpstr>
      <vt:lpstr>PowerPoint Presentation</vt:lpstr>
      <vt:lpstr>PowerPoint Presentation</vt:lpstr>
      <vt:lpstr>PowerPoint Presentation</vt:lpstr>
      <vt:lpstr>Imagine that a new species of plant or animal has been discovered in the rainforest…. Your task is to design the plant or animal and suggest the adaptations they might have to suit the rainforest environment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Bennett</dc:creator>
  <cp:lastModifiedBy>Anna Bennett</cp:lastModifiedBy>
  <cp:revision>6</cp:revision>
  <dcterms:created xsi:type="dcterms:W3CDTF">2019-10-22T13:59:36Z</dcterms:created>
  <dcterms:modified xsi:type="dcterms:W3CDTF">2019-10-22T14:54:40Z</dcterms:modified>
</cp:coreProperties>
</file>