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73" r:id="rId4"/>
    <p:sldId id="257" r:id="rId5"/>
    <p:sldId id="275" r:id="rId6"/>
    <p:sldId id="276" r:id="rId7"/>
    <p:sldId id="284" r:id="rId8"/>
    <p:sldId id="282" r:id="rId9"/>
    <p:sldId id="285" r:id="rId10"/>
    <p:sldId id="264" r:id="rId11"/>
    <p:sldId id="286" r:id="rId12"/>
    <p:sldId id="287" r:id="rId13"/>
    <p:sldId id="28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32"/>
  </p:normalViewPr>
  <p:slideViewPr>
    <p:cSldViewPr snapToGrid="0" snapToObjects="1">
      <p:cViewPr>
        <p:scale>
          <a:sx n="87" d="100"/>
          <a:sy n="87" d="100"/>
        </p:scale>
        <p:origin x="1536"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0DB2B-EB23-9740-97E8-B8496E02CD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3A09E2-6748-C949-AF44-5BC61C1A49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764F4C-2FAC-5D4E-858B-38A014970BCE}"/>
              </a:ext>
            </a:extLst>
          </p:cNvPr>
          <p:cNvSpPr>
            <a:spLocks noGrp="1"/>
          </p:cNvSpPr>
          <p:nvPr>
            <p:ph type="dt" sz="half" idx="10"/>
          </p:nvPr>
        </p:nvSpPr>
        <p:spPr/>
        <p:txBody>
          <a:bodyPr/>
          <a:lstStyle/>
          <a:p>
            <a:fld id="{83183BD8-FC01-034F-BE7B-45B5540C0347}" type="datetimeFigureOut">
              <a:rPr lang="en-US" smtClean="0"/>
              <a:t>12/18/18</a:t>
            </a:fld>
            <a:endParaRPr lang="en-US"/>
          </a:p>
        </p:txBody>
      </p:sp>
      <p:sp>
        <p:nvSpPr>
          <p:cNvPr id="5" name="Footer Placeholder 4">
            <a:extLst>
              <a:ext uri="{FF2B5EF4-FFF2-40B4-BE49-F238E27FC236}">
                <a16:creationId xmlns:a16="http://schemas.microsoft.com/office/drawing/2014/main" id="{947250C0-0533-BD41-88AB-61AAA2B0C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3080-8B17-624F-A4E3-B9342C2154A9}"/>
              </a:ext>
            </a:extLst>
          </p:cNvPr>
          <p:cNvSpPr>
            <a:spLocks noGrp="1"/>
          </p:cNvSpPr>
          <p:nvPr>
            <p:ph type="sldNum" sz="quarter" idx="12"/>
          </p:nvPr>
        </p:nvSpPr>
        <p:spPr/>
        <p:txBody>
          <a:bodyPr/>
          <a:lstStyle/>
          <a:p>
            <a:fld id="{D12C14F9-A656-664D-A074-0C325908EABA}" type="slidenum">
              <a:rPr lang="en-US" smtClean="0"/>
              <a:t>‹#›</a:t>
            </a:fld>
            <a:endParaRPr lang="en-US"/>
          </a:p>
        </p:txBody>
      </p:sp>
    </p:spTree>
    <p:extLst>
      <p:ext uri="{BB962C8B-B14F-4D97-AF65-F5344CB8AC3E}">
        <p14:creationId xmlns:p14="http://schemas.microsoft.com/office/powerpoint/2010/main" val="3602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8772E-2732-E149-B073-CD36CEFB35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9E13BF-4566-484A-AB54-6D4ECB490FD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FD68F9-29BF-3A4A-AC9D-16B8FA15887B}"/>
              </a:ext>
            </a:extLst>
          </p:cNvPr>
          <p:cNvSpPr>
            <a:spLocks noGrp="1"/>
          </p:cNvSpPr>
          <p:nvPr>
            <p:ph type="dt" sz="half" idx="10"/>
          </p:nvPr>
        </p:nvSpPr>
        <p:spPr/>
        <p:txBody>
          <a:bodyPr/>
          <a:lstStyle/>
          <a:p>
            <a:fld id="{83183BD8-FC01-034F-BE7B-45B5540C0347}" type="datetimeFigureOut">
              <a:rPr lang="en-US" smtClean="0"/>
              <a:t>12/18/18</a:t>
            </a:fld>
            <a:endParaRPr lang="en-US"/>
          </a:p>
        </p:txBody>
      </p:sp>
      <p:sp>
        <p:nvSpPr>
          <p:cNvPr id="5" name="Footer Placeholder 4">
            <a:extLst>
              <a:ext uri="{FF2B5EF4-FFF2-40B4-BE49-F238E27FC236}">
                <a16:creationId xmlns:a16="http://schemas.microsoft.com/office/drawing/2014/main" id="{A8A80BE3-4ED3-E24F-B82B-C46CE9BF3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AF700-86A9-E942-B502-08626C2A4A1B}"/>
              </a:ext>
            </a:extLst>
          </p:cNvPr>
          <p:cNvSpPr>
            <a:spLocks noGrp="1"/>
          </p:cNvSpPr>
          <p:nvPr>
            <p:ph type="sldNum" sz="quarter" idx="12"/>
          </p:nvPr>
        </p:nvSpPr>
        <p:spPr/>
        <p:txBody>
          <a:bodyPr/>
          <a:lstStyle/>
          <a:p>
            <a:fld id="{D12C14F9-A656-664D-A074-0C325908EABA}" type="slidenum">
              <a:rPr lang="en-US" smtClean="0"/>
              <a:t>‹#›</a:t>
            </a:fld>
            <a:endParaRPr lang="en-US"/>
          </a:p>
        </p:txBody>
      </p:sp>
    </p:spTree>
    <p:extLst>
      <p:ext uri="{BB962C8B-B14F-4D97-AF65-F5344CB8AC3E}">
        <p14:creationId xmlns:p14="http://schemas.microsoft.com/office/powerpoint/2010/main" val="63663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35D324-3A25-7C41-946A-4C93D69BF9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ECE641-B4D1-694E-94B8-6213C19E21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99EDD-2564-5B4D-B8C4-A3110E6A5E38}"/>
              </a:ext>
            </a:extLst>
          </p:cNvPr>
          <p:cNvSpPr>
            <a:spLocks noGrp="1"/>
          </p:cNvSpPr>
          <p:nvPr>
            <p:ph type="dt" sz="half" idx="10"/>
          </p:nvPr>
        </p:nvSpPr>
        <p:spPr/>
        <p:txBody>
          <a:bodyPr/>
          <a:lstStyle/>
          <a:p>
            <a:fld id="{83183BD8-FC01-034F-BE7B-45B5540C0347}" type="datetimeFigureOut">
              <a:rPr lang="en-US" smtClean="0"/>
              <a:t>12/18/18</a:t>
            </a:fld>
            <a:endParaRPr lang="en-US"/>
          </a:p>
        </p:txBody>
      </p:sp>
      <p:sp>
        <p:nvSpPr>
          <p:cNvPr id="5" name="Footer Placeholder 4">
            <a:extLst>
              <a:ext uri="{FF2B5EF4-FFF2-40B4-BE49-F238E27FC236}">
                <a16:creationId xmlns:a16="http://schemas.microsoft.com/office/drawing/2014/main" id="{2FAB7913-C761-2D4A-AFA9-FFC7C6A78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256CDE-D476-0341-9E61-F304567EB8B3}"/>
              </a:ext>
            </a:extLst>
          </p:cNvPr>
          <p:cNvSpPr>
            <a:spLocks noGrp="1"/>
          </p:cNvSpPr>
          <p:nvPr>
            <p:ph type="sldNum" sz="quarter" idx="12"/>
          </p:nvPr>
        </p:nvSpPr>
        <p:spPr/>
        <p:txBody>
          <a:bodyPr/>
          <a:lstStyle/>
          <a:p>
            <a:fld id="{D12C14F9-A656-664D-A074-0C325908EABA}" type="slidenum">
              <a:rPr lang="en-US" smtClean="0"/>
              <a:t>‹#›</a:t>
            </a:fld>
            <a:endParaRPr lang="en-US"/>
          </a:p>
        </p:txBody>
      </p:sp>
    </p:spTree>
    <p:extLst>
      <p:ext uri="{BB962C8B-B14F-4D97-AF65-F5344CB8AC3E}">
        <p14:creationId xmlns:p14="http://schemas.microsoft.com/office/powerpoint/2010/main" val="363018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FE102-F1E1-304B-9BC8-12F4A7DD5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27C11A-7A0F-354D-8773-7956E33F56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636351-CB8B-C84D-AEBB-72469792EDD4}"/>
              </a:ext>
            </a:extLst>
          </p:cNvPr>
          <p:cNvSpPr>
            <a:spLocks noGrp="1"/>
          </p:cNvSpPr>
          <p:nvPr>
            <p:ph type="dt" sz="half" idx="10"/>
          </p:nvPr>
        </p:nvSpPr>
        <p:spPr/>
        <p:txBody>
          <a:bodyPr/>
          <a:lstStyle/>
          <a:p>
            <a:fld id="{83183BD8-FC01-034F-BE7B-45B5540C0347}" type="datetimeFigureOut">
              <a:rPr lang="en-US" smtClean="0"/>
              <a:t>12/18/18</a:t>
            </a:fld>
            <a:endParaRPr lang="en-US"/>
          </a:p>
        </p:txBody>
      </p:sp>
      <p:sp>
        <p:nvSpPr>
          <p:cNvPr id="5" name="Footer Placeholder 4">
            <a:extLst>
              <a:ext uri="{FF2B5EF4-FFF2-40B4-BE49-F238E27FC236}">
                <a16:creationId xmlns:a16="http://schemas.microsoft.com/office/drawing/2014/main" id="{B4B3C155-479B-694F-8373-6BFCA5BFE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33D44-656F-3F4C-AA63-A425A9BBD815}"/>
              </a:ext>
            </a:extLst>
          </p:cNvPr>
          <p:cNvSpPr>
            <a:spLocks noGrp="1"/>
          </p:cNvSpPr>
          <p:nvPr>
            <p:ph type="sldNum" sz="quarter" idx="12"/>
          </p:nvPr>
        </p:nvSpPr>
        <p:spPr/>
        <p:txBody>
          <a:bodyPr/>
          <a:lstStyle/>
          <a:p>
            <a:fld id="{D12C14F9-A656-664D-A074-0C325908EABA}" type="slidenum">
              <a:rPr lang="en-US" smtClean="0"/>
              <a:t>‹#›</a:t>
            </a:fld>
            <a:endParaRPr lang="en-US"/>
          </a:p>
        </p:txBody>
      </p:sp>
    </p:spTree>
    <p:extLst>
      <p:ext uri="{BB962C8B-B14F-4D97-AF65-F5344CB8AC3E}">
        <p14:creationId xmlns:p14="http://schemas.microsoft.com/office/powerpoint/2010/main" val="2493421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B748A-A3EC-8A4F-B0B2-6E794ACDCD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77FEAB-4E23-2E40-9D79-344ABECCFD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7DC627-A0FD-1B40-B1D8-E12DE3D55E33}"/>
              </a:ext>
            </a:extLst>
          </p:cNvPr>
          <p:cNvSpPr>
            <a:spLocks noGrp="1"/>
          </p:cNvSpPr>
          <p:nvPr>
            <p:ph type="dt" sz="half" idx="10"/>
          </p:nvPr>
        </p:nvSpPr>
        <p:spPr/>
        <p:txBody>
          <a:bodyPr/>
          <a:lstStyle/>
          <a:p>
            <a:fld id="{83183BD8-FC01-034F-BE7B-45B5540C0347}" type="datetimeFigureOut">
              <a:rPr lang="en-US" smtClean="0"/>
              <a:t>12/18/18</a:t>
            </a:fld>
            <a:endParaRPr lang="en-US"/>
          </a:p>
        </p:txBody>
      </p:sp>
      <p:sp>
        <p:nvSpPr>
          <p:cNvPr id="5" name="Footer Placeholder 4">
            <a:extLst>
              <a:ext uri="{FF2B5EF4-FFF2-40B4-BE49-F238E27FC236}">
                <a16:creationId xmlns:a16="http://schemas.microsoft.com/office/drawing/2014/main" id="{8F8E08BF-5AA0-2E42-AEE3-A94155C45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DEAA6-F0E3-BF44-A57B-F6D46E9950EC}"/>
              </a:ext>
            </a:extLst>
          </p:cNvPr>
          <p:cNvSpPr>
            <a:spLocks noGrp="1"/>
          </p:cNvSpPr>
          <p:nvPr>
            <p:ph type="sldNum" sz="quarter" idx="12"/>
          </p:nvPr>
        </p:nvSpPr>
        <p:spPr/>
        <p:txBody>
          <a:bodyPr/>
          <a:lstStyle/>
          <a:p>
            <a:fld id="{D12C14F9-A656-664D-A074-0C325908EABA}" type="slidenum">
              <a:rPr lang="en-US" smtClean="0"/>
              <a:t>‹#›</a:t>
            </a:fld>
            <a:endParaRPr lang="en-US"/>
          </a:p>
        </p:txBody>
      </p:sp>
    </p:spTree>
    <p:extLst>
      <p:ext uri="{BB962C8B-B14F-4D97-AF65-F5344CB8AC3E}">
        <p14:creationId xmlns:p14="http://schemas.microsoft.com/office/powerpoint/2010/main" val="21748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79B8-7695-B945-9975-CCAD2BB2FB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0CBEBD-C123-C140-A15C-072FAED1DFA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69F34D-E300-9440-88D8-26388AAFBA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D8FB5D-8DB8-5344-902D-E6BA991CB882}"/>
              </a:ext>
            </a:extLst>
          </p:cNvPr>
          <p:cNvSpPr>
            <a:spLocks noGrp="1"/>
          </p:cNvSpPr>
          <p:nvPr>
            <p:ph type="dt" sz="half" idx="10"/>
          </p:nvPr>
        </p:nvSpPr>
        <p:spPr/>
        <p:txBody>
          <a:bodyPr/>
          <a:lstStyle/>
          <a:p>
            <a:fld id="{83183BD8-FC01-034F-BE7B-45B5540C0347}" type="datetimeFigureOut">
              <a:rPr lang="en-US" smtClean="0"/>
              <a:t>12/18/18</a:t>
            </a:fld>
            <a:endParaRPr lang="en-US"/>
          </a:p>
        </p:txBody>
      </p:sp>
      <p:sp>
        <p:nvSpPr>
          <p:cNvPr id="6" name="Footer Placeholder 5">
            <a:extLst>
              <a:ext uri="{FF2B5EF4-FFF2-40B4-BE49-F238E27FC236}">
                <a16:creationId xmlns:a16="http://schemas.microsoft.com/office/drawing/2014/main" id="{3CFEB067-91AD-5D4E-8D22-57058C3555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8C9FD2-1674-E543-B856-15B19C632E0D}"/>
              </a:ext>
            </a:extLst>
          </p:cNvPr>
          <p:cNvSpPr>
            <a:spLocks noGrp="1"/>
          </p:cNvSpPr>
          <p:nvPr>
            <p:ph type="sldNum" sz="quarter" idx="12"/>
          </p:nvPr>
        </p:nvSpPr>
        <p:spPr/>
        <p:txBody>
          <a:bodyPr/>
          <a:lstStyle/>
          <a:p>
            <a:fld id="{D12C14F9-A656-664D-A074-0C325908EABA}" type="slidenum">
              <a:rPr lang="en-US" smtClean="0"/>
              <a:t>‹#›</a:t>
            </a:fld>
            <a:endParaRPr lang="en-US"/>
          </a:p>
        </p:txBody>
      </p:sp>
    </p:spTree>
    <p:extLst>
      <p:ext uri="{BB962C8B-B14F-4D97-AF65-F5344CB8AC3E}">
        <p14:creationId xmlns:p14="http://schemas.microsoft.com/office/powerpoint/2010/main" val="392693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D50A3-5E95-3945-9CB8-568368E76A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B1BEB4-9545-5546-A0E1-00594A8BE7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040341-15C3-904B-8E61-2501B68DFE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931E81-CCEF-B14D-B5BE-4C429C219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A5D7C3-3374-224F-BA73-091E54B59E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EE8DFC-E188-3540-AA37-1ADB17B5FFB1}"/>
              </a:ext>
            </a:extLst>
          </p:cNvPr>
          <p:cNvSpPr>
            <a:spLocks noGrp="1"/>
          </p:cNvSpPr>
          <p:nvPr>
            <p:ph type="dt" sz="half" idx="10"/>
          </p:nvPr>
        </p:nvSpPr>
        <p:spPr/>
        <p:txBody>
          <a:bodyPr/>
          <a:lstStyle/>
          <a:p>
            <a:fld id="{83183BD8-FC01-034F-BE7B-45B5540C0347}" type="datetimeFigureOut">
              <a:rPr lang="en-US" smtClean="0"/>
              <a:t>12/18/18</a:t>
            </a:fld>
            <a:endParaRPr lang="en-US"/>
          </a:p>
        </p:txBody>
      </p:sp>
      <p:sp>
        <p:nvSpPr>
          <p:cNvPr id="8" name="Footer Placeholder 7">
            <a:extLst>
              <a:ext uri="{FF2B5EF4-FFF2-40B4-BE49-F238E27FC236}">
                <a16:creationId xmlns:a16="http://schemas.microsoft.com/office/drawing/2014/main" id="{487E3205-C6DD-324B-963A-273174B6F8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3A7495-C543-7A44-930E-BB10949957F2}"/>
              </a:ext>
            </a:extLst>
          </p:cNvPr>
          <p:cNvSpPr>
            <a:spLocks noGrp="1"/>
          </p:cNvSpPr>
          <p:nvPr>
            <p:ph type="sldNum" sz="quarter" idx="12"/>
          </p:nvPr>
        </p:nvSpPr>
        <p:spPr/>
        <p:txBody>
          <a:bodyPr/>
          <a:lstStyle/>
          <a:p>
            <a:fld id="{D12C14F9-A656-664D-A074-0C325908EABA}" type="slidenum">
              <a:rPr lang="en-US" smtClean="0"/>
              <a:t>‹#›</a:t>
            </a:fld>
            <a:endParaRPr lang="en-US"/>
          </a:p>
        </p:txBody>
      </p:sp>
    </p:spTree>
    <p:extLst>
      <p:ext uri="{BB962C8B-B14F-4D97-AF65-F5344CB8AC3E}">
        <p14:creationId xmlns:p14="http://schemas.microsoft.com/office/powerpoint/2010/main" val="400081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E500E-CA7A-1847-913F-D589DC4737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03A609-56CB-2241-B7E8-6F2607C310AF}"/>
              </a:ext>
            </a:extLst>
          </p:cNvPr>
          <p:cNvSpPr>
            <a:spLocks noGrp="1"/>
          </p:cNvSpPr>
          <p:nvPr>
            <p:ph type="dt" sz="half" idx="10"/>
          </p:nvPr>
        </p:nvSpPr>
        <p:spPr/>
        <p:txBody>
          <a:bodyPr/>
          <a:lstStyle/>
          <a:p>
            <a:fld id="{83183BD8-FC01-034F-BE7B-45B5540C0347}" type="datetimeFigureOut">
              <a:rPr lang="en-US" smtClean="0"/>
              <a:t>12/18/18</a:t>
            </a:fld>
            <a:endParaRPr lang="en-US"/>
          </a:p>
        </p:txBody>
      </p:sp>
      <p:sp>
        <p:nvSpPr>
          <p:cNvPr id="4" name="Footer Placeholder 3">
            <a:extLst>
              <a:ext uri="{FF2B5EF4-FFF2-40B4-BE49-F238E27FC236}">
                <a16:creationId xmlns:a16="http://schemas.microsoft.com/office/drawing/2014/main" id="{DF840F1A-4F5E-2240-9AE4-14B85DF488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8199C5-31DE-024B-8B20-E197278AFEC0}"/>
              </a:ext>
            </a:extLst>
          </p:cNvPr>
          <p:cNvSpPr>
            <a:spLocks noGrp="1"/>
          </p:cNvSpPr>
          <p:nvPr>
            <p:ph type="sldNum" sz="quarter" idx="12"/>
          </p:nvPr>
        </p:nvSpPr>
        <p:spPr/>
        <p:txBody>
          <a:bodyPr/>
          <a:lstStyle/>
          <a:p>
            <a:fld id="{D12C14F9-A656-664D-A074-0C325908EABA}" type="slidenum">
              <a:rPr lang="en-US" smtClean="0"/>
              <a:t>‹#›</a:t>
            </a:fld>
            <a:endParaRPr lang="en-US"/>
          </a:p>
        </p:txBody>
      </p:sp>
    </p:spTree>
    <p:extLst>
      <p:ext uri="{BB962C8B-B14F-4D97-AF65-F5344CB8AC3E}">
        <p14:creationId xmlns:p14="http://schemas.microsoft.com/office/powerpoint/2010/main" val="738157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74C07E-B571-BC48-B854-3C7602A9F084}"/>
              </a:ext>
            </a:extLst>
          </p:cNvPr>
          <p:cNvSpPr>
            <a:spLocks noGrp="1"/>
          </p:cNvSpPr>
          <p:nvPr>
            <p:ph type="dt" sz="half" idx="10"/>
          </p:nvPr>
        </p:nvSpPr>
        <p:spPr/>
        <p:txBody>
          <a:bodyPr/>
          <a:lstStyle/>
          <a:p>
            <a:fld id="{83183BD8-FC01-034F-BE7B-45B5540C0347}" type="datetimeFigureOut">
              <a:rPr lang="en-US" smtClean="0"/>
              <a:t>12/18/18</a:t>
            </a:fld>
            <a:endParaRPr lang="en-US"/>
          </a:p>
        </p:txBody>
      </p:sp>
      <p:sp>
        <p:nvSpPr>
          <p:cNvPr id="3" name="Footer Placeholder 2">
            <a:extLst>
              <a:ext uri="{FF2B5EF4-FFF2-40B4-BE49-F238E27FC236}">
                <a16:creationId xmlns:a16="http://schemas.microsoft.com/office/drawing/2014/main" id="{B08C6C4D-F6B0-D749-B792-AD776F93F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F7B06B-9201-CA44-9FD8-735995EFF1A8}"/>
              </a:ext>
            </a:extLst>
          </p:cNvPr>
          <p:cNvSpPr>
            <a:spLocks noGrp="1"/>
          </p:cNvSpPr>
          <p:nvPr>
            <p:ph type="sldNum" sz="quarter" idx="12"/>
          </p:nvPr>
        </p:nvSpPr>
        <p:spPr/>
        <p:txBody>
          <a:bodyPr/>
          <a:lstStyle/>
          <a:p>
            <a:fld id="{D12C14F9-A656-664D-A074-0C325908EABA}" type="slidenum">
              <a:rPr lang="en-US" smtClean="0"/>
              <a:t>‹#›</a:t>
            </a:fld>
            <a:endParaRPr lang="en-US"/>
          </a:p>
        </p:txBody>
      </p:sp>
    </p:spTree>
    <p:extLst>
      <p:ext uri="{BB962C8B-B14F-4D97-AF65-F5344CB8AC3E}">
        <p14:creationId xmlns:p14="http://schemas.microsoft.com/office/powerpoint/2010/main" val="1824054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7BC1-DFE0-9A47-9F08-88FECFC413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1C08DB-ED55-0A49-BEEB-1655785992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FC6963-A9A0-E649-A080-ABDB37D8C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BA3020-6369-974D-83BD-38AF10E721C9}"/>
              </a:ext>
            </a:extLst>
          </p:cNvPr>
          <p:cNvSpPr>
            <a:spLocks noGrp="1"/>
          </p:cNvSpPr>
          <p:nvPr>
            <p:ph type="dt" sz="half" idx="10"/>
          </p:nvPr>
        </p:nvSpPr>
        <p:spPr/>
        <p:txBody>
          <a:bodyPr/>
          <a:lstStyle/>
          <a:p>
            <a:fld id="{83183BD8-FC01-034F-BE7B-45B5540C0347}" type="datetimeFigureOut">
              <a:rPr lang="en-US" smtClean="0"/>
              <a:t>12/18/18</a:t>
            </a:fld>
            <a:endParaRPr lang="en-US"/>
          </a:p>
        </p:txBody>
      </p:sp>
      <p:sp>
        <p:nvSpPr>
          <p:cNvPr id="6" name="Footer Placeholder 5">
            <a:extLst>
              <a:ext uri="{FF2B5EF4-FFF2-40B4-BE49-F238E27FC236}">
                <a16:creationId xmlns:a16="http://schemas.microsoft.com/office/drawing/2014/main" id="{1B734D11-B6F5-BB4B-ABB1-7CCF184C06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47B1F8-174B-B34D-BA9C-BC9994156600}"/>
              </a:ext>
            </a:extLst>
          </p:cNvPr>
          <p:cNvSpPr>
            <a:spLocks noGrp="1"/>
          </p:cNvSpPr>
          <p:nvPr>
            <p:ph type="sldNum" sz="quarter" idx="12"/>
          </p:nvPr>
        </p:nvSpPr>
        <p:spPr/>
        <p:txBody>
          <a:bodyPr/>
          <a:lstStyle/>
          <a:p>
            <a:fld id="{D12C14F9-A656-664D-A074-0C325908EABA}" type="slidenum">
              <a:rPr lang="en-US" smtClean="0"/>
              <a:t>‹#›</a:t>
            </a:fld>
            <a:endParaRPr lang="en-US"/>
          </a:p>
        </p:txBody>
      </p:sp>
    </p:spTree>
    <p:extLst>
      <p:ext uri="{BB962C8B-B14F-4D97-AF65-F5344CB8AC3E}">
        <p14:creationId xmlns:p14="http://schemas.microsoft.com/office/powerpoint/2010/main" val="152560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0EFC-9AD1-2845-8099-FABDCED14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307D80-F7C4-7C4E-8789-8CF90DF0A5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318CF0-9F47-444C-AAF9-45595B1A9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C44D56-21F7-B443-BE1D-814B4AF0A192}"/>
              </a:ext>
            </a:extLst>
          </p:cNvPr>
          <p:cNvSpPr>
            <a:spLocks noGrp="1"/>
          </p:cNvSpPr>
          <p:nvPr>
            <p:ph type="dt" sz="half" idx="10"/>
          </p:nvPr>
        </p:nvSpPr>
        <p:spPr/>
        <p:txBody>
          <a:bodyPr/>
          <a:lstStyle/>
          <a:p>
            <a:fld id="{83183BD8-FC01-034F-BE7B-45B5540C0347}" type="datetimeFigureOut">
              <a:rPr lang="en-US" smtClean="0"/>
              <a:t>12/18/18</a:t>
            </a:fld>
            <a:endParaRPr lang="en-US"/>
          </a:p>
        </p:txBody>
      </p:sp>
      <p:sp>
        <p:nvSpPr>
          <p:cNvPr id="6" name="Footer Placeholder 5">
            <a:extLst>
              <a:ext uri="{FF2B5EF4-FFF2-40B4-BE49-F238E27FC236}">
                <a16:creationId xmlns:a16="http://schemas.microsoft.com/office/drawing/2014/main" id="{324221AE-83D7-5140-A834-D7FFBBA294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54E09B-5BD1-244F-8913-50D4C5E09323}"/>
              </a:ext>
            </a:extLst>
          </p:cNvPr>
          <p:cNvSpPr>
            <a:spLocks noGrp="1"/>
          </p:cNvSpPr>
          <p:nvPr>
            <p:ph type="sldNum" sz="quarter" idx="12"/>
          </p:nvPr>
        </p:nvSpPr>
        <p:spPr/>
        <p:txBody>
          <a:bodyPr/>
          <a:lstStyle/>
          <a:p>
            <a:fld id="{D12C14F9-A656-664D-A074-0C325908EABA}" type="slidenum">
              <a:rPr lang="en-US" smtClean="0"/>
              <a:t>‹#›</a:t>
            </a:fld>
            <a:endParaRPr lang="en-US"/>
          </a:p>
        </p:txBody>
      </p:sp>
    </p:spTree>
    <p:extLst>
      <p:ext uri="{BB962C8B-B14F-4D97-AF65-F5344CB8AC3E}">
        <p14:creationId xmlns:p14="http://schemas.microsoft.com/office/powerpoint/2010/main" val="3116405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86C6C9-971E-C44F-836A-53341AE274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B3BB37-B58D-104A-B83E-9FEAEEBED6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ECA8EF-830A-B640-93A7-D970F1C2B4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83BD8-FC01-034F-BE7B-45B5540C0347}" type="datetimeFigureOut">
              <a:rPr lang="en-US" smtClean="0"/>
              <a:t>12/18/18</a:t>
            </a:fld>
            <a:endParaRPr lang="en-US"/>
          </a:p>
        </p:txBody>
      </p:sp>
      <p:sp>
        <p:nvSpPr>
          <p:cNvPr id="5" name="Footer Placeholder 4">
            <a:extLst>
              <a:ext uri="{FF2B5EF4-FFF2-40B4-BE49-F238E27FC236}">
                <a16:creationId xmlns:a16="http://schemas.microsoft.com/office/drawing/2014/main" id="{5CE75BB4-5B18-F94A-AC01-107167534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0379CE-2F82-FB46-9C31-3EFA706C69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C14F9-A656-664D-A074-0C325908EABA}" type="slidenum">
              <a:rPr lang="en-US" smtClean="0"/>
              <a:t>‹#›</a:t>
            </a:fld>
            <a:endParaRPr lang="en-US"/>
          </a:p>
        </p:txBody>
      </p:sp>
    </p:spTree>
    <p:extLst>
      <p:ext uri="{BB962C8B-B14F-4D97-AF65-F5344CB8AC3E}">
        <p14:creationId xmlns:p14="http://schemas.microsoft.com/office/powerpoint/2010/main" val="1204869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pwd.texas.gov/state-parks/galveston-island/nature"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alvestonbeachinfo.com/nature.asp"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hyperlink" Target="https://www.houstonchronicle.com/news/houston-texas/houston/article/Galveston-scores-record-tourism-year-7446641.ph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3B65F-556C-BA41-8988-84BD8E3F015E}"/>
              </a:ext>
            </a:extLst>
          </p:cNvPr>
          <p:cNvSpPr>
            <a:spLocks noGrp="1"/>
          </p:cNvSpPr>
          <p:nvPr>
            <p:ph type="ctrTitle"/>
          </p:nvPr>
        </p:nvSpPr>
        <p:spPr/>
        <p:txBody>
          <a:bodyPr>
            <a:normAutofit/>
          </a:bodyPr>
          <a:lstStyle/>
          <a:p>
            <a:r>
              <a:rPr lang="en-US" dirty="0">
                <a:latin typeface="dearJoe 5 CASUAL PRO" panose="02000000000000000000" pitchFamily="2" charset="0"/>
              </a:rPr>
              <a:t>Writing the analysis, evaluation and conclusion </a:t>
            </a:r>
          </a:p>
        </p:txBody>
      </p:sp>
      <p:sp>
        <p:nvSpPr>
          <p:cNvPr id="3" name="Subtitle 2">
            <a:extLst>
              <a:ext uri="{FF2B5EF4-FFF2-40B4-BE49-F238E27FC236}">
                <a16:creationId xmlns:a16="http://schemas.microsoft.com/office/drawing/2014/main" id="{9DF8968E-CBFA-3348-A915-6F7082625522}"/>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C5E56754-A50E-E347-AAB6-D7082F6692F0}"/>
              </a:ext>
            </a:extLst>
          </p:cNvPr>
          <p:cNvPicPr>
            <a:picLocks noChangeAspect="1"/>
          </p:cNvPicPr>
          <p:nvPr/>
        </p:nvPicPr>
        <p:blipFill>
          <a:blip r:embed="rId2"/>
          <a:stretch>
            <a:fillRect/>
          </a:stretch>
        </p:blipFill>
        <p:spPr>
          <a:xfrm>
            <a:off x="3087329" y="3546834"/>
            <a:ext cx="5505450" cy="2781300"/>
          </a:xfrm>
          <a:prstGeom prst="rect">
            <a:avLst/>
          </a:prstGeom>
        </p:spPr>
      </p:pic>
    </p:spTree>
    <p:extLst>
      <p:ext uri="{BB962C8B-B14F-4D97-AF65-F5344CB8AC3E}">
        <p14:creationId xmlns:p14="http://schemas.microsoft.com/office/powerpoint/2010/main" val="423139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r>
              <a:rPr lang="en-US" dirty="0"/>
              <a:t>Checklist for evaluation </a:t>
            </a:r>
          </a:p>
        </p:txBody>
      </p:sp>
      <p:graphicFrame>
        <p:nvGraphicFramePr>
          <p:cNvPr id="5" name="Table 4"/>
          <p:cNvGraphicFramePr>
            <a:graphicFrameLocks noGrp="1"/>
          </p:cNvGraphicFramePr>
          <p:nvPr>
            <p:extLst/>
          </p:nvPr>
        </p:nvGraphicFramePr>
        <p:xfrm>
          <a:off x="1828800" y="1447800"/>
          <a:ext cx="8686800" cy="2219960"/>
        </p:xfrm>
        <a:graphic>
          <a:graphicData uri="http://schemas.openxmlformats.org/drawingml/2006/table">
            <a:tbl>
              <a:tblPr firstRow="1" bandRow="1">
                <a:tableStyleId>{5C22544A-7EE6-4342-B048-85BDC9FD1C3A}</a:tableStyleId>
              </a:tblPr>
              <a:tblGrid>
                <a:gridCol w="7696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320040">
                <a:tc>
                  <a:txBody>
                    <a:bodyPr/>
                    <a:lstStyle/>
                    <a:p>
                      <a:r>
                        <a:rPr lang="en-US" dirty="0"/>
                        <a:t>Evaluation </a:t>
                      </a:r>
                    </a:p>
                  </a:txBody>
                  <a:tcPr/>
                </a:tc>
                <a:tc>
                  <a:txBody>
                    <a:bodyPr/>
                    <a:lstStyle/>
                    <a:p>
                      <a:r>
                        <a:rPr lang="en-US" dirty="0"/>
                        <a:t>Done? </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 explained the positives and negatives of the sites chosen</a:t>
                      </a:r>
                      <a:r>
                        <a:rPr lang="en-US" baseline="0" dirty="0"/>
                        <a:t> </a:t>
                      </a:r>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 explained the positives of my data collection</a:t>
                      </a:r>
                      <a:r>
                        <a:rPr lang="en-US" baseline="0" dirty="0"/>
                        <a:t> (primary and secondary)</a:t>
                      </a:r>
                      <a:endParaRPr lang="en-US" dirty="0"/>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 explained any issues/</a:t>
                      </a:r>
                      <a:r>
                        <a:rPr lang="en-US" baseline="0" dirty="0"/>
                        <a:t> limitations with my data collection </a:t>
                      </a:r>
                      <a:endParaRPr lang="en-US" dirty="0"/>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 have</a:t>
                      </a:r>
                      <a:r>
                        <a:rPr lang="en-US" baseline="0" dirty="0"/>
                        <a:t> give examples how these problems could be overcome</a:t>
                      </a:r>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I have given</a:t>
                      </a:r>
                      <a:r>
                        <a:rPr lang="en-US" baseline="0" dirty="0"/>
                        <a:t> suggestions for</a:t>
                      </a:r>
                      <a:r>
                        <a:rPr lang="en-US" dirty="0"/>
                        <a:t> extensions</a:t>
                      </a:r>
                      <a:r>
                        <a:rPr lang="en-US" baseline="0" dirty="0"/>
                        <a:t> to the study</a:t>
                      </a:r>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83315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Suggested format for completing the evaluation: a table</a:t>
            </a:r>
          </a:p>
        </p:txBody>
      </p:sp>
      <p:graphicFrame>
        <p:nvGraphicFramePr>
          <p:cNvPr id="4" name="Content Placeholder 3"/>
          <p:cNvGraphicFramePr>
            <a:graphicFrameLocks noGrp="1"/>
          </p:cNvGraphicFramePr>
          <p:nvPr>
            <p:ph idx="1"/>
            <p:extLst/>
          </p:nvPr>
        </p:nvGraphicFramePr>
        <p:xfrm>
          <a:off x="1981200" y="1600200"/>
          <a:ext cx="8229600" cy="23977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US" dirty="0"/>
                        <a:t>Method</a:t>
                      </a:r>
                    </a:p>
                  </a:txBody>
                  <a:tcPr/>
                </a:tc>
                <a:tc>
                  <a:txBody>
                    <a:bodyPr/>
                    <a:lstStyle/>
                    <a:p>
                      <a:r>
                        <a:rPr lang="en-US" dirty="0"/>
                        <a:t>Positives of data collection method</a:t>
                      </a:r>
                    </a:p>
                  </a:txBody>
                  <a:tcPr/>
                </a:tc>
                <a:tc>
                  <a:txBody>
                    <a:bodyPr/>
                    <a:lstStyle/>
                    <a:p>
                      <a:r>
                        <a:rPr lang="en-US" baseline="0" dirty="0"/>
                        <a:t>Limitations of data collection method</a:t>
                      </a:r>
                      <a:endParaRPr lang="en-US" dirty="0"/>
                    </a:p>
                  </a:txBody>
                  <a:tcPr/>
                </a:tc>
                <a:tc>
                  <a:txBody>
                    <a:bodyPr/>
                    <a:lstStyle/>
                    <a:p>
                      <a:r>
                        <a:rPr lang="en-US" dirty="0"/>
                        <a:t>How could method be improved</a:t>
                      </a:r>
                      <a:r>
                        <a:rPr lang="en-US" baseline="0" dirty="0"/>
                        <a:t> or extended? </a:t>
                      </a:r>
                      <a:endParaRPr lang="en-US" dirty="0"/>
                    </a:p>
                  </a:txBody>
                  <a:tcPr/>
                </a:tc>
                <a:extLst>
                  <a:ext uri="{0D108BD9-81ED-4DB2-BD59-A6C34878D82A}">
                    <a16:rowId xmlns:a16="http://schemas.microsoft.com/office/drawing/2014/main" val="10000"/>
                  </a:ext>
                </a:extLst>
              </a:tr>
              <a:tr h="370840">
                <a:tc>
                  <a:txBody>
                    <a:bodyPr/>
                    <a:lstStyle/>
                    <a:p>
                      <a:r>
                        <a:rPr lang="en-US" dirty="0"/>
                        <a:t>Sites</a:t>
                      </a:r>
                      <a:r>
                        <a:rPr lang="en-US" baseline="0" dirty="0"/>
                        <a:t> selected </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Questionnaire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Land use mapping</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People</a:t>
                      </a:r>
                      <a:r>
                        <a:rPr lang="en-US" baseline="0" dirty="0"/>
                        <a:t> count </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99796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C565C-A8E6-7E47-B91F-40D51C065C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ADCE4A-6C59-9C4D-B758-29032C1F8A22}"/>
              </a:ext>
            </a:extLst>
          </p:cNvPr>
          <p:cNvSpPr>
            <a:spLocks noGrp="1"/>
          </p:cNvSpPr>
          <p:nvPr>
            <p:ph idx="1"/>
          </p:nvPr>
        </p:nvSpPr>
        <p:spPr/>
        <p:txBody>
          <a:bodyPr/>
          <a:lstStyle/>
          <a:p>
            <a:endParaRPr lang="en-US"/>
          </a:p>
        </p:txBody>
      </p:sp>
      <p:sp>
        <p:nvSpPr>
          <p:cNvPr id="4" name="Cloud Callout 3">
            <a:extLst>
              <a:ext uri="{FF2B5EF4-FFF2-40B4-BE49-F238E27FC236}">
                <a16:creationId xmlns:a16="http://schemas.microsoft.com/office/drawing/2014/main" id="{7CF0664D-CCCD-3E48-ADB6-0E349BE42BB5}"/>
              </a:ext>
            </a:extLst>
          </p:cNvPr>
          <p:cNvSpPr/>
          <p:nvPr/>
        </p:nvSpPr>
        <p:spPr>
          <a:xfrm>
            <a:off x="1858297" y="489025"/>
            <a:ext cx="7875638" cy="5277593"/>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B7E6D1F-F72D-B748-B4D5-E0611E26E62A}"/>
              </a:ext>
            </a:extLst>
          </p:cNvPr>
          <p:cNvSpPr txBox="1"/>
          <p:nvPr/>
        </p:nvSpPr>
        <p:spPr>
          <a:xfrm>
            <a:off x="3480619" y="1690688"/>
            <a:ext cx="4527755" cy="2123658"/>
          </a:xfrm>
          <a:prstGeom prst="rect">
            <a:avLst/>
          </a:prstGeom>
          <a:noFill/>
        </p:spPr>
        <p:txBody>
          <a:bodyPr wrap="square" rtlCol="0">
            <a:spAutoFit/>
          </a:bodyPr>
          <a:lstStyle/>
          <a:p>
            <a:r>
              <a:rPr lang="en-US" sz="4400" dirty="0"/>
              <a:t>What were the issues with our data collection? </a:t>
            </a:r>
          </a:p>
        </p:txBody>
      </p:sp>
    </p:spTree>
    <p:extLst>
      <p:ext uri="{BB962C8B-B14F-4D97-AF65-F5344CB8AC3E}">
        <p14:creationId xmlns:p14="http://schemas.microsoft.com/office/powerpoint/2010/main" val="2571296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7FFE5-0BD9-1142-BB18-59B36C4F0C26}"/>
              </a:ext>
            </a:extLst>
          </p:cNvPr>
          <p:cNvSpPr>
            <a:spLocks noGrp="1"/>
          </p:cNvSpPr>
          <p:nvPr>
            <p:ph type="title"/>
          </p:nvPr>
        </p:nvSpPr>
        <p:spPr/>
        <p:txBody>
          <a:bodyPr/>
          <a:lstStyle/>
          <a:p>
            <a:r>
              <a:rPr lang="en-US" dirty="0"/>
              <a:t>Reminder: </a:t>
            </a:r>
          </a:p>
        </p:txBody>
      </p:sp>
      <p:sp>
        <p:nvSpPr>
          <p:cNvPr id="3" name="Content Placeholder 2">
            <a:extLst>
              <a:ext uri="{FF2B5EF4-FFF2-40B4-BE49-F238E27FC236}">
                <a16:creationId xmlns:a16="http://schemas.microsoft.com/office/drawing/2014/main" id="{56F1354B-A766-B744-8225-FBFADD712361}"/>
              </a:ext>
            </a:extLst>
          </p:cNvPr>
          <p:cNvSpPr>
            <a:spLocks noGrp="1"/>
          </p:cNvSpPr>
          <p:nvPr>
            <p:ph idx="1"/>
          </p:nvPr>
        </p:nvSpPr>
        <p:spPr/>
        <p:txBody>
          <a:bodyPr/>
          <a:lstStyle/>
          <a:p>
            <a:pPr marL="0" indent="0">
              <a:buNone/>
            </a:pPr>
            <a:r>
              <a:rPr lang="en-US" dirty="0"/>
              <a:t>Full draft deadline Tuesday </a:t>
            </a:r>
            <a:r>
              <a:rPr lang="en-US"/>
              <a:t>15</a:t>
            </a:r>
            <a:r>
              <a:rPr lang="en-US" baseline="30000"/>
              <a:t>th</a:t>
            </a:r>
            <a:r>
              <a:rPr lang="en-US"/>
              <a:t> January </a:t>
            </a:r>
            <a:endParaRPr lang="en-US" dirty="0"/>
          </a:p>
        </p:txBody>
      </p:sp>
    </p:spTree>
    <p:extLst>
      <p:ext uri="{BB962C8B-B14F-4D97-AF65-F5344CB8AC3E}">
        <p14:creationId xmlns:p14="http://schemas.microsoft.com/office/powerpoint/2010/main" val="56555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D3695-A995-0042-AD14-FEC5E82BFF54}"/>
              </a:ext>
            </a:extLst>
          </p:cNvPr>
          <p:cNvSpPr>
            <a:spLocks noGrp="1"/>
          </p:cNvSpPr>
          <p:nvPr>
            <p:ph type="title"/>
          </p:nvPr>
        </p:nvSpPr>
        <p:spPr>
          <a:xfrm>
            <a:off x="838200" y="18255"/>
            <a:ext cx="10515600" cy="1325563"/>
          </a:xfrm>
        </p:spPr>
        <p:txBody>
          <a:bodyPr/>
          <a:lstStyle/>
          <a:p>
            <a:r>
              <a:rPr lang="en-US" dirty="0">
                <a:latin typeface="dearJoe 5 CASUAL PRO" panose="02000000000000000000" pitchFamily="2" charset="0"/>
              </a:rPr>
              <a:t>Background information- theory and locational context </a:t>
            </a:r>
          </a:p>
        </p:txBody>
      </p:sp>
      <p:pic>
        <p:nvPicPr>
          <p:cNvPr id="5" name="Content Placeholder 4">
            <a:extLst>
              <a:ext uri="{FF2B5EF4-FFF2-40B4-BE49-F238E27FC236}">
                <a16:creationId xmlns:a16="http://schemas.microsoft.com/office/drawing/2014/main" id="{56F3C661-164B-8F46-8E2F-1748956E5C0B}"/>
              </a:ext>
            </a:extLst>
          </p:cNvPr>
          <p:cNvPicPr>
            <a:picLocks noGrp="1" noChangeAspect="1"/>
          </p:cNvPicPr>
          <p:nvPr>
            <p:ph idx="1"/>
          </p:nvPr>
        </p:nvPicPr>
        <p:blipFill>
          <a:blip r:embed="rId2"/>
          <a:stretch>
            <a:fillRect/>
          </a:stretch>
        </p:blipFill>
        <p:spPr>
          <a:xfrm>
            <a:off x="2357438" y="1180975"/>
            <a:ext cx="6622588" cy="4995988"/>
          </a:xfrm>
        </p:spPr>
      </p:pic>
    </p:spTree>
    <p:extLst>
      <p:ext uri="{BB962C8B-B14F-4D97-AF65-F5344CB8AC3E}">
        <p14:creationId xmlns:p14="http://schemas.microsoft.com/office/powerpoint/2010/main" val="3444677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E57260FB-1866-CF48-B034-2F00224078FE}"/>
              </a:ext>
            </a:extLst>
          </p:cNvPr>
          <p:cNvSpPr>
            <a:spLocks noGrp="1"/>
          </p:cNvSpPr>
          <p:nvPr>
            <p:ph type="title"/>
          </p:nvPr>
        </p:nvSpPr>
        <p:spPr>
          <a:xfrm>
            <a:off x="1981200" y="-87313"/>
            <a:ext cx="8229600" cy="1143001"/>
          </a:xfrm>
        </p:spPr>
        <p:txBody>
          <a:bodyPr/>
          <a:lstStyle/>
          <a:p>
            <a:r>
              <a:rPr lang="en-US" altLang="en-US" dirty="0"/>
              <a:t>Coastal Management in Galveston </a:t>
            </a:r>
          </a:p>
        </p:txBody>
      </p:sp>
      <p:sp>
        <p:nvSpPr>
          <p:cNvPr id="28674" name="Content Placeholder 2">
            <a:extLst>
              <a:ext uri="{FF2B5EF4-FFF2-40B4-BE49-F238E27FC236}">
                <a16:creationId xmlns:a16="http://schemas.microsoft.com/office/drawing/2014/main" id="{38A1DCB7-D467-AB44-ABE2-B5EA756F844E}"/>
              </a:ext>
            </a:extLst>
          </p:cNvPr>
          <p:cNvSpPr>
            <a:spLocks noGrp="1"/>
          </p:cNvSpPr>
          <p:nvPr>
            <p:ph idx="1"/>
          </p:nvPr>
        </p:nvSpPr>
        <p:spPr>
          <a:xfrm>
            <a:off x="1981200" y="1023938"/>
            <a:ext cx="8229600" cy="4525962"/>
          </a:xfrm>
        </p:spPr>
        <p:txBody>
          <a:bodyPr/>
          <a:lstStyle/>
          <a:p>
            <a:r>
              <a:rPr lang="en-US" altLang="en-US" sz="2400" dirty="0"/>
              <a:t>The Sea Wall was built after the 1900 hurricane to protect against future hurricanes.</a:t>
            </a:r>
          </a:p>
          <a:p>
            <a:r>
              <a:rPr lang="en-US" altLang="en-US" sz="2400" dirty="0"/>
              <a:t>The sea wall is 10 miles long. Cost/ benefit analysis- only built where there is business interest- residential areas need to use other methods of protection. </a:t>
            </a:r>
          </a:p>
          <a:p>
            <a:r>
              <a:rPr lang="en-US" altLang="en-US" sz="2400" dirty="0"/>
              <a:t>A proposal has been put forth to build an "Ike Dike," a massive levee system which would protect the Galveston Bay, and the important industrial facilities which line the coast and the ship channel, from a future, potentially more destructive storm. </a:t>
            </a:r>
          </a:p>
        </p:txBody>
      </p:sp>
      <p:pic>
        <p:nvPicPr>
          <p:cNvPr id="28675" name="Picture 3">
            <a:extLst>
              <a:ext uri="{FF2B5EF4-FFF2-40B4-BE49-F238E27FC236}">
                <a16:creationId xmlns:a16="http://schemas.microsoft.com/office/drawing/2014/main" id="{7A232D8B-F863-FF4B-B832-0A3EB062EF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4508501"/>
            <a:ext cx="3097212"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a:extLst>
              <a:ext uri="{FF2B5EF4-FFF2-40B4-BE49-F238E27FC236}">
                <a16:creationId xmlns:a16="http://schemas.microsoft.com/office/drawing/2014/main" id="{D40DA459-556C-504C-BF20-F7B8C491CC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1025" y="4686300"/>
            <a:ext cx="45720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6">
            <a:extLst>
              <a:ext uri="{FF2B5EF4-FFF2-40B4-BE49-F238E27FC236}">
                <a16:creationId xmlns:a16="http://schemas.microsoft.com/office/drawing/2014/main" id="{F76E2C2A-5C65-474F-A673-8064E9E71084}"/>
              </a:ext>
            </a:extLst>
          </p:cNvPr>
          <p:cNvSpPr txBox="1">
            <a:spLocks noChangeArrowheads="1"/>
          </p:cNvSpPr>
          <p:nvPr/>
        </p:nvSpPr>
        <p:spPr bwMode="auto">
          <a:xfrm>
            <a:off x="6324600" y="4718051"/>
            <a:ext cx="4186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FF00"/>
                </a:solidFill>
              </a:rPr>
              <a:t>Houses built on stilts and have concrete floors instead of wood </a:t>
            </a:r>
          </a:p>
        </p:txBody>
      </p:sp>
    </p:spTree>
    <p:extLst>
      <p:ext uri="{BB962C8B-B14F-4D97-AF65-F5344CB8AC3E}">
        <p14:creationId xmlns:p14="http://schemas.microsoft.com/office/powerpoint/2010/main" val="248361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ACE8D-DA86-2441-971B-5BEE20ED71AF}"/>
              </a:ext>
            </a:extLst>
          </p:cNvPr>
          <p:cNvSpPr>
            <a:spLocks noGrp="1"/>
          </p:cNvSpPr>
          <p:nvPr>
            <p:ph type="title"/>
          </p:nvPr>
        </p:nvSpPr>
        <p:spPr/>
        <p:txBody>
          <a:bodyPr/>
          <a:lstStyle/>
          <a:p>
            <a:r>
              <a:rPr lang="en-US" dirty="0">
                <a:latin typeface="dearJoe 5 CASUAL PRO" panose="02000000000000000000" pitchFamily="2" charset="0"/>
              </a:rPr>
              <a:t>The Natural environment of Galveston </a:t>
            </a:r>
          </a:p>
        </p:txBody>
      </p:sp>
      <p:pic>
        <p:nvPicPr>
          <p:cNvPr id="5" name="Content Placeholder 4">
            <a:extLst>
              <a:ext uri="{FF2B5EF4-FFF2-40B4-BE49-F238E27FC236}">
                <a16:creationId xmlns:a16="http://schemas.microsoft.com/office/drawing/2014/main" id="{85078E08-7B70-9E49-AD60-47C69CF1FF96}"/>
              </a:ext>
            </a:extLst>
          </p:cNvPr>
          <p:cNvPicPr>
            <a:picLocks noGrp="1" noChangeAspect="1"/>
          </p:cNvPicPr>
          <p:nvPr>
            <p:ph idx="1"/>
          </p:nvPr>
        </p:nvPicPr>
        <p:blipFill>
          <a:blip r:embed="rId2"/>
          <a:stretch>
            <a:fillRect/>
          </a:stretch>
        </p:blipFill>
        <p:spPr>
          <a:xfrm>
            <a:off x="838200" y="1882214"/>
            <a:ext cx="10515600" cy="4238159"/>
          </a:xfrm>
        </p:spPr>
      </p:pic>
      <p:sp>
        <p:nvSpPr>
          <p:cNvPr id="6" name="Rectangle 5">
            <a:extLst>
              <a:ext uri="{FF2B5EF4-FFF2-40B4-BE49-F238E27FC236}">
                <a16:creationId xmlns:a16="http://schemas.microsoft.com/office/drawing/2014/main" id="{19B0F261-89CC-774B-B33A-A1EAA68828E6}"/>
              </a:ext>
            </a:extLst>
          </p:cNvPr>
          <p:cNvSpPr/>
          <p:nvPr/>
        </p:nvSpPr>
        <p:spPr>
          <a:xfrm>
            <a:off x="349940" y="6311899"/>
            <a:ext cx="5746060" cy="369332"/>
          </a:xfrm>
          <a:prstGeom prst="rect">
            <a:avLst/>
          </a:prstGeom>
        </p:spPr>
        <p:txBody>
          <a:bodyPr wrap="none">
            <a:spAutoFit/>
          </a:bodyPr>
          <a:lstStyle/>
          <a:p>
            <a:r>
              <a:rPr lang="en-US" dirty="0">
                <a:hlinkClick r:id="rId3"/>
              </a:rPr>
              <a:t>https://</a:t>
            </a:r>
            <a:r>
              <a:rPr lang="en-US" dirty="0" err="1">
                <a:hlinkClick r:id="rId3"/>
              </a:rPr>
              <a:t>tpwd.texas.gov</a:t>
            </a:r>
            <a:r>
              <a:rPr lang="en-US" dirty="0">
                <a:hlinkClick r:id="rId3"/>
              </a:rPr>
              <a:t>/state-parks/</a:t>
            </a:r>
            <a:r>
              <a:rPr lang="en-US" dirty="0" err="1">
                <a:hlinkClick r:id="rId3"/>
              </a:rPr>
              <a:t>galveston</a:t>
            </a:r>
            <a:r>
              <a:rPr lang="en-US" dirty="0">
                <a:hlinkClick r:id="rId3"/>
              </a:rPr>
              <a:t>-island/nature</a:t>
            </a:r>
            <a:endParaRPr lang="en-US" dirty="0"/>
          </a:p>
        </p:txBody>
      </p:sp>
    </p:spTree>
    <p:extLst>
      <p:ext uri="{BB962C8B-B14F-4D97-AF65-F5344CB8AC3E}">
        <p14:creationId xmlns:p14="http://schemas.microsoft.com/office/powerpoint/2010/main" val="163979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0091-4A05-3144-91FE-2D0201872E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1A2411-7697-8441-80DE-E9B9CAA30719}"/>
              </a:ext>
            </a:extLst>
          </p:cNvPr>
          <p:cNvSpPr>
            <a:spLocks noGrp="1"/>
          </p:cNvSpPr>
          <p:nvPr>
            <p:ph idx="1"/>
          </p:nvPr>
        </p:nvSpPr>
        <p:spPr>
          <a:xfrm>
            <a:off x="709612" y="639763"/>
            <a:ext cx="10515600" cy="4351338"/>
          </a:xfrm>
        </p:spPr>
        <p:txBody>
          <a:bodyPr/>
          <a:lstStyle/>
          <a:p>
            <a:pPr marL="0" indent="0">
              <a:buNone/>
            </a:pPr>
            <a:r>
              <a:rPr lang="en-US" b="1" dirty="0"/>
              <a:t>Sea Turtles &amp; Marine Mammals</a:t>
            </a:r>
          </a:p>
          <a:p>
            <a:pPr marL="0" indent="0">
              <a:buNone/>
            </a:pPr>
            <a:r>
              <a:rPr lang="en-US" dirty="0"/>
              <a:t>The Kemp’s Ridley sea turtle is commonly found on Galveston Island. During nesting season, female sea turtles swim ashore to lay their eggs on the island’s sandy beaches, in areas fortified by seaweed for camouflage. When the eggs hatch, the young turtles make their way to the ocean to begin their journey. The NOAA facility in Galveston offers unique educational opportunities for the public to learn about sea turtles, including free tours.</a:t>
            </a:r>
          </a:p>
          <a:p>
            <a:pPr marL="0" indent="0">
              <a:buNone/>
            </a:pPr>
            <a:r>
              <a:rPr lang="en-US" dirty="0">
                <a:hlinkClick r:id="rId2"/>
              </a:rPr>
              <a:t>https://</a:t>
            </a:r>
            <a:r>
              <a:rPr lang="en-US" dirty="0" err="1">
                <a:hlinkClick r:id="rId2"/>
              </a:rPr>
              <a:t>www.galvestonbeachinfo.com</a:t>
            </a:r>
            <a:r>
              <a:rPr lang="en-US" dirty="0">
                <a:hlinkClick r:id="rId2"/>
              </a:rPr>
              <a:t>/</a:t>
            </a:r>
            <a:r>
              <a:rPr lang="en-US" dirty="0" err="1">
                <a:hlinkClick r:id="rId2"/>
              </a:rPr>
              <a:t>nature.asp</a:t>
            </a:r>
            <a:endParaRPr lang="en-US" dirty="0"/>
          </a:p>
        </p:txBody>
      </p:sp>
      <p:pic>
        <p:nvPicPr>
          <p:cNvPr id="5" name="Picture 4">
            <a:extLst>
              <a:ext uri="{FF2B5EF4-FFF2-40B4-BE49-F238E27FC236}">
                <a16:creationId xmlns:a16="http://schemas.microsoft.com/office/drawing/2014/main" id="{7BBAACA0-B36B-4241-9D75-3BC6B3EBE965}"/>
              </a:ext>
            </a:extLst>
          </p:cNvPr>
          <p:cNvPicPr>
            <a:picLocks noChangeAspect="1"/>
          </p:cNvPicPr>
          <p:nvPr/>
        </p:nvPicPr>
        <p:blipFill>
          <a:blip r:embed="rId3"/>
          <a:stretch>
            <a:fillRect/>
          </a:stretch>
        </p:blipFill>
        <p:spPr>
          <a:xfrm>
            <a:off x="8513494" y="4029066"/>
            <a:ext cx="2968894" cy="2195220"/>
          </a:xfrm>
          <a:prstGeom prst="rect">
            <a:avLst/>
          </a:prstGeom>
        </p:spPr>
      </p:pic>
      <p:pic>
        <p:nvPicPr>
          <p:cNvPr id="7" name="Picture 6">
            <a:extLst>
              <a:ext uri="{FF2B5EF4-FFF2-40B4-BE49-F238E27FC236}">
                <a16:creationId xmlns:a16="http://schemas.microsoft.com/office/drawing/2014/main" id="{E894F000-9B8B-7C43-BF5E-ECDE2DF24646}"/>
              </a:ext>
            </a:extLst>
          </p:cNvPr>
          <p:cNvPicPr>
            <a:picLocks noChangeAspect="1"/>
          </p:cNvPicPr>
          <p:nvPr/>
        </p:nvPicPr>
        <p:blipFill>
          <a:blip r:embed="rId4"/>
          <a:stretch>
            <a:fillRect/>
          </a:stretch>
        </p:blipFill>
        <p:spPr>
          <a:xfrm>
            <a:off x="5161934" y="4541392"/>
            <a:ext cx="2784373" cy="2015836"/>
          </a:xfrm>
          <a:prstGeom prst="rect">
            <a:avLst/>
          </a:prstGeom>
        </p:spPr>
      </p:pic>
    </p:spTree>
    <p:extLst>
      <p:ext uri="{BB962C8B-B14F-4D97-AF65-F5344CB8AC3E}">
        <p14:creationId xmlns:p14="http://schemas.microsoft.com/office/powerpoint/2010/main" val="3565490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8F969-B047-AF4F-B642-00C027B3A484}"/>
              </a:ext>
            </a:extLst>
          </p:cNvPr>
          <p:cNvSpPr>
            <a:spLocks noGrp="1"/>
          </p:cNvSpPr>
          <p:nvPr>
            <p:ph type="title"/>
          </p:nvPr>
        </p:nvSpPr>
        <p:spPr/>
        <p:txBody>
          <a:bodyPr/>
          <a:lstStyle/>
          <a:p>
            <a:r>
              <a:rPr lang="en-US" dirty="0"/>
              <a:t>Economic impact of tourism  in Galveston</a:t>
            </a:r>
          </a:p>
        </p:txBody>
      </p:sp>
      <p:sp>
        <p:nvSpPr>
          <p:cNvPr id="3" name="Content Placeholder 2">
            <a:extLst>
              <a:ext uri="{FF2B5EF4-FFF2-40B4-BE49-F238E27FC236}">
                <a16:creationId xmlns:a16="http://schemas.microsoft.com/office/drawing/2014/main" id="{D3A4A224-FA14-354B-93E7-2E8EEF269C7E}"/>
              </a:ext>
            </a:extLst>
          </p:cNvPr>
          <p:cNvSpPr>
            <a:spLocks noGrp="1"/>
          </p:cNvSpPr>
          <p:nvPr>
            <p:ph idx="1"/>
          </p:nvPr>
        </p:nvSpPr>
        <p:spPr/>
        <p:txBody>
          <a:bodyPr>
            <a:normAutofit fontScale="92500" lnSpcReduction="10000"/>
          </a:bodyPr>
          <a:lstStyle/>
          <a:p>
            <a:r>
              <a:rPr lang="en-US" dirty="0"/>
              <a:t> 6.4 million visitors in 2015</a:t>
            </a:r>
          </a:p>
          <a:p>
            <a:r>
              <a:rPr lang="en-US" dirty="0"/>
              <a:t>$766 million spent by all visitors</a:t>
            </a:r>
          </a:p>
          <a:p>
            <a:r>
              <a:rPr lang="en-US" dirty="0"/>
              <a:t>Galveston had 400,000 more tourists in 2015 than 2014, a 6.4 percent increase according to the report by Tourism Economics. About half of that increase came from cruise line passengers, up from 642,000 passengers in 2014 to 837,000 last year.</a:t>
            </a:r>
          </a:p>
          <a:p>
            <a:r>
              <a:rPr lang="en-US" dirty="0"/>
              <a:t> Galveston tourism has grown since a dramatic dip after Hurricane Ike devastated the city in September 2008. </a:t>
            </a:r>
          </a:p>
          <a:p>
            <a:endParaRPr lang="en-US" dirty="0"/>
          </a:p>
          <a:p>
            <a:pPr marL="0" indent="0">
              <a:buNone/>
            </a:pPr>
            <a:r>
              <a:rPr lang="en-US" dirty="0">
                <a:hlinkClick r:id="rId2"/>
              </a:rPr>
              <a:t>https://</a:t>
            </a:r>
            <a:r>
              <a:rPr lang="en-US" dirty="0" err="1">
                <a:hlinkClick r:id="rId2"/>
              </a:rPr>
              <a:t>www.houstonchronicle.com</a:t>
            </a:r>
            <a:r>
              <a:rPr lang="en-US" dirty="0">
                <a:hlinkClick r:id="rId2"/>
              </a:rPr>
              <a:t>/news/</a:t>
            </a:r>
            <a:r>
              <a:rPr lang="en-US" dirty="0" err="1">
                <a:hlinkClick r:id="rId2"/>
              </a:rPr>
              <a:t>houston-texas</a:t>
            </a:r>
            <a:r>
              <a:rPr lang="en-US" dirty="0">
                <a:hlinkClick r:id="rId2"/>
              </a:rPr>
              <a:t>/</a:t>
            </a:r>
            <a:r>
              <a:rPr lang="en-US" dirty="0" err="1">
                <a:hlinkClick r:id="rId2"/>
              </a:rPr>
              <a:t>houston</a:t>
            </a:r>
            <a:r>
              <a:rPr lang="en-US" dirty="0">
                <a:hlinkClick r:id="rId2"/>
              </a:rPr>
              <a:t>/article/Galveston-scores-record-tourism-year-7446641.php</a:t>
            </a:r>
            <a:endParaRPr lang="en-US" dirty="0"/>
          </a:p>
        </p:txBody>
      </p:sp>
    </p:spTree>
    <p:extLst>
      <p:ext uri="{BB962C8B-B14F-4D97-AF65-F5344CB8AC3E}">
        <p14:creationId xmlns:p14="http://schemas.microsoft.com/office/powerpoint/2010/main" val="736553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scheme</a:t>
            </a:r>
          </a:p>
        </p:txBody>
      </p:sp>
      <p:sp>
        <p:nvSpPr>
          <p:cNvPr id="3" name="Content Placeholder 2"/>
          <p:cNvSpPr>
            <a:spLocks noGrp="1"/>
          </p:cNvSpPr>
          <p:nvPr>
            <p:ph idx="1"/>
          </p:nvPr>
        </p:nvSpPr>
        <p:spPr/>
        <p:txBody>
          <a:bodyPr/>
          <a:lstStyle/>
          <a:p>
            <a:endParaRPr lang="en-US"/>
          </a:p>
        </p:txBody>
      </p:sp>
      <p:pic>
        <p:nvPicPr>
          <p:cNvPr id="4" name="Picture 3" descr="../../../Desktop/Screen%20Shot%202017-10-08%20at%2010.07.28%20"/>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362200"/>
            <a:ext cx="7467600" cy="2133600"/>
          </a:xfrm>
          <a:prstGeom prst="rect">
            <a:avLst/>
          </a:prstGeom>
          <a:noFill/>
          <a:ln>
            <a:noFill/>
          </a:ln>
        </p:spPr>
      </p:pic>
    </p:spTree>
    <p:extLst>
      <p:ext uri="{BB962C8B-B14F-4D97-AF65-F5344CB8AC3E}">
        <p14:creationId xmlns:p14="http://schemas.microsoft.com/office/powerpoint/2010/main" val="2577748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Writing an overall conclusion</a:t>
            </a:r>
          </a:p>
        </p:txBody>
      </p:sp>
      <p:sp>
        <p:nvSpPr>
          <p:cNvPr id="3" name="Content Placeholder 2"/>
          <p:cNvSpPr>
            <a:spLocks noGrp="1"/>
          </p:cNvSpPr>
          <p:nvPr>
            <p:ph idx="1"/>
          </p:nvPr>
        </p:nvSpPr>
        <p:spPr/>
        <p:txBody>
          <a:bodyPr>
            <a:normAutofit/>
          </a:bodyPr>
          <a:lstStyle/>
          <a:p>
            <a:r>
              <a:rPr lang="en-US" dirty="0"/>
              <a:t>Here you answer </a:t>
            </a:r>
            <a:r>
              <a:rPr lang="en-US" dirty="0" err="1"/>
              <a:t>summarise</a:t>
            </a:r>
            <a:r>
              <a:rPr lang="en-US" dirty="0"/>
              <a:t> the 2-3 sub-questions to answer the big question </a:t>
            </a:r>
            <a:r>
              <a:rPr lang="en-US" i="1" dirty="0"/>
              <a:t>‘To what extent does Katy show a shopping </a:t>
            </a:r>
            <a:r>
              <a:rPr lang="en-US" i="1" dirty="0" err="1"/>
              <a:t>hierachy</a:t>
            </a:r>
            <a:r>
              <a:rPr lang="en-US" i="1" dirty="0"/>
              <a:t>’ </a:t>
            </a:r>
          </a:p>
          <a:p>
            <a:pPr marL="0" indent="0">
              <a:buNone/>
            </a:pPr>
            <a:r>
              <a:rPr lang="en-US" b="1" i="1" u="sng" dirty="0"/>
              <a:t>Success criteria</a:t>
            </a:r>
          </a:p>
          <a:p>
            <a:r>
              <a:rPr lang="en-US" dirty="0"/>
              <a:t>Should be about a paragraph long</a:t>
            </a:r>
          </a:p>
          <a:p>
            <a:r>
              <a:rPr lang="en-US" dirty="0"/>
              <a:t>Don</a:t>
            </a:r>
            <a:r>
              <a:rPr lang="uk-UA" dirty="0"/>
              <a:t>’</a:t>
            </a:r>
            <a:r>
              <a:rPr lang="en-US" dirty="0"/>
              <a:t>t bring in any new information</a:t>
            </a:r>
          </a:p>
          <a:p>
            <a:r>
              <a:rPr lang="en-US" dirty="0"/>
              <a:t>Ensure you answer the question</a:t>
            </a:r>
          </a:p>
          <a:p>
            <a:endParaRPr lang="en-US" dirty="0"/>
          </a:p>
          <a:p>
            <a:endParaRPr lang="en-US" dirty="0"/>
          </a:p>
        </p:txBody>
      </p:sp>
      <p:graphicFrame>
        <p:nvGraphicFramePr>
          <p:cNvPr id="4" name="Table 3"/>
          <p:cNvGraphicFramePr>
            <a:graphicFrameLocks noGrp="1"/>
          </p:cNvGraphicFramePr>
          <p:nvPr>
            <p:extLst/>
          </p:nvPr>
        </p:nvGraphicFramePr>
        <p:xfrm>
          <a:off x="2743200" y="5486083"/>
          <a:ext cx="5725160" cy="1280160"/>
        </p:xfrm>
        <a:graphic>
          <a:graphicData uri="http://schemas.openxmlformats.org/drawingml/2006/table">
            <a:tbl>
              <a:tblPr firstRow="1" firstCol="1" bandRow="1">
                <a:tableStyleId>{5C22544A-7EE6-4342-B048-85BDC9FD1C3A}</a:tableStyleId>
              </a:tblPr>
              <a:tblGrid>
                <a:gridCol w="4737100">
                  <a:extLst>
                    <a:ext uri="{9D8B030D-6E8A-4147-A177-3AD203B41FA5}">
                      <a16:colId xmlns:a16="http://schemas.microsoft.com/office/drawing/2014/main" val="20000"/>
                    </a:ext>
                  </a:extLst>
                </a:gridCol>
                <a:gridCol w="988060">
                  <a:extLst>
                    <a:ext uri="{9D8B030D-6E8A-4147-A177-3AD203B41FA5}">
                      <a16:colId xmlns:a16="http://schemas.microsoft.com/office/drawing/2014/main" val="20001"/>
                    </a:ext>
                  </a:extLst>
                </a:gridCol>
              </a:tblGrid>
              <a:tr h="0">
                <a:tc>
                  <a:txBody>
                    <a:bodyPr/>
                    <a:lstStyle/>
                    <a:p>
                      <a:pPr marL="0" marR="0">
                        <a:spcBef>
                          <a:spcPts val="0"/>
                        </a:spcBef>
                        <a:spcAft>
                          <a:spcPts val="0"/>
                        </a:spcAft>
                      </a:pPr>
                      <a:r>
                        <a:rPr lang="en-GB" sz="1200" dirty="0">
                          <a:effectLst/>
                          <a:latin typeface="+mn-lt"/>
                          <a:ea typeface="+mn-ea"/>
                          <a:cs typeface="+mn-cs"/>
                        </a:rPr>
                        <a:t>Checklist:</a:t>
                      </a:r>
                      <a:r>
                        <a:rPr lang="en-GB" sz="1200" baseline="0" dirty="0">
                          <a:effectLst/>
                          <a:latin typeface="+mn-lt"/>
                          <a:ea typeface="+mn-ea"/>
                          <a:cs typeface="+mn-cs"/>
                        </a:rPr>
                        <a:t> </a:t>
                      </a:r>
                      <a:endParaRPr lang="en-US" sz="1100" dirty="0">
                        <a:effectLst/>
                        <a:latin typeface="Calibri" charset="0"/>
                        <a:ea typeface="Calibri" charset="0"/>
                        <a:cs typeface="Times New Roman" charset="0"/>
                      </a:endParaRPr>
                    </a:p>
                  </a:txBody>
                  <a:tcPr marL="68580" marR="68580" marT="0" marB="0"/>
                </a:tc>
                <a:tc>
                  <a:txBody>
                    <a:bodyPr/>
                    <a:lstStyle/>
                    <a:p>
                      <a:pPr marL="0" marR="0">
                        <a:spcBef>
                          <a:spcPts val="0"/>
                        </a:spcBef>
                        <a:spcAft>
                          <a:spcPts val="0"/>
                        </a:spcAft>
                      </a:pPr>
                      <a:r>
                        <a:rPr lang="en-GB" sz="1200">
                          <a:effectLst/>
                        </a:rPr>
                        <a:t>COMPLETE</a:t>
                      </a:r>
                      <a:endParaRPr lang="en-US" sz="11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0"/>
                  </a:ext>
                </a:extLst>
              </a:tr>
              <a:tr h="0">
                <a:tc>
                  <a:txBody>
                    <a:bodyPr/>
                    <a:lstStyle/>
                    <a:p>
                      <a:pPr marL="0" marR="0">
                        <a:spcBef>
                          <a:spcPts val="0"/>
                        </a:spcBef>
                        <a:spcAft>
                          <a:spcPts val="0"/>
                        </a:spcAft>
                      </a:pPr>
                      <a:r>
                        <a:rPr lang="en-GB" sz="1200">
                          <a:effectLst/>
                        </a:rPr>
                        <a:t>Refer back to your research question, in one simple sentence try to provide an overview of your findings.</a:t>
                      </a:r>
                      <a:endParaRPr lang="en-US" sz="1100">
                        <a:effectLst/>
                        <a:latin typeface="Calibri" charset="0"/>
                        <a:ea typeface="Calibri" charset="0"/>
                        <a:cs typeface="Times New Roman" charset="0"/>
                      </a:endParaRPr>
                    </a:p>
                  </a:txBody>
                  <a:tcPr marL="68580" marR="68580" marT="0" marB="0"/>
                </a:tc>
                <a:tc>
                  <a:txBody>
                    <a:bodyPr/>
                    <a:lstStyle/>
                    <a:p>
                      <a:pPr marL="0" marR="0">
                        <a:spcBef>
                          <a:spcPts val="0"/>
                        </a:spcBef>
                        <a:spcAft>
                          <a:spcPts val="0"/>
                        </a:spcAft>
                      </a:pPr>
                      <a:r>
                        <a:rPr lang="en-GB" sz="1200">
                          <a:effectLst/>
                        </a:rPr>
                        <a:t> </a:t>
                      </a:r>
                      <a:endParaRPr lang="en-US" sz="11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1"/>
                  </a:ext>
                </a:extLst>
              </a:tr>
              <a:tr h="0">
                <a:tc>
                  <a:txBody>
                    <a:bodyPr/>
                    <a:lstStyle/>
                    <a:p>
                      <a:pPr marL="0" marR="0">
                        <a:spcBef>
                          <a:spcPts val="0"/>
                        </a:spcBef>
                        <a:spcAft>
                          <a:spcPts val="0"/>
                        </a:spcAft>
                      </a:pPr>
                      <a:r>
                        <a:rPr lang="en-GB" sz="1200">
                          <a:effectLst/>
                        </a:rPr>
                        <a:t>Refer to each of your three hypothesis, did you prove or disprove them? (briefly summarize your findings from the analysis section</a:t>
                      </a:r>
                      <a:endParaRPr lang="en-US" sz="1100">
                        <a:effectLst/>
                        <a:latin typeface="Calibri" charset="0"/>
                        <a:ea typeface="Calibri" charset="0"/>
                        <a:cs typeface="Times New Roman" charset="0"/>
                      </a:endParaRPr>
                    </a:p>
                  </a:txBody>
                  <a:tcPr marL="68580" marR="68580" marT="0" marB="0"/>
                </a:tc>
                <a:tc>
                  <a:txBody>
                    <a:bodyPr/>
                    <a:lstStyle/>
                    <a:p>
                      <a:pPr marL="0" marR="0">
                        <a:spcBef>
                          <a:spcPts val="0"/>
                        </a:spcBef>
                        <a:spcAft>
                          <a:spcPts val="0"/>
                        </a:spcAft>
                      </a:pPr>
                      <a:r>
                        <a:rPr lang="en-GB" sz="1200">
                          <a:effectLst/>
                        </a:rPr>
                        <a:t> </a:t>
                      </a:r>
                      <a:endParaRPr lang="en-US" sz="11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2"/>
                  </a:ext>
                </a:extLst>
              </a:tr>
              <a:tr h="0">
                <a:tc>
                  <a:txBody>
                    <a:bodyPr/>
                    <a:lstStyle/>
                    <a:p>
                      <a:pPr marL="0" marR="0">
                        <a:spcBef>
                          <a:spcPts val="0"/>
                        </a:spcBef>
                        <a:spcAft>
                          <a:spcPts val="0"/>
                        </a:spcAft>
                      </a:pPr>
                      <a:r>
                        <a:rPr lang="en-GB" sz="1200">
                          <a:effectLst/>
                        </a:rPr>
                        <a:t>Ensure that your hypothesis is consistent with what you are saying in your analysis.</a:t>
                      </a:r>
                      <a:endParaRPr lang="en-US" sz="1100">
                        <a:effectLst/>
                        <a:latin typeface="Calibri" charset="0"/>
                        <a:ea typeface="Calibri" charset="0"/>
                        <a:cs typeface="Times New Roman" charset="0"/>
                      </a:endParaRPr>
                    </a:p>
                  </a:txBody>
                  <a:tcPr marL="68580" marR="68580" marT="0" marB="0"/>
                </a:tc>
                <a:tc>
                  <a:txBody>
                    <a:bodyPr/>
                    <a:lstStyle/>
                    <a:p>
                      <a:pPr marL="0" marR="0">
                        <a:spcBef>
                          <a:spcPts val="0"/>
                        </a:spcBef>
                        <a:spcAft>
                          <a:spcPts val="0"/>
                        </a:spcAft>
                      </a:pPr>
                      <a:r>
                        <a:rPr lang="en-GB" sz="1200" dirty="0">
                          <a:effectLst/>
                        </a:rPr>
                        <a:t> </a:t>
                      </a:r>
                      <a:endParaRPr lang="en-US" sz="11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85828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1524000" y="4764"/>
            <a:ext cx="9677400" cy="6848475"/>
          </a:xfrm>
          <a:prstGeom prst="rect">
            <a:avLst/>
          </a:prstGeom>
          <a:noFill/>
          <a:ln w="9525">
            <a:noFill/>
            <a:miter lim="800000"/>
            <a:headEnd/>
            <a:tailEnd/>
          </a:ln>
        </p:spPr>
      </p:pic>
    </p:spTree>
    <p:extLst>
      <p:ext uri="{BB962C8B-B14F-4D97-AF65-F5344CB8AC3E}">
        <p14:creationId xmlns:p14="http://schemas.microsoft.com/office/powerpoint/2010/main" val="2342210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465</Words>
  <Application>Microsoft Macintosh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dearJoe 5 CASUAL PRO</vt:lpstr>
      <vt:lpstr>Office Theme</vt:lpstr>
      <vt:lpstr>Writing the analysis, evaluation and conclusion </vt:lpstr>
      <vt:lpstr>Background information- theory and locational context </vt:lpstr>
      <vt:lpstr>Coastal Management in Galveston </vt:lpstr>
      <vt:lpstr>The Natural environment of Galveston </vt:lpstr>
      <vt:lpstr>PowerPoint Presentation</vt:lpstr>
      <vt:lpstr>Economic impact of tourism  in Galveston</vt:lpstr>
      <vt:lpstr>Mark scheme</vt:lpstr>
      <vt:lpstr>Writing an overall conclusion</vt:lpstr>
      <vt:lpstr>PowerPoint Presentation</vt:lpstr>
      <vt:lpstr>Checklist for evaluation </vt:lpstr>
      <vt:lpstr>Suggested format for completing the evaluation: a table</vt:lpstr>
      <vt:lpstr>PowerPoint Presentation</vt:lpstr>
      <vt:lpstr>Reminder: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the evaluation and conclusion </dc:title>
  <dc:creator>Anna Bennett</dc:creator>
  <cp:lastModifiedBy>Anna Bennett</cp:lastModifiedBy>
  <cp:revision>3</cp:revision>
  <dcterms:created xsi:type="dcterms:W3CDTF">2018-12-18T13:54:57Z</dcterms:created>
  <dcterms:modified xsi:type="dcterms:W3CDTF">2018-12-18T15:49:36Z</dcterms:modified>
</cp:coreProperties>
</file>