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0" r:id="rId3"/>
    <p:sldId id="262" r:id="rId4"/>
    <p:sldId id="263" r:id="rId5"/>
    <p:sldId id="264" r:id="rId6"/>
    <p:sldId id="265" r:id="rId7"/>
    <p:sldId id="296" r:id="rId8"/>
    <p:sldId id="257" r:id="rId9"/>
    <p:sldId id="297" r:id="rId10"/>
    <p:sldId id="266" r:id="rId11"/>
    <p:sldId id="298" r:id="rId12"/>
    <p:sldId id="283" r:id="rId13"/>
    <p:sldId id="293" r:id="rId14"/>
    <p:sldId id="294" r:id="rId15"/>
    <p:sldId id="292" r:id="rId16"/>
    <p:sldId id="295" r:id="rId17"/>
    <p:sldId id="291" r:id="rId18"/>
    <p:sldId id="289" r:id="rId19"/>
    <p:sldId id="271" r:id="rId20"/>
    <p:sldId id="300" r:id="rId21"/>
    <p:sldId id="267" r:id="rId22"/>
    <p:sldId id="299" r:id="rId23"/>
    <p:sldId id="301" r:id="rId24"/>
    <p:sldId id="258" r:id="rId25"/>
    <p:sldId id="302" r:id="rId26"/>
    <p:sldId id="303" r:id="rId27"/>
    <p:sldId id="304" r:id="rId28"/>
    <p:sldId id="305"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11"/>
  </p:normalViewPr>
  <p:slideViewPr>
    <p:cSldViewPr snapToGrid="0" snapToObjects="1">
      <p:cViewPr varScale="1">
        <p:scale>
          <a:sx n="90" d="100"/>
          <a:sy n="90" d="100"/>
        </p:scale>
        <p:origin x="23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8E5D-DD29-DE4C-BF23-DB58EEBAE1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271D1-C427-1142-A885-246E89C31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3E5E5-F9DB-4C4E-9472-AB476E7F2B92}"/>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F7D819E7-4858-104D-99F1-3B1C4FD3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5BC0C-498D-7745-95B6-A0B0060F47E3}"/>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426996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897E-24C7-0E4D-9EED-18484412F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7833C3-7A0C-4B42-9510-57A874F7F9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61967-8C81-B64F-B763-B491D6446BD8}"/>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53BA987D-4D06-8045-97FA-FB503E59F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77318-A29B-3144-B680-44CB04EB8B3F}"/>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422534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BCCF3-DFBC-8548-9240-548603EB6C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EAAB6A-888E-594D-9DA5-2F03045F50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08B61-4149-1645-8DC8-CF8638B3B653}"/>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3B0B2DD2-B3DF-724D-AD86-052596155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643F2-6055-5B46-AE5C-180456DEB35B}"/>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289090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5E78-CED9-FB40-8657-3C5D5E0E1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0EF76-8BE4-F047-B12A-63BDF893E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E1DA0-BF9F-D44C-827B-91D2F843B702}"/>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E526CB5C-8584-F24F-B531-E1C221019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935DC-2D2C-784F-A26D-3704EC7E03B1}"/>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335706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CB36-7307-D644-ABFC-3F2FFF34E4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050EC-B40F-4A45-B6EA-DE22232CF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85647D-1ABD-A848-B2FF-A0306687CF61}"/>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6FDFB85D-0F78-3E4F-89F0-0528DB0DD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701BA-0295-364F-BDFD-C186DDC3ACF5}"/>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265389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BFCD-3A5D-EC44-993E-49C3094A1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4464F-99CE-A14E-B652-E2A5851200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B71BD-0F77-6A42-BAB7-C6AC0C098F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582A6-263F-1644-BCCD-E6C00359BAF5}"/>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6" name="Footer Placeholder 5">
            <a:extLst>
              <a:ext uri="{FF2B5EF4-FFF2-40B4-BE49-F238E27FC236}">
                <a16:creationId xmlns:a16="http://schemas.microsoft.com/office/drawing/2014/main" id="{CFEFCCEE-EC20-4247-83C0-12407D73D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B0482-CAAD-B34E-8C00-5CF0091DAA54}"/>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401881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E462-1168-E746-AFC6-963F76ED7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4B3FA-BA4A-1740-B410-42DD6BFEF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990680-105E-9E4A-B631-E0F4B3E169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ED28A-EDEF-6F45-8E37-1BABC53C9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CDC187-D430-EC45-AFC5-91F4328DAB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7D50DE-D40F-C849-B303-5F7621A1AD9F}"/>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8" name="Footer Placeholder 7">
            <a:extLst>
              <a:ext uri="{FF2B5EF4-FFF2-40B4-BE49-F238E27FC236}">
                <a16:creationId xmlns:a16="http://schemas.microsoft.com/office/drawing/2014/main" id="{46F8B179-C603-3E45-AE7E-69AAE0784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572A1A-4F6E-5E43-977C-18581D340441}"/>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26097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AC11-AAF0-6A43-8CFA-5CDB3687EE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9ED943-2A59-AC4F-94B2-2F32819CFB12}"/>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4" name="Footer Placeholder 3">
            <a:extLst>
              <a:ext uri="{FF2B5EF4-FFF2-40B4-BE49-F238E27FC236}">
                <a16:creationId xmlns:a16="http://schemas.microsoft.com/office/drawing/2014/main" id="{C794151D-4205-0241-B8AE-EBC7210D5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F9C81-5218-8647-AA4A-F0A8243287E6}"/>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117129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45334-0758-8A4B-8A4F-0C65A8964C23}"/>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3" name="Footer Placeholder 2">
            <a:extLst>
              <a:ext uri="{FF2B5EF4-FFF2-40B4-BE49-F238E27FC236}">
                <a16:creationId xmlns:a16="http://schemas.microsoft.com/office/drawing/2014/main" id="{32EBDA16-8ABE-B54F-9A1D-8C719C63F4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A21537-0594-9445-A279-D3FFD5FD33C7}"/>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59894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1F26-0C56-2441-BC64-C25AA4CD3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6568A-E08D-814D-A4A6-A40117E07A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297D1-9987-4C44-B3A7-50D3F8338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E5B48B-C021-1A41-A96F-912975C9393B}"/>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6" name="Footer Placeholder 5">
            <a:extLst>
              <a:ext uri="{FF2B5EF4-FFF2-40B4-BE49-F238E27FC236}">
                <a16:creationId xmlns:a16="http://schemas.microsoft.com/office/drawing/2014/main" id="{44E79D55-90A0-BA42-AF55-ED8B713B9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8CB71-E40F-1E44-A7C1-E234E4170EBC}"/>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165613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27BC-1BAD-0C47-B9B9-AEE3157F9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F4F25-B48A-1849-B800-6E260B243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E1EE6-300E-5945-BE95-1B021E818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75616A-31F1-084E-A657-B1AAD1D7B9C3}"/>
              </a:ext>
            </a:extLst>
          </p:cNvPr>
          <p:cNvSpPr>
            <a:spLocks noGrp="1"/>
          </p:cNvSpPr>
          <p:nvPr>
            <p:ph type="dt" sz="half" idx="10"/>
          </p:nvPr>
        </p:nvSpPr>
        <p:spPr/>
        <p:txBody>
          <a:bodyPr/>
          <a:lstStyle/>
          <a:p>
            <a:fld id="{BDDE96E5-B213-1D4A-BBAC-58C9832C3E04}" type="datetimeFigureOut">
              <a:rPr lang="en-US" smtClean="0"/>
              <a:t>10/31/18</a:t>
            </a:fld>
            <a:endParaRPr lang="en-US"/>
          </a:p>
        </p:txBody>
      </p:sp>
      <p:sp>
        <p:nvSpPr>
          <p:cNvPr id="6" name="Footer Placeholder 5">
            <a:extLst>
              <a:ext uri="{FF2B5EF4-FFF2-40B4-BE49-F238E27FC236}">
                <a16:creationId xmlns:a16="http://schemas.microsoft.com/office/drawing/2014/main" id="{680A78D2-E984-2A47-80D4-BE66F8062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08EC2-C4DB-C34C-870F-4E2034EAE409}"/>
              </a:ext>
            </a:extLst>
          </p:cNvPr>
          <p:cNvSpPr>
            <a:spLocks noGrp="1"/>
          </p:cNvSpPr>
          <p:nvPr>
            <p:ph type="sldNum" sz="quarter" idx="12"/>
          </p:nvPr>
        </p:nvSpPr>
        <p:spPr/>
        <p:txBody>
          <a:bodyPr/>
          <a:lstStyle/>
          <a:p>
            <a:fld id="{672EA4BF-64BC-9641-A4EC-311A7075AA74}" type="slidenum">
              <a:rPr lang="en-US" smtClean="0"/>
              <a:t>‹#›</a:t>
            </a:fld>
            <a:endParaRPr lang="en-US"/>
          </a:p>
        </p:txBody>
      </p:sp>
    </p:spTree>
    <p:extLst>
      <p:ext uri="{BB962C8B-B14F-4D97-AF65-F5344CB8AC3E}">
        <p14:creationId xmlns:p14="http://schemas.microsoft.com/office/powerpoint/2010/main" val="119200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04819-A807-DB46-827E-BA8C333BF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48DA2-5CCA-534E-BCB3-4D547DF53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81CD2-E2DC-3647-8ED5-0939181CC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E96E5-B213-1D4A-BBAC-58C9832C3E04}" type="datetimeFigureOut">
              <a:rPr lang="en-US" smtClean="0"/>
              <a:t>10/31/18</a:t>
            </a:fld>
            <a:endParaRPr lang="en-US"/>
          </a:p>
        </p:txBody>
      </p:sp>
      <p:sp>
        <p:nvSpPr>
          <p:cNvPr id="5" name="Footer Placeholder 4">
            <a:extLst>
              <a:ext uri="{FF2B5EF4-FFF2-40B4-BE49-F238E27FC236}">
                <a16:creationId xmlns:a16="http://schemas.microsoft.com/office/drawing/2014/main" id="{E0E5EF85-0B2E-4B40-A583-F9E24DBA3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B2C094-0E0B-864F-8D74-98CFF02B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EA4BF-64BC-9641-A4EC-311A7075AA74}" type="slidenum">
              <a:rPr lang="en-US" smtClean="0"/>
              <a:t>‹#›</a:t>
            </a:fld>
            <a:endParaRPr lang="en-US"/>
          </a:p>
        </p:txBody>
      </p:sp>
    </p:spTree>
    <p:extLst>
      <p:ext uri="{BB962C8B-B14F-4D97-AF65-F5344CB8AC3E}">
        <p14:creationId xmlns:p14="http://schemas.microsoft.com/office/powerpoint/2010/main" val="330614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hyperlink" Target="http://theinspirationroom.com/daily/2005/make-poverty-history/"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ewglobal.org/interactives/remittance-map/"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orre.nl/remittances/#/?direction=sent&amp;country=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guardian.com/global-development/ng-interactive/2014/aug/19/-sp-remittances-countries-highest-fees-interactiv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ox.com/2015/11/8/9684494/foreign-aid-ma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m/news/world-us-canada-453862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80738-9184-8A44-A4AF-0D1C2A9060EB}"/>
              </a:ext>
            </a:extLst>
          </p:cNvPr>
          <p:cNvSpPr>
            <a:spLocks noGrp="1"/>
          </p:cNvSpPr>
          <p:nvPr>
            <p:ph idx="4294967295"/>
          </p:nvPr>
        </p:nvSpPr>
        <p:spPr>
          <a:xfrm>
            <a:off x="1014413" y="393700"/>
            <a:ext cx="10515600" cy="4351338"/>
          </a:xfrm>
        </p:spPr>
        <p:txBody>
          <a:bodyPr/>
          <a:lstStyle/>
          <a:p>
            <a:pPr marL="0" indent="0">
              <a:buNone/>
            </a:pPr>
            <a:r>
              <a:rPr lang="en-US" dirty="0">
                <a:latin typeface="dearJoe 5 CASUAL PRO" panose="02000000000000000000" pitchFamily="2" charset="0"/>
              </a:rPr>
              <a:t>What: </a:t>
            </a:r>
            <a:r>
              <a:rPr lang="en-US" dirty="0"/>
              <a:t>An overview of contemporary </a:t>
            </a:r>
            <a:r>
              <a:rPr lang="en-US" dirty="0">
                <a:highlight>
                  <a:srgbClr val="FFFF00"/>
                </a:highlight>
              </a:rPr>
              <a:t>global networks and flows</a:t>
            </a:r>
            <a:r>
              <a:rPr lang="en-US" dirty="0"/>
              <a:t>:</a:t>
            </a:r>
          </a:p>
          <a:p>
            <a:pPr fontAlgn="base"/>
            <a:r>
              <a:rPr lang="en-US" dirty="0"/>
              <a:t>international</a:t>
            </a:r>
            <a:r>
              <a:rPr lang="en-US" u="sng" dirty="0"/>
              <a:t> aid</a:t>
            </a:r>
            <a:r>
              <a:rPr lang="en-US" dirty="0"/>
              <a:t>, </a:t>
            </a:r>
            <a:r>
              <a:rPr lang="en-US" u="sng" dirty="0"/>
              <a:t>loans</a:t>
            </a:r>
            <a:r>
              <a:rPr lang="en-US" dirty="0"/>
              <a:t> and </a:t>
            </a:r>
            <a:r>
              <a:rPr lang="en-US" u="sng" dirty="0"/>
              <a:t>debt relief</a:t>
            </a:r>
          </a:p>
          <a:p>
            <a:pPr fontAlgn="base"/>
            <a:r>
              <a:rPr lang="en-US" dirty="0"/>
              <a:t>international </a:t>
            </a:r>
            <a:r>
              <a:rPr lang="en-US" u="sng" dirty="0"/>
              <a:t>remittances</a:t>
            </a:r>
            <a:r>
              <a:rPr lang="en-US" dirty="0"/>
              <a:t> from economic migrants</a:t>
            </a:r>
          </a:p>
          <a:p>
            <a:pPr marL="0" indent="0">
              <a:buNone/>
            </a:pPr>
            <a:endParaRPr lang="en-US" dirty="0"/>
          </a:p>
        </p:txBody>
      </p:sp>
      <p:pic>
        <p:nvPicPr>
          <p:cNvPr id="4" name="Picture 3">
            <a:extLst>
              <a:ext uri="{FF2B5EF4-FFF2-40B4-BE49-F238E27FC236}">
                <a16:creationId xmlns:a16="http://schemas.microsoft.com/office/drawing/2014/main" id="{585F2EF3-EB51-414D-AFC1-038C8E2EB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88" y="2329223"/>
            <a:ext cx="5202567" cy="3700101"/>
          </a:xfrm>
          <a:prstGeom prst="rect">
            <a:avLst/>
          </a:prstGeom>
        </p:spPr>
      </p:pic>
    </p:spTree>
    <p:extLst>
      <p:ext uri="{BB962C8B-B14F-4D97-AF65-F5344CB8AC3E}">
        <p14:creationId xmlns:p14="http://schemas.microsoft.com/office/powerpoint/2010/main" val="116141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1892-88A2-5349-A458-B159BAAA8D77}"/>
              </a:ext>
            </a:extLst>
          </p:cNvPr>
          <p:cNvSpPr>
            <a:spLocks noGrp="1"/>
          </p:cNvSpPr>
          <p:nvPr>
            <p:ph type="title"/>
          </p:nvPr>
        </p:nvSpPr>
        <p:spPr/>
        <p:txBody>
          <a:bodyPr/>
          <a:lstStyle/>
          <a:p>
            <a:r>
              <a:rPr lang="en-US" b="1" dirty="0">
                <a:latin typeface="dearJoe 5 CASUAL PRO" panose="02000000000000000000" pitchFamily="2" charset="0"/>
              </a:rPr>
              <a:t>International loans</a:t>
            </a:r>
          </a:p>
        </p:txBody>
      </p:sp>
      <p:sp>
        <p:nvSpPr>
          <p:cNvPr id="3" name="Content Placeholder 2">
            <a:extLst>
              <a:ext uri="{FF2B5EF4-FFF2-40B4-BE49-F238E27FC236}">
                <a16:creationId xmlns:a16="http://schemas.microsoft.com/office/drawing/2014/main" id="{35BE09B4-93CF-CC4E-8CDB-5255AF35C175}"/>
              </a:ext>
            </a:extLst>
          </p:cNvPr>
          <p:cNvSpPr>
            <a:spLocks noGrp="1"/>
          </p:cNvSpPr>
          <p:nvPr>
            <p:ph idx="1"/>
          </p:nvPr>
        </p:nvSpPr>
        <p:spPr/>
        <p:txBody>
          <a:bodyPr>
            <a:normAutofit lnSpcReduction="10000"/>
          </a:bodyPr>
          <a:lstStyle/>
          <a:p>
            <a:r>
              <a:rPr lang="en-US" dirty="0"/>
              <a:t>Aid payments are usually loans rather than outright grants or gifts. Loans to governments may be provided by international governmental organisations (IGOs) but independent commercial financial institutions are also a source of loans. Loans are made in the expectation that they will be repaid, with interest.</a:t>
            </a:r>
          </a:p>
          <a:p>
            <a:r>
              <a:rPr lang="en-US" dirty="0"/>
              <a:t>In the years leading up to 1973 LICs were borrowing to finance their development </a:t>
            </a:r>
            <a:r>
              <a:rPr lang="en-US" dirty="0" err="1"/>
              <a:t>programmes</a:t>
            </a:r>
            <a:r>
              <a:rPr lang="en-US" dirty="0"/>
              <a:t> and to support their weak economies. At the time, given the prevailing low interest rates, this strategy seemed sensible. However, a combination of unforeseen political and economic events resulted in many indebted nations becoming unable to service their debt</a:t>
            </a:r>
          </a:p>
        </p:txBody>
      </p:sp>
    </p:spTree>
    <p:extLst>
      <p:ext uri="{BB962C8B-B14F-4D97-AF65-F5344CB8AC3E}">
        <p14:creationId xmlns:p14="http://schemas.microsoft.com/office/powerpoint/2010/main" val="351868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CA42-71E5-BF4D-A269-A6D9DDB34ED4}"/>
              </a:ext>
            </a:extLst>
          </p:cNvPr>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a:extLst>
                  <a:ext uri="{FF2B5EF4-FFF2-40B4-BE49-F238E27FC236}">
                    <a16:creationId xmlns:a16="http://schemas.microsoft.com/office/drawing/2014/main" id="{1BFBA994-BCE8-1E40-BC2E-73D8E15432D4}"/>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1BFBA994-BCE8-1E40-BC2E-73D8E15432D4}"/>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175038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057400" y="1143001"/>
            <a:ext cx="8229600" cy="4525963"/>
          </a:xfrm>
        </p:spPr>
        <p:txBody>
          <a:bodyPr/>
          <a:lstStyle/>
          <a:p>
            <a:pPr>
              <a:buNone/>
            </a:pPr>
            <a:r>
              <a:rPr lang="en-US" dirty="0">
                <a:solidFill>
                  <a:srgbClr val="FF0000"/>
                </a:solidFill>
              </a:rPr>
              <a:t>Debt service: </a:t>
            </a:r>
            <a:r>
              <a:rPr lang="en-US" b="1" dirty="0"/>
              <a:t>the payment of interest plus a proportion of the original loan, which are required to pay back a debt over a given period of time. </a:t>
            </a:r>
          </a:p>
          <a:p>
            <a:pPr>
              <a:buNone/>
            </a:pPr>
            <a:endParaRPr lang="en-US" b="1" dirty="0"/>
          </a:p>
          <a:p>
            <a:pPr>
              <a:buNone/>
            </a:pPr>
            <a:r>
              <a:rPr lang="en-US" b="1" dirty="0"/>
              <a:t>Uganda got into debt to help finance conflict and also from loans from large scale schemes like dams.</a:t>
            </a:r>
            <a:endParaRPr lang="en-US" dirty="0"/>
          </a:p>
        </p:txBody>
      </p:sp>
    </p:spTree>
    <p:extLst>
      <p:ext uri="{BB962C8B-B14F-4D97-AF65-F5344CB8AC3E}">
        <p14:creationId xmlns:p14="http://schemas.microsoft.com/office/powerpoint/2010/main" val="324098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0B0C-E05C-6C4B-AA76-F91B7267B9AB}"/>
              </a:ext>
            </a:extLst>
          </p:cNvPr>
          <p:cNvSpPr>
            <a:spLocks noGrp="1"/>
          </p:cNvSpPr>
          <p:nvPr>
            <p:ph type="title"/>
          </p:nvPr>
        </p:nvSpPr>
        <p:spPr/>
        <p:txBody>
          <a:bodyPr/>
          <a:lstStyle/>
          <a:p>
            <a:r>
              <a:rPr lang="en-US" b="1" dirty="0">
                <a:latin typeface="dearJoe 5 CASUAL PRO" panose="02000000000000000000" pitchFamily="2" charset="0"/>
              </a:rPr>
              <a:t>Debt relief</a:t>
            </a:r>
            <a:br>
              <a:rPr lang="en-US" b="1" dirty="0"/>
            </a:br>
            <a:endParaRPr lang="en-US" dirty="0"/>
          </a:p>
        </p:txBody>
      </p:sp>
      <p:sp>
        <p:nvSpPr>
          <p:cNvPr id="3" name="Content Placeholder 2">
            <a:extLst>
              <a:ext uri="{FF2B5EF4-FFF2-40B4-BE49-F238E27FC236}">
                <a16:creationId xmlns:a16="http://schemas.microsoft.com/office/drawing/2014/main" id="{7161BE6A-35EF-0E41-B28E-AED092C64FE3}"/>
              </a:ext>
            </a:extLst>
          </p:cNvPr>
          <p:cNvSpPr>
            <a:spLocks noGrp="1"/>
          </p:cNvSpPr>
          <p:nvPr>
            <p:ph idx="1"/>
          </p:nvPr>
        </p:nvSpPr>
        <p:spPr/>
        <p:txBody>
          <a:bodyPr>
            <a:normAutofit fontScale="85000" lnSpcReduction="20000"/>
          </a:bodyPr>
          <a:lstStyle/>
          <a:p>
            <a:pPr marL="0" indent="0">
              <a:buNone/>
            </a:pPr>
            <a:r>
              <a:rPr lang="en-US" dirty="0"/>
              <a:t>In response to the growing debt burden on the poorest countries in the late 1990s, international pressure to find solutions to the problem mounted. The solutions to debt are collectively referred to as debt relief. Debt relief may include one or more of the following elements:</a:t>
            </a:r>
          </a:p>
          <a:p>
            <a:r>
              <a:rPr lang="en-US" b="1" dirty="0"/>
              <a:t>debt rescheduling</a:t>
            </a:r>
            <a:r>
              <a:rPr lang="en-US" dirty="0"/>
              <a:t>: this includes:</a:t>
            </a:r>
          </a:p>
          <a:p>
            <a:pPr lvl="1"/>
            <a:r>
              <a:rPr lang="en-US" dirty="0"/>
              <a:t>debt rescheduling, where the repayment period is increased, possibly with lower interest rates</a:t>
            </a:r>
          </a:p>
          <a:p>
            <a:pPr lvl="1"/>
            <a:r>
              <a:rPr lang="en-US" dirty="0"/>
              <a:t>debt reduction, where the value of the outstanding debt is reduced</a:t>
            </a:r>
          </a:p>
          <a:p>
            <a:r>
              <a:rPr lang="en-US" b="1" dirty="0"/>
              <a:t>debt forgiveness or cancellation</a:t>
            </a:r>
            <a:r>
              <a:rPr lang="en-US" dirty="0"/>
              <a:t> in which the debt is written off</a:t>
            </a:r>
          </a:p>
          <a:p>
            <a:r>
              <a:rPr lang="en-US" b="1" dirty="0"/>
              <a:t>debt for equity</a:t>
            </a:r>
            <a:r>
              <a:rPr lang="en-US" dirty="0"/>
              <a:t> in which debt is exchanged for something of value to the creditor, such as shares in a local company</a:t>
            </a:r>
          </a:p>
          <a:p>
            <a:r>
              <a:rPr lang="en-US" b="1" dirty="0"/>
              <a:t>debt for nature</a:t>
            </a:r>
            <a:r>
              <a:rPr lang="en-US" dirty="0"/>
              <a:t>: this is an unusual solution in which debt is reduced if the debtor agrees to implement environmental protection strategies such as tropical rainforest conservation. It can be considered to be a form of debt for equity.</a:t>
            </a:r>
          </a:p>
          <a:p>
            <a:endParaRPr lang="en-US" dirty="0"/>
          </a:p>
        </p:txBody>
      </p:sp>
    </p:spTree>
    <p:extLst>
      <p:ext uri="{BB962C8B-B14F-4D97-AF65-F5344CB8AC3E}">
        <p14:creationId xmlns:p14="http://schemas.microsoft.com/office/powerpoint/2010/main" val="376794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175C-A09F-744E-81AE-32C8FEC90443}"/>
              </a:ext>
            </a:extLst>
          </p:cNvPr>
          <p:cNvSpPr>
            <a:spLocks noGrp="1"/>
          </p:cNvSpPr>
          <p:nvPr>
            <p:ph type="title"/>
          </p:nvPr>
        </p:nvSpPr>
        <p:spPr/>
        <p:txBody>
          <a:bodyPr>
            <a:normAutofit fontScale="90000"/>
          </a:bodyPr>
          <a:lstStyle/>
          <a:p>
            <a:r>
              <a:rPr lang="en-US" b="1" dirty="0">
                <a:latin typeface="dearJoe 5 CASUAL PRO" panose="02000000000000000000" pitchFamily="2" charset="0"/>
              </a:rPr>
              <a:t>Campaigning groups for debt relief </a:t>
            </a:r>
            <a:br>
              <a:rPr lang="en-US" b="1" dirty="0"/>
            </a:br>
            <a:br>
              <a:rPr lang="en-US" dirty="0"/>
            </a:br>
            <a:endParaRPr lang="en-US" dirty="0"/>
          </a:p>
        </p:txBody>
      </p:sp>
      <p:sp>
        <p:nvSpPr>
          <p:cNvPr id="3" name="Content Placeholder 2">
            <a:extLst>
              <a:ext uri="{FF2B5EF4-FFF2-40B4-BE49-F238E27FC236}">
                <a16:creationId xmlns:a16="http://schemas.microsoft.com/office/drawing/2014/main" id="{0C4A3769-C72B-A140-83F3-2B9B4544C3B0}"/>
              </a:ext>
            </a:extLst>
          </p:cNvPr>
          <p:cNvSpPr>
            <a:spLocks noGrp="1"/>
          </p:cNvSpPr>
          <p:nvPr>
            <p:ph idx="1"/>
          </p:nvPr>
        </p:nvSpPr>
        <p:spPr/>
        <p:txBody>
          <a:bodyPr/>
          <a:lstStyle/>
          <a:p>
            <a:pPr marL="0" indent="0">
              <a:buNone/>
            </a:pPr>
            <a:r>
              <a:rPr lang="en-US" dirty="0"/>
              <a:t>Campaigning groups have gained greatly from the expansion of the </a:t>
            </a:r>
            <a:r>
              <a:rPr lang="en-US" dirty="0">
                <a:highlight>
                  <a:srgbClr val="FFFF00"/>
                </a:highlight>
              </a:rPr>
              <a:t>internet.</a:t>
            </a:r>
            <a:br>
              <a:rPr lang="en-US" dirty="0"/>
            </a:br>
            <a:endParaRPr lang="en-US" dirty="0"/>
          </a:p>
          <a:p>
            <a:pPr marL="0" indent="0">
              <a:buNone/>
            </a:pPr>
            <a:endParaRPr lang="en-US" dirty="0"/>
          </a:p>
          <a:p>
            <a:pPr marL="0" indent="0">
              <a:buNone/>
            </a:pPr>
            <a:r>
              <a:rPr lang="en-US" dirty="0"/>
              <a:t>At the 1998 G8 summit in Birmingham, UK, 70,000 people formed a human chain around the convention </a:t>
            </a:r>
            <a:r>
              <a:rPr lang="en-US" dirty="0" err="1"/>
              <a:t>centre</a:t>
            </a:r>
            <a:r>
              <a:rPr lang="en-US" dirty="0"/>
              <a:t>, and across the world, 24 million people signed a petition calling for all debt to be written off by the year 2000. </a:t>
            </a:r>
            <a:r>
              <a:rPr lang="en-US" dirty="0">
                <a:highlight>
                  <a:srgbClr val="FFFF00"/>
                </a:highlight>
              </a:rPr>
              <a:t>Civil society action</a:t>
            </a:r>
          </a:p>
        </p:txBody>
      </p:sp>
    </p:spTree>
    <p:extLst>
      <p:ext uri="{BB962C8B-B14F-4D97-AF65-F5344CB8AC3E}">
        <p14:creationId xmlns:p14="http://schemas.microsoft.com/office/powerpoint/2010/main" val="258190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894B-C5D1-494A-9448-27EB45FE0D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365525-DC11-7840-B685-599B9BCADC37}"/>
              </a:ext>
            </a:extLst>
          </p:cNvPr>
          <p:cNvSpPr>
            <a:spLocks noGrp="1"/>
          </p:cNvSpPr>
          <p:nvPr>
            <p:ph idx="1"/>
          </p:nvPr>
        </p:nvSpPr>
        <p:spPr>
          <a:xfrm>
            <a:off x="838200" y="153987"/>
            <a:ext cx="10515600" cy="4351338"/>
          </a:xfrm>
        </p:spPr>
        <p:txBody>
          <a:bodyPr/>
          <a:lstStyle/>
          <a:p>
            <a:r>
              <a:rPr lang="en-US" dirty="0">
                <a:hlinkClick r:id="rId2"/>
              </a:rPr>
              <a:t>http://</a:t>
            </a:r>
            <a:r>
              <a:rPr lang="en-US" dirty="0" err="1">
                <a:hlinkClick r:id="rId2"/>
              </a:rPr>
              <a:t>theinspirationroom.com</a:t>
            </a:r>
            <a:r>
              <a:rPr lang="en-US" dirty="0">
                <a:hlinkClick r:id="rId2"/>
              </a:rPr>
              <a:t>/daily/2005/make-poverty-history/</a:t>
            </a: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77887F1A-A9E1-7144-9EA3-14ACC0E2AE20}"/>
                  </a:ext>
                </a:extLst>
              </p:cNvPr>
              <p:cNvGraphicFramePr>
                <a:graphicFrameLocks noGrp="1"/>
              </p:cNvGraphicFramePr>
              <p:nvPr/>
            </p:nvGraphicFramePr>
            <p:xfrm>
              <a:off x="1460500" y="819149"/>
              <a:ext cx="9271000" cy="52197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3">
                <a:extLst>
                  <a:ext uri="{FF2B5EF4-FFF2-40B4-BE49-F238E27FC236}">
                    <a16:creationId xmlns:a16="http://schemas.microsoft.com/office/drawing/2014/main" id="{77887F1A-A9E1-7144-9EA3-14ACC0E2AE20}"/>
                  </a:ext>
                </a:extLst>
              </p:cNvPr>
              <p:cNvPicPr>
                <a:picLocks noGrp="1" noRot="1" noChangeAspect="1" noMove="1" noResize="1" noEditPoints="1" noAdjustHandles="1" noChangeArrowheads="1" noChangeShapeType="1"/>
              </p:cNvPicPr>
              <p:nvPr/>
            </p:nvPicPr>
            <p:blipFill>
              <a:blip r:embed="rId4"/>
              <a:stretch>
                <a:fillRect/>
              </a:stretch>
            </p:blipFill>
            <p:spPr>
              <a:xfrm>
                <a:off x="1460500" y="819149"/>
                <a:ext cx="9271000" cy="5219700"/>
              </a:xfrm>
              <a:prstGeom prst="rect">
                <a:avLst/>
              </a:prstGeom>
            </p:spPr>
          </p:pic>
        </mc:Fallback>
      </mc:AlternateContent>
    </p:spTree>
    <p:extLst>
      <p:ext uri="{BB962C8B-B14F-4D97-AF65-F5344CB8AC3E}">
        <p14:creationId xmlns:p14="http://schemas.microsoft.com/office/powerpoint/2010/main" val="152696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A304-7470-C045-9DE4-9FE5C8962394}"/>
              </a:ext>
            </a:extLst>
          </p:cNvPr>
          <p:cNvSpPr>
            <a:spLocks noGrp="1"/>
          </p:cNvSpPr>
          <p:nvPr>
            <p:ph type="title"/>
          </p:nvPr>
        </p:nvSpPr>
        <p:spPr/>
        <p:txBody>
          <a:bodyPr/>
          <a:lstStyle/>
          <a:p>
            <a:r>
              <a:rPr lang="en-US" dirty="0"/>
              <a:t>Make poverty history 2005</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a:extLst>
                  <a:ext uri="{FF2B5EF4-FFF2-40B4-BE49-F238E27FC236}">
                    <a16:creationId xmlns:a16="http://schemas.microsoft.com/office/drawing/2014/main" id="{23043F03-A7AA-CB43-857E-724D0AE4FE7A}"/>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23043F03-A7AA-CB43-857E-724D0AE4FE7A}"/>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122889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370E3D5-355A-8F44-BF44-CDE57DF8A12A}"/>
              </a:ext>
            </a:extLst>
          </p:cNvPr>
          <p:cNvPicPr>
            <a:picLocks noGrp="1" noChangeAspect="1"/>
          </p:cNvPicPr>
          <p:nvPr>
            <p:ph idx="1"/>
          </p:nvPr>
        </p:nvPicPr>
        <p:blipFill>
          <a:blip r:embed="rId2"/>
          <a:stretch>
            <a:fillRect/>
          </a:stretch>
        </p:blipFill>
        <p:spPr>
          <a:xfrm>
            <a:off x="4704804" y="1354136"/>
            <a:ext cx="6396584" cy="5370511"/>
          </a:xfrm>
        </p:spPr>
      </p:pic>
      <p:pic>
        <p:nvPicPr>
          <p:cNvPr id="4" name="Picture 3" descr="Screen shot 2014-03-10 at 9.18.58 PM.png"/>
          <p:cNvPicPr>
            <a:picLocks noChangeAspect="1"/>
          </p:cNvPicPr>
          <p:nvPr/>
        </p:nvPicPr>
        <p:blipFill>
          <a:blip r:embed="rId3" cstate="print"/>
          <a:stretch>
            <a:fillRect/>
          </a:stretch>
        </p:blipFill>
        <p:spPr>
          <a:xfrm>
            <a:off x="551904" y="365125"/>
            <a:ext cx="5905500" cy="787400"/>
          </a:xfrm>
          <a:prstGeom prst="rect">
            <a:avLst/>
          </a:prstGeom>
        </p:spPr>
      </p:pic>
    </p:spTree>
    <p:extLst>
      <p:ext uri="{BB962C8B-B14F-4D97-AF65-F5344CB8AC3E}">
        <p14:creationId xmlns:p14="http://schemas.microsoft.com/office/powerpoint/2010/main" val="18768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agreement</a:t>
            </a:r>
          </a:p>
        </p:txBody>
      </p:sp>
      <p:sp>
        <p:nvSpPr>
          <p:cNvPr id="3" name="Content Placeholder 2"/>
          <p:cNvSpPr>
            <a:spLocks noGrp="1"/>
          </p:cNvSpPr>
          <p:nvPr>
            <p:ph idx="1"/>
          </p:nvPr>
        </p:nvSpPr>
        <p:spPr/>
        <p:txBody>
          <a:bodyPr/>
          <a:lstStyle/>
          <a:p>
            <a:r>
              <a:rPr lang="en-US" dirty="0"/>
              <a:t>Under the agreement, the World Bank, the International Monetary Fund and the African Development Bank will immediately write off 100% of the money owed them by 18 countries - $40bn in total.</a:t>
            </a:r>
          </a:p>
          <a:p>
            <a:r>
              <a:rPr lang="en-US" dirty="0"/>
              <a:t>It will save those countries a combined total of $1.5bn a year in debt repayments.</a:t>
            </a:r>
          </a:p>
        </p:txBody>
      </p:sp>
      <p:pic>
        <p:nvPicPr>
          <p:cNvPr id="4" name="Picture 3" descr="Screen shot 2014-03-10 at 9.14.35 PM.png"/>
          <p:cNvPicPr>
            <a:picLocks noChangeAspect="1"/>
          </p:cNvPicPr>
          <p:nvPr/>
        </p:nvPicPr>
        <p:blipFill>
          <a:blip r:embed="rId2" cstate="print"/>
          <a:stretch>
            <a:fillRect/>
          </a:stretch>
        </p:blipFill>
        <p:spPr>
          <a:xfrm>
            <a:off x="6329362" y="4281488"/>
            <a:ext cx="4504541" cy="1895475"/>
          </a:xfrm>
          <a:prstGeom prst="rect">
            <a:avLst/>
          </a:prstGeom>
        </p:spPr>
      </p:pic>
    </p:spTree>
    <p:extLst>
      <p:ext uri="{BB962C8B-B14F-4D97-AF65-F5344CB8AC3E}">
        <p14:creationId xmlns:p14="http://schemas.microsoft.com/office/powerpoint/2010/main" val="372458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endParaRPr lang="en-US" dirty="0"/>
          </a:p>
        </p:txBody>
      </p:sp>
      <p:pic>
        <p:nvPicPr>
          <p:cNvPr id="5" name="Content Placeholder 4" descr="Screen shot 2014-03-10 at 9.12.33 PM.png"/>
          <p:cNvPicPr>
            <a:picLocks noGrp="1" noChangeAspect="1"/>
          </p:cNvPicPr>
          <p:nvPr>
            <p:ph idx="1"/>
          </p:nvPr>
        </p:nvPicPr>
        <p:blipFill>
          <a:blip r:embed="rId2" cstate="print"/>
          <a:stretch>
            <a:fillRect/>
          </a:stretch>
        </p:blipFill>
        <p:spPr>
          <a:xfrm>
            <a:off x="2519363" y="327482"/>
            <a:ext cx="6324600" cy="6530518"/>
          </a:xfrm>
        </p:spPr>
      </p:pic>
    </p:spTree>
    <p:extLst>
      <p:ext uri="{BB962C8B-B14F-4D97-AF65-F5344CB8AC3E}">
        <p14:creationId xmlns:p14="http://schemas.microsoft.com/office/powerpoint/2010/main" val="226658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42B6-D749-384A-8D39-814CC140481D}"/>
              </a:ext>
            </a:extLst>
          </p:cNvPr>
          <p:cNvSpPr>
            <a:spLocks noGrp="1"/>
          </p:cNvSpPr>
          <p:nvPr>
            <p:ph type="title"/>
          </p:nvPr>
        </p:nvSpPr>
        <p:spPr>
          <a:xfrm>
            <a:off x="766763" y="0"/>
            <a:ext cx="10515600" cy="1325563"/>
          </a:xfrm>
        </p:spPr>
        <p:txBody>
          <a:bodyPr/>
          <a:lstStyle/>
          <a:p>
            <a:r>
              <a:rPr lang="en-US" dirty="0">
                <a:latin typeface="dearJoe 5 CASUAL PRO" panose="02000000000000000000" pitchFamily="2" charset="0"/>
              </a:rPr>
              <a:t>Why: </a:t>
            </a:r>
          </a:p>
        </p:txBody>
      </p:sp>
      <p:pic>
        <p:nvPicPr>
          <p:cNvPr id="5" name="Content Placeholder 4">
            <a:extLst>
              <a:ext uri="{FF2B5EF4-FFF2-40B4-BE49-F238E27FC236}">
                <a16:creationId xmlns:a16="http://schemas.microsoft.com/office/drawing/2014/main" id="{C7C44830-50FD-7745-B928-2B8F7334E3CF}"/>
              </a:ext>
            </a:extLst>
          </p:cNvPr>
          <p:cNvPicPr>
            <a:picLocks noGrp="1" noChangeAspect="1"/>
          </p:cNvPicPr>
          <p:nvPr>
            <p:ph idx="1"/>
          </p:nvPr>
        </p:nvPicPr>
        <p:blipFill>
          <a:blip r:embed="rId2"/>
          <a:stretch>
            <a:fillRect/>
          </a:stretch>
        </p:blipFill>
        <p:spPr>
          <a:xfrm>
            <a:off x="566738" y="1176338"/>
            <a:ext cx="10515600" cy="3559846"/>
          </a:xfrm>
        </p:spPr>
      </p:pic>
      <p:sp>
        <p:nvSpPr>
          <p:cNvPr id="6" name="Title 1">
            <a:extLst>
              <a:ext uri="{FF2B5EF4-FFF2-40B4-BE49-F238E27FC236}">
                <a16:creationId xmlns:a16="http://schemas.microsoft.com/office/drawing/2014/main" id="{864BDADE-C2EF-0248-ACD5-1A036C3FE4D1}"/>
              </a:ext>
            </a:extLst>
          </p:cNvPr>
          <p:cNvSpPr txBox="1">
            <a:spLocks/>
          </p:cNvSpPr>
          <p:nvPr/>
        </p:nvSpPr>
        <p:spPr>
          <a:xfrm>
            <a:off x="566738" y="5064796"/>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dearJoe 5 CASUAL PRO" panose="02000000000000000000" pitchFamily="2" charset="0"/>
              </a:rPr>
              <a:t>How:</a:t>
            </a:r>
          </a:p>
          <a:p>
            <a:pPr marL="571500" indent="-571500">
              <a:buFont typeface="Arial" panose="020B0604020202020204" pitchFamily="34" charset="0"/>
              <a:buChar char="•"/>
            </a:pPr>
            <a:r>
              <a:rPr lang="en-US" dirty="0">
                <a:latin typeface="+mn-lt"/>
              </a:rPr>
              <a:t>Define aid, loans, debt relief and remittances</a:t>
            </a:r>
          </a:p>
          <a:p>
            <a:pPr marL="571500" indent="-571500">
              <a:buFont typeface="Arial" panose="020B0604020202020204" pitchFamily="34" charset="0"/>
              <a:buChar char="•"/>
            </a:pPr>
            <a:r>
              <a:rPr lang="en-US" dirty="0">
                <a:latin typeface="+mn-lt"/>
              </a:rPr>
              <a:t>Understand the impact they have on global interactions  </a:t>
            </a:r>
          </a:p>
        </p:txBody>
      </p:sp>
    </p:spTree>
    <p:extLst>
      <p:ext uri="{BB962C8B-B14F-4D97-AF65-F5344CB8AC3E}">
        <p14:creationId xmlns:p14="http://schemas.microsoft.com/office/powerpoint/2010/main" val="421456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1F44-5DAE-FB4D-9A4C-EDF558D5948C}"/>
              </a:ext>
            </a:extLst>
          </p:cNvPr>
          <p:cNvSpPr>
            <a:spLocks noGrp="1"/>
          </p:cNvSpPr>
          <p:nvPr>
            <p:ph type="title"/>
          </p:nvPr>
        </p:nvSpPr>
        <p:spPr/>
        <p:txBody>
          <a:bodyPr/>
          <a:lstStyle/>
          <a:p>
            <a:r>
              <a:rPr lang="en-US" dirty="0">
                <a:latin typeface="dearJoe 5 CASUAL PRO" panose="02000000000000000000" pitchFamily="2" charset="0"/>
              </a:rPr>
              <a:t>The benefits of debt relief:</a:t>
            </a:r>
            <a:endParaRPr lang="en-US" dirty="0"/>
          </a:p>
        </p:txBody>
      </p:sp>
      <p:sp>
        <p:nvSpPr>
          <p:cNvPr id="3" name="Content Placeholder 2">
            <a:extLst>
              <a:ext uri="{FF2B5EF4-FFF2-40B4-BE49-F238E27FC236}">
                <a16:creationId xmlns:a16="http://schemas.microsoft.com/office/drawing/2014/main" id="{13713276-E6FB-0D46-8F53-52B4E634714F}"/>
              </a:ext>
            </a:extLst>
          </p:cNvPr>
          <p:cNvSpPr>
            <a:spLocks noGrp="1"/>
          </p:cNvSpPr>
          <p:nvPr>
            <p:ph idx="1"/>
          </p:nvPr>
        </p:nvSpPr>
        <p:spPr/>
        <p:txBody>
          <a:bodyPr/>
          <a:lstStyle/>
          <a:p>
            <a:r>
              <a:rPr lang="en-US" dirty="0"/>
              <a:t>Thanks to debt relief provided by the World Bank and other creditors, very poor and indebted countries are improving the lives of their people. Instead of paying billions of dollars in debt service, now over 35 countries around the world are spending more on health, education and infrastructure, contributing to economic growth and poverty reduction.</a:t>
            </a:r>
          </a:p>
        </p:txBody>
      </p:sp>
    </p:spTree>
    <p:extLst>
      <p:ext uri="{BB962C8B-B14F-4D97-AF65-F5344CB8AC3E}">
        <p14:creationId xmlns:p14="http://schemas.microsoft.com/office/powerpoint/2010/main" val="325444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8DA8-250E-5549-9806-CB6B7364E2E0}"/>
              </a:ext>
            </a:extLst>
          </p:cNvPr>
          <p:cNvSpPr>
            <a:spLocks noGrp="1"/>
          </p:cNvSpPr>
          <p:nvPr>
            <p:ph type="title"/>
          </p:nvPr>
        </p:nvSpPr>
        <p:spPr/>
        <p:txBody>
          <a:bodyPr/>
          <a:lstStyle/>
          <a:p>
            <a:r>
              <a:rPr lang="en-US" dirty="0">
                <a:latin typeface="dearJoe 5 CASUAL PRO" panose="02000000000000000000" pitchFamily="2" charset="0"/>
              </a:rPr>
              <a:t>The benefits of debt relief: Uganda and Guyana </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a:extLst>
                  <a:ext uri="{FF2B5EF4-FFF2-40B4-BE49-F238E27FC236}">
                    <a16:creationId xmlns:a16="http://schemas.microsoft.com/office/drawing/2014/main" id="{15134ED6-F113-5D45-904E-BD70542F6324}"/>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15134ED6-F113-5D45-904E-BD70542F6324}"/>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8255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8C25-8ADA-9D42-ABB7-56CFA573B413}"/>
              </a:ext>
            </a:extLst>
          </p:cNvPr>
          <p:cNvSpPr>
            <a:spLocks noGrp="1"/>
          </p:cNvSpPr>
          <p:nvPr>
            <p:ph type="title"/>
          </p:nvPr>
        </p:nvSpPr>
        <p:spPr/>
        <p:txBody>
          <a:bodyPr/>
          <a:lstStyle/>
          <a:p>
            <a:r>
              <a:rPr lang="en-US" dirty="0">
                <a:latin typeface="dearJoe 5 CASUAL PRO" panose="02000000000000000000" pitchFamily="2" charset="0"/>
              </a:rPr>
              <a:t>Remittances</a:t>
            </a:r>
          </a:p>
        </p:txBody>
      </p:sp>
      <p:sp>
        <p:nvSpPr>
          <p:cNvPr id="3" name="Content Placeholder 2">
            <a:extLst>
              <a:ext uri="{FF2B5EF4-FFF2-40B4-BE49-F238E27FC236}">
                <a16:creationId xmlns:a16="http://schemas.microsoft.com/office/drawing/2014/main" id="{E8D8B152-4D31-F242-A773-DF66C02236DE}"/>
              </a:ext>
            </a:extLst>
          </p:cNvPr>
          <p:cNvSpPr>
            <a:spLocks noGrp="1"/>
          </p:cNvSpPr>
          <p:nvPr>
            <p:ph idx="1"/>
          </p:nvPr>
        </p:nvSpPr>
        <p:spPr/>
        <p:txBody>
          <a:bodyPr/>
          <a:lstStyle/>
          <a:p>
            <a:r>
              <a:rPr lang="en-US" dirty="0"/>
              <a:t>On a global scale, the flow of remittance money is many time greater than the amount of international aid given by IGOs. In 2013, international migrants sent $413 billion home to families and friends. This is three times more than the total global foreign aid (about $135 billion). </a:t>
            </a:r>
          </a:p>
          <a:p>
            <a:r>
              <a:rPr lang="en-US" dirty="0"/>
              <a:t>By 2015 the total flow of remittances was estimated to be $579 billion.</a:t>
            </a:r>
          </a:p>
          <a:p>
            <a:endParaRPr lang="en-US" dirty="0"/>
          </a:p>
        </p:txBody>
      </p:sp>
    </p:spTree>
    <p:extLst>
      <p:ext uri="{BB962C8B-B14F-4D97-AF65-F5344CB8AC3E}">
        <p14:creationId xmlns:p14="http://schemas.microsoft.com/office/powerpoint/2010/main" val="1020042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E645-6104-8845-B585-24E28FA149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47E8C4-742E-3B4F-AAF7-2771340ACA9A}"/>
              </a:ext>
            </a:extLst>
          </p:cNvPr>
          <p:cNvPicPr>
            <a:picLocks noGrp="1" noChangeAspect="1"/>
          </p:cNvPicPr>
          <p:nvPr>
            <p:ph idx="1"/>
          </p:nvPr>
        </p:nvPicPr>
        <p:blipFill>
          <a:blip r:embed="rId2"/>
          <a:stretch>
            <a:fillRect/>
          </a:stretch>
        </p:blipFill>
        <p:spPr>
          <a:xfrm>
            <a:off x="276510" y="250825"/>
            <a:ext cx="8668142" cy="5964238"/>
          </a:xfrm>
        </p:spPr>
      </p:pic>
      <p:sp>
        <p:nvSpPr>
          <p:cNvPr id="6" name="TextBox 5">
            <a:extLst>
              <a:ext uri="{FF2B5EF4-FFF2-40B4-BE49-F238E27FC236}">
                <a16:creationId xmlns:a16="http://schemas.microsoft.com/office/drawing/2014/main" id="{53826F56-9BC1-1B44-9C9E-3B21A98FCB80}"/>
              </a:ext>
            </a:extLst>
          </p:cNvPr>
          <p:cNvSpPr txBox="1"/>
          <p:nvPr/>
        </p:nvSpPr>
        <p:spPr>
          <a:xfrm>
            <a:off x="9186863" y="571500"/>
            <a:ext cx="2457450" cy="2585323"/>
          </a:xfrm>
          <a:prstGeom prst="rect">
            <a:avLst/>
          </a:prstGeom>
          <a:noFill/>
        </p:spPr>
        <p:txBody>
          <a:bodyPr wrap="square" rtlCol="0">
            <a:spAutoFit/>
          </a:bodyPr>
          <a:lstStyle/>
          <a:p>
            <a:r>
              <a:rPr lang="en-US" dirty="0">
                <a:hlinkClick r:id="rId3"/>
              </a:rPr>
              <a:t>http://www.pewglobal.org/interactives/remittance-map/</a:t>
            </a:r>
            <a:endParaRPr lang="en-US" dirty="0"/>
          </a:p>
          <a:p>
            <a:endParaRPr lang="en-US" dirty="0"/>
          </a:p>
          <a:p>
            <a:r>
              <a:rPr lang="en-US" dirty="0"/>
              <a:t>List (with amounts) the top 4 countries - in terms of the amount of remittances they receive from the USA</a:t>
            </a:r>
          </a:p>
        </p:txBody>
      </p:sp>
    </p:spTree>
    <p:extLst>
      <p:ext uri="{BB962C8B-B14F-4D97-AF65-F5344CB8AC3E}">
        <p14:creationId xmlns:p14="http://schemas.microsoft.com/office/powerpoint/2010/main" val="237129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64C5-34AF-F540-880E-FC912A9B4046}"/>
              </a:ext>
            </a:extLst>
          </p:cNvPr>
          <p:cNvSpPr>
            <a:spLocks noGrp="1"/>
          </p:cNvSpPr>
          <p:nvPr>
            <p:ph type="title"/>
          </p:nvPr>
        </p:nvSpPr>
        <p:spPr/>
        <p:txBody>
          <a:bodyPr/>
          <a:lstStyle/>
          <a:p>
            <a:r>
              <a:rPr lang="en-US" dirty="0">
                <a:hlinkClick r:id="rId2"/>
              </a:rPr>
              <a:t>http://</a:t>
            </a:r>
            <a:r>
              <a:rPr lang="en-US" dirty="0" err="1">
                <a:hlinkClick r:id="rId2"/>
              </a:rPr>
              <a:t>www.torre.nl</a:t>
            </a:r>
            <a:r>
              <a:rPr lang="en-US" dirty="0">
                <a:hlinkClick r:id="rId2"/>
              </a:rPr>
              <a:t>/remittances/#/?direction=</a:t>
            </a:r>
            <a:r>
              <a:rPr lang="en-US" dirty="0" err="1">
                <a:hlinkClick r:id="rId2"/>
              </a:rPr>
              <a:t>sent&amp;country</a:t>
            </a:r>
            <a:r>
              <a:rPr lang="en-US" dirty="0">
                <a:hlinkClick r:id="rId2"/>
              </a:rPr>
              <a:t>=US</a:t>
            </a:r>
            <a:endParaRPr lang="en-US" dirty="0"/>
          </a:p>
        </p:txBody>
      </p:sp>
      <p:pic>
        <p:nvPicPr>
          <p:cNvPr id="5" name="Content Placeholder 4">
            <a:extLst>
              <a:ext uri="{FF2B5EF4-FFF2-40B4-BE49-F238E27FC236}">
                <a16:creationId xmlns:a16="http://schemas.microsoft.com/office/drawing/2014/main" id="{6699D728-92E8-BD4F-966C-00FFB2423E05}"/>
              </a:ext>
            </a:extLst>
          </p:cNvPr>
          <p:cNvPicPr>
            <a:picLocks noGrp="1" noChangeAspect="1"/>
          </p:cNvPicPr>
          <p:nvPr>
            <p:ph idx="1"/>
          </p:nvPr>
        </p:nvPicPr>
        <p:blipFill>
          <a:blip r:embed="rId3"/>
          <a:stretch>
            <a:fillRect/>
          </a:stretch>
        </p:blipFill>
        <p:spPr>
          <a:xfrm>
            <a:off x="5340657" y="258917"/>
            <a:ext cx="6232217" cy="6418108"/>
          </a:xfrm>
        </p:spPr>
      </p:pic>
    </p:spTree>
    <p:extLst>
      <p:ext uri="{BB962C8B-B14F-4D97-AF65-F5344CB8AC3E}">
        <p14:creationId xmlns:p14="http://schemas.microsoft.com/office/powerpoint/2010/main" val="413369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dearJoe 5 CASUAL PRO" panose="02000000000000000000" pitchFamily="2" charset="0"/>
              </a:rPr>
              <a:t>The value of migration</a:t>
            </a:r>
          </a:p>
        </p:txBody>
      </p:sp>
      <p:sp>
        <p:nvSpPr>
          <p:cNvPr id="6" name="Content Placeholder 5"/>
          <p:cNvSpPr>
            <a:spLocks noGrp="1"/>
          </p:cNvSpPr>
          <p:nvPr>
            <p:ph idx="1"/>
          </p:nvPr>
        </p:nvSpPr>
        <p:spPr/>
        <p:txBody>
          <a:bodyPr>
            <a:normAutofit/>
          </a:bodyPr>
          <a:lstStyle/>
          <a:p>
            <a:pPr>
              <a:buNone/>
            </a:pPr>
            <a:r>
              <a:rPr lang="en-US" dirty="0"/>
              <a:t>More than 215 million people (ca 3% of the world's population) live outside their countries of birth. Remittances, the money sent home by migrants, are three times the size of official development assistance and they provide an important lifeline for millions of poor households. Remittances to developing countries are estimated to have reached $325 billion in 2010. The overall economic gains from international migration for sending countries, receiving countries, and the migrants themselves are substantial.</a:t>
            </a:r>
          </a:p>
        </p:txBody>
      </p:sp>
    </p:spTree>
    <p:extLst>
      <p:ext uri="{BB962C8B-B14F-4D97-AF65-F5344CB8AC3E}">
        <p14:creationId xmlns:p14="http://schemas.microsoft.com/office/powerpoint/2010/main" val="149834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963"/>
            <a:ext cx="10515600" cy="1325563"/>
          </a:xfrm>
        </p:spPr>
        <p:txBody>
          <a:bodyPr/>
          <a:lstStyle/>
          <a:p>
            <a:r>
              <a:rPr lang="en-US" dirty="0"/>
              <a:t>The value of Remittances</a:t>
            </a:r>
          </a:p>
        </p:txBody>
      </p:sp>
      <p:sp>
        <p:nvSpPr>
          <p:cNvPr id="3" name="Content Placeholder 2"/>
          <p:cNvSpPr>
            <a:spLocks noGrp="1"/>
          </p:cNvSpPr>
          <p:nvPr>
            <p:ph idx="1"/>
          </p:nvPr>
        </p:nvSpPr>
        <p:spPr/>
        <p:txBody>
          <a:bodyPr>
            <a:normAutofit/>
          </a:bodyPr>
          <a:lstStyle/>
          <a:p>
            <a:pPr>
              <a:buNone/>
            </a:pPr>
            <a:endParaRPr lang="en-US" dirty="0"/>
          </a:p>
          <a:p>
            <a:pPr>
              <a:buNone/>
            </a:pPr>
            <a:endParaRPr lang="en-US" dirty="0"/>
          </a:p>
          <a:p>
            <a:pPr>
              <a:buNone/>
            </a:pP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a:extLst>
                  <a:ext uri="{FF2B5EF4-FFF2-40B4-BE49-F238E27FC236}">
                    <a16:creationId xmlns:a16="http://schemas.microsoft.com/office/drawing/2014/main" id="{F404FBFD-8626-6B4B-A842-1FFE0E820720}"/>
                  </a:ext>
                </a:extLst>
              </p:cNvPr>
              <p:cNvGraphicFramePr>
                <a:graphicFrameLocks noGrp="1"/>
              </p:cNvGraphicFramePr>
              <p:nvPr/>
            </p:nvGraphicFramePr>
            <p:xfrm>
              <a:off x="1460500" y="819149"/>
              <a:ext cx="9271000" cy="52197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a:extLst>
                  <a:ext uri="{FF2B5EF4-FFF2-40B4-BE49-F238E27FC236}">
                    <a16:creationId xmlns:a16="http://schemas.microsoft.com/office/drawing/2014/main" id="{F404FBFD-8626-6B4B-A842-1FFE0E820720}"/>
                  </a:ext>
                </a:extLst>
              </p:cNvPr>
              <p:cNvPicPr>
                <a:picLocks noGrp="1" noRot="1" noChangeAspect="1" noMove="1" noResize="1" noEditPoints="1" noAdjustHandles="1" noChangeArrowheads="1" noChangeShapeType="1"/>
              </p:cNvPicPr>
              <p:nvPr/>
            </p:nvPicPr>
            <p:blipFill>
              <a:blip r:embed="rId3"/>
              <a:stretch>
                <a:fillRect/>
              </a:stretch>
            </p:blipFill>
            <p:spPr>
              <a:xfrm>
                <a:off x="1460500" y="819149"/>
                <a:ext cx="9271000" cy="5219700"/>
              </a:xfrm>
              <a:prstGeom prst="rect">
                <a:avLst/>
              </a:prstGeom>
            </p:spPr>
          </p:pic>
        </mc:Fallback>
      </mc:AlternateContent>
    </p:spTree>
    <p:extLst>
      <p:ext uri="{BB962C8B-B14F-4D97-AF65-F5344CB8AC3E}">
        <p14:creationId xmlns:p14="http://schemas.microsoft.com/office/powerpoint/2010/main" val="157831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501" y="1690688"/>
            <a:ext cx="11172890" cy="3981450"/>
          </a:xfrm>
        </p:spPr>
      </p:pic>
    </p:spTree>
    <p:extLst>
      <p:ext uri="{BB962C8B-B14F-4D97-AF65-F5344CB8AC3E}">
        <p14:creationId xmlns:p14="http://schemas.microsoft.com/office/powerpoint/2010/main" val="332082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5CB9-25FC-3B4A-B466-6CE24E0C3761}"/>
              </a:ext>
            </a:extLst>
          </p:cNvPr>
          <p:cNvSpPr>
            <a:spLocks noGrp="1"/>
          </p:cNvSpPr>
          <p:nvPr>
            <p:ph type="title"/>
          </p:nvPr>
        </p:nvSpPr>
        <p:spPr/>
        <p:txBody>
          <a:bodyPr/>
          <a:lstStyle/>
          <a:p>
            <a:r>
              <a:rPr lang="en-US" dirty="0"/>
              <a:t>Global remittance corridors</a:t>
            </a:r>
          </a:p>
        </p:txBody>
      </p:sp>
      <p:pic>
        <p:nvPicPr>
          <p:cNvPr id="5" name="Content Placeholder 4">
            <a:extLst>
              <a:ext uri="{FF2B5EF4-FFF2-40B4-BE49-F238E27FC236}">
                <a16:creationId xmlns:a16="http://schemas.microsoft.com/office/drawing/2014/main" id="{F11E1A44-0C41-6B46-AFD3-1AAAAF91197D}"/>
              </a:ext>
            </a:extLst>
          </p:cNvPr>
          <p:cNvPicPr>
            <a:picLocks noGrp="1" noChangeAspect="1"/>
          </p:cNvPicPr>
          <p:nvPr>
            <p:ph idx="1"/>
          </p:nvPr>
        </p:nvPicPr>
        <p:blipFill>
          <a:blip r:embed="rId2"/>
          <a:stretch>
            <a:fillRect/>
          </a:stretch>
        </p:blipFill>
        <p:spPr>
          <a:xfrm>
            <a:off x="1756235" y="1825625"/>
            <a:ext cx="8679530" cy="4351338"/>
          </a:xfrm>
        </p:spPr>
      </p:pic>
      <p:sp>
        <p:nvSpPr>
          <p:cNvPr id="6" name="TextBox 5">
            <a:extLst>
              <a:ext uri="{FF2B5EF4-FFF2-40B4-BE49-F238E27FC236}">
                <a16:creationId xmlns:a16="http://schemas.microsoft.com/office/drawing/2014/main" id="{C6161C0C-AE83-3A46-853E-44ED37C890B0}"/>
              </a:ext>
            </a:extLst>
          </p:cNvPr>
          <p:cNvSpPr txBox="1"/>
          <p:nvPr/>
        </p:nvSpPr>
        <p:spPr>
          <a:xfrm>
            <a:off x="471488" y="6315075"/>
            <a:ext cx="9201150" cy="646331"/>
          </a:xfrm>
          <a:prstGeom prst="rect">
            <a:avLst/>
          </a:prstGeom>
          <a:noFill/>
        </p:spPr>
        <p:txBody>
          <a:bodyPr wrap="square" rtlCol="0">
            <a:spAutoFit/>
          </a:bodyPr>
          <a:lstStyle/>
          <a:p>
            <a:r>
              <a:rPr lang="en-US" dirty="0">
                <a:hlinkClick r:id="rId3"/>
              </a:rPr>
              <a:t>https://</a:t>
            </a:r>
            <a:r>
              <a:rPr lang="en-US" dirty="0" err="1">
                <a:hlinkClick r:id="rId3"/>
              </a:rPr>
              <a:t>www.theguardian.com</a:t>
            </a:r>
            <a:r>
              <a:rPr lang="en-US" dirty="0">
                <a:hlinkClick r:id="rId3"/>
              </a:rPr>
              <a:t>/global-development/ng-interactive/2014/</a:t>
            </a:r>
            <a:r>
              <a:rPr lang="en-US" dirty="0" err="1">
                <a:hlinkClick r:id="rId3"/>
              </a:rPr>
              <a:t>aug</a:t>
            </a:r>
            <a:r>
              <a:rPr lang="en-US" dirty="0">
                <a:hlinkClick r:id="rId3"/>
              </a:rPr>
              <a:t>/19/-</a:t>
            </a:r>
            <a:r>
              <a:rPr lang="en-US" dirty="0" err="1">
                <a:hlinkClick r:id="rId3"/>
              </a:rPr>
              <a:t>sp</a:t>
            </a:r>
            <a:r>
              <a:rPr lang="en-US" dirty="0">
                <a:hlinkClick r:id="rId3"/>
              </a:rPr>
              <a:t>-remittances-countries-highest-fees-interactive</a:t>
            </a:r>
            <a:endParaRPr lang="en-US" dirty="0"/>
          </a:p>
        </p:txBody>
      </p:sp>
    </p:spTree>
    <p:extLst>
      <p:ext uri="{BB962C8B-B14F-4D97-AF65-F5344CB8AC3E}">
        <p14:creationId xmlns:p14="http://schemas.microsoft.com/office/powerpoint/2010/main" val="123972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0EEC-7E2D-E647-B611-C9A4C00ACBDA}"/>
              </a:ext>
            </a:extLst>
          </p:cNvPr>
          <p:cNvSpPr>
            <a:spLocks noGrp="1"/>
          </p:cNvSpPr>
          <p:nvPr>
            <p:ph type="title"/>
          </p:nvPr>
        </p:nvSpPr>
        <p:spPr/>
        <p:txBody>
          <a:bodyPr/>
          <a:lstStyle/>
          <a:p>
            <a:r>
              <a:rPr lang="en-US" dirty="0">
                <a:latin typeface="dearJoe 5 CASUAL PRO" panose="02000000000000000000" pitchFamily="2" charset="0"/>
              </a:rPr>
              <a:t>Exam question</a:t>
            </a:r>
          </a:p>
        </p:txBody>
      </p:sp>
      <p:graphicFrame>
        <p:nvGraphicFramePr>
          <p:cNvPr id="4" name="Content Placeholder 3">
            <a:extLst>
              <a:ext uri="{FF2B5EF4-FFF2-40B4-BE49-F238E27FC236}">
                <a16:creationId xmlns:a16="http://schemas.microsoft.com/office/drawing/2014/main" id="{15515D04-A088-124A-A5C8-4F6BA5386094}"/>
              </a:ext>
            </a:extLst>
          </p:cNvPr>
          <p:cNvGraphicFramePr>
            <a:graphicFrameLocks noGrp="1"/>
          </p:cNvGraphicFramePr>
          <p:nvPr>
            <p:ph idx="1"/>
            <p:extLst>
              <p:ext uri="{D42A27DB-BD31-4B8C-83A1-F6EECF244321}">
                <p14:modId xmlns:p14="http://schemas.microsoft.com/office/powerpoint/2010/main" val="3665015725"/>
              </p:ext>
            </p:extLst>
          </p:nvPr>
        </p:nvGraphicFramePr>
        <p:xfrm>
          <a:off x="838200" y="2376836"/>
          <a:ext cx="10515600" cy="891540"/>
        </p:xfrm>
        <a:graphic>
          <a:graphicData uri="http://schemas.openxmlformats.org/drawingml/2006/table">
            <a:tbl>
              <a:tblPr/>
              <a:tblGrid>
                <a:gridCol w="10515600">
                  <a:extLst>
                    <a:ext uri="{9D8B030D-6E8A-4147-A177-3AD203B41FA5}">
                      <a16:colId xmlns:a16="http://schemas.microsoft.com/office/drawing/2014/main" val="624170523"/>
                    </a:ext>
                  </a:extLst>
                </a:gridCol>
              </a:tblGrid>
              <a:tr h="0">
                <a:tc>
                  <a:txBody>
                    <a:bodyPr/>
                    <a:lstStyle/>
                    <a:p>
                      <a:pPr algn="ctr"/>
                      <a:r>
                        <a:rPr lang="en-US" sz="2800" dirty="0"/>
                        <a:t>Using examples, explain the contemporary global flows in international aid or international remittances from economic migrants. [12]</a:t>
                      </a:r>
                    </a:p>
                  </a:txBody>
                  <a:tcPr marL="19050" marR="19050" marT="19050" marB="19050" anchor="ctr">
                    <a:lnL>
                      <a:noFill/>
                    </a:lnL>
                    <a:lnR>
                      <a:noFill/>
                    </a:lnR>
                    <a:lnT>
                      <a:noFill/>
                    </a:lnT>
                    <a:lnB>
                      <a:noFill/>
                    </a:lnB>
                  </a:tcPr>
                </a:tc>
                <a:extLst>
                  <a:ext uri="{0D108BD9-81ED-4DB2-BD59-A6C34878D82A}">
                    <a16:rowId xmlns:a16="http://schemas.microsoft.com/office/drawing/2014/main" val="4283002854"/>
                  </a:ext>
                </a:extLst>
              </a:tr>
            </a:tbl>
          </a:graphicData>
        </a:graphic>
      </p:graphicFrame>
    </p:spTree>
    <p:extLst>
      <p:ext uri="{BB962C8B-B14F-4D97-AF65-F5344CB8AC3E}">
        <p14:creationId xmlns:p14="http://schemas.microsoft.com/office/powerpoint/2010/main" val="371871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3086-DD00-C743-878D-75898D37A6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55C9EDE-DAD3-BD4D-AD18-C87F9964B436}"/>
              </a:ext>
            </a:extLst>
          </p:cNvPr>
          <p:cNvPicPr>
            <a:picLocks noGrp="1" noChangeAspect="1"/>
          </p:cNvPicPr>
          <p:nvPr>
            <p:ph idx="1"/>
          </p:nvPr>
        </p:nvPicPr>
        <p:blipFill>
          <a:blip r:embed="rId2"/>
          <a:stretch>
            <a:fillRect/>
          </a:stretch>
        </p:blipFill>
        <p:spPr>
          <a:xfrm>
            <a:off x="1104719" y="1315244"/>
            <a:ext cx="9982562" cy="4471194"/>
          </a:xfrm>
        </p:spPr>
      </p:pic>
    </p:spTree>
    <p:extLst>
      <p:ext uri="{BB962C8B-B14F-4D97-AF65-F5344CB8AC3E}">
        <p14:creationId xmlns:p14="http://schemas.microsoft.com/office/powerpoint/2010/main" val="196642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71BC-F545-054D-9F1E-774A45928FCC}"/>
              </a:ext>
            </a:extLst>
          </p:cNvPr>
          <p:cNvSpPr>
            <a:spLocks noGrp="1"/>
          </p:cNvSpPr>
          <p:nvPr>
            <p:ph type="title"/>
          </p:nvPr>
        </p:nvSpPr>
        <p:spPr/>
        <p:txBody>
          <a:bodyPr/>
          <a:lstStyle/>
          <a:p>
            <a:r>
              <a:rPr lang="en-US" dirty="0">
                <a:latin typeface="dearJoe 5 CASUAL PRO" panose="02000000000000000000" pitchFamily="2" charset="0"/>
              </a:rPr>
              <a:t>International aid</a:t>
            </a:r>
          </a:p>
        </p:txBody>
      </p:sp>
      <p:pic>
        <p:nvPicPr>
          <p:cNvPr id="5" name="Content Placeholder 4">
            <a:extLst>
              <a:ext uri="{FF2B5EF4-FFF2-40B4-BE49-F238E27FC236}">
                <a16:creationId xmlns:a16="http://schemas.microsoft.com/office/drawing/2014/main" id="{85E2EA25-617E-9747-AC77-BBB99F08BA9B}"/>
              </a:ext>
            </a:extLst>
          </p:cNvPr>
          <p:cNvPicPr>
            <a:picLocks noGrp="1" noChangeAspect="1"/>
          </p:cNvPicPr>
          <p:nvPr>
            <p:ph idx="1"/>
          </p:nvPr>
        </p:nvPicPr>
        <p:blipFill>
          <a:blip r:embed="rId2"/>
          <a:stretch>
            <a:fillRect/>
          </a:stretch>
        </p:blipFill>
        <p:spPr>
          <a:xfrm>
            <a:off x="361050" y="1957388"/>
            <a:ext cx="11469900" cy="2363363"/>
          </a:xfrm>
        </p:spPr>
      </p:pic>
    </p:spTree>
    <p:extLst>
      <p:ext uri="{BB962C8B-B14F-4D97-AF65-F5344CB8AC3E}">
        <p14:creationId xmlns:p14="http://schemas.microsoft.com/office/powerpoint/2010/main" val="335459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2D8E-39FF-D244-9611-975E724067A0}"/>
              </a:ext>
            </a:extLst>
          </p:cNvPr>
          <p:cNvSpPr>
            <a:spLocks noGrp="1"/>
          </p:cNvSpPr>
          <p:nvPr>
            <p:ph type="title"/>
          </p:nvPr>
        </p:nvSpPr>
        <p:spPr/>
        <p:txBody>
          <a:bodyPr/>
          <a:lstStyle/>
          <a:p>
            <a:r>
              <a:rPr lang="en-US" dirty="0">
                <a:latin typeface="dearJoe 5 CASUAL PRO" panose="02000000000000000000" pitchFamily="2" charset="0"/>
              </a:rPr>
              <a:t>Types of aid</a:t>
            </a:r>
          </a:p>
        </p:txBody>
      </p:sp>
      <p:sp>
        <p:nvSpPr>
          <p:cNvPr id="3" name="Content Placeholder 2">
            <a:extLst>
              <a:ext uri="{FF2B5EF4-FFF2-40B4-BE49-F238E27FC236}">
                <a16:creationId xmlns:a16="http://schemas.microsoft.com/office/drawing/2014/main" id="{471BCF78-2C1F-F547-BFB1-3BD410D689B2}"/>
              </a:ext>
            </a:extLst>
          </p:cNvPr>
          <p:cNvSpPr>
            <a:spLocks noGrp="1"/>
          </p:cNvSpPr>
          <p:nvPr>
            <p:ph idx="1"/>
          </p:nvPr>
        </p:nvSpPr>
        <p:spPr/>
        <p:txBody>
          <a:bodyPr/>
          <a:lstStyle/>
          <a:p>
            <a:pPr marL="0" indent="0">
              <a:buNone/>
            </a:pPr>
            <a:r>
              <a:rPr lang="en-US" b="1" dirty="0"/>
              <a:t>Development aid</a:t>
            </a:r>
            <a:r>
              <a:rPr lang="en-US" dirty="0"/>
              <a:t> is intended to promote long-term economic and social development in the receiving nation. Development aid is further classified according to its intended purpose (see below).</a:t>
            </a:r>
          </a:p>
          <a:p>
            <a:pPr marL="0" indent="0">
              <a:buNone/>
            </a:pPr>
            <a:r>
              <a:rPr lang="en-US" b="1" dirty="0"/>
              <a:t>Humanitarian aid</a:t>
            </a:r>
            <a:r>
              <a:rPr lang="en-US" dirty="0"/>
              <a:t> is intended to alleviate human suffering in response to acute but short-term conditions such as famine. Humanitarian aid is a form of emergency aid which may also be given in response to natural disasters such as floods or earthquakes. </a:t>
            </a:r>
          </a:p>
          <a:p>
            <a:endParaRPr lang="en-US" b="1" dirty="0"/>
          </a:p>
        </p:txBody>
      </p:sp>
    </p:spTree>
    <p:extLst>
      <p:ext uri="{BB962C8B-B14F-4D97-AF65-F5344CB8AC3E}">
        <p14:creationId xmlns:p14="http://schemas.microsoft.com/office/powerpoint/2010/main" val="167643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C74A-1FC0-1F4E-BD0A-73759994F6D1}"/>
              </a:ext>
            </a:extLst>
          </p:cNvPr>
          <p:cNvSpPr>
            <a:spLocks noGrp="1"/>
          </p:cNvSpPr>
          <p:nvPr>
            <p:ph type="title"/>
          </p:nvPr>
        </p:nvSpPr>
        <p:spPr/>
        <p:txBody>
          <a:bodyPr/>
          <a:lstStyle/>
          <a:p>
            <a:r>
              <a:rPr lang="en-US" dirty="0">
                <a:latin typeface="dearJoe 5 CASUAL PRO" panose="02000000000000000000" pitchFamily="2" charset="0"/>
              </a:rPr>
              <a:t>Donors</a:t>
            </a:r>
          </a:p>
        </p:txBody>
      </p:sp>
      <p:sp>
        <p:nvSpPr>
          <p:cNvPr id="3" name="Content Placeholder 2">
            <a:extLst>
              <a:ext uri="{FF2B5EF4-FFF2-40B4-BE49-F238E27FC236}">
                <a16:creationId xmlns:a16="http://schemas.microsoft.com/office/drawing/2014/main" id="{2EB92045-EB3B-9246-99B2-5FE5B0DA0435}"/>
              </a:ext>
            </a:extLst>
          </p:cNvPr>
          <p:cNvSpPr>
            <a:spLocks noGrp="1"/>
          </p:cNvSpPr>
          <p:nvPr>
            <p:ph idx="1"/>
          </p:nvPr>
        </p:nvSpPr>
        <p:spPr>
          <a:xfrm>
            <a:off x="738187" y="1339850"/>
            <a:ext cx="10515600" cy="4351338"/>
          </a:xfrm>
        </p:spPr>
        <p:txBody>
          <a:bodyPr>
            <a:normAutofit fontScale="85000" lnSpcReduction="20000"/>
          </a:bodyPr>
          <a:lstStyle/>
          <a:p>
            <a:r>
              <a:rPr lang="en-US" b="1" dirty="0"/>
              <a:t>Individual governments</a:t>
            </a:r>
            <a:r>
              <a:rPr lang="en-US" dirty="0"/>
              <a:t> may provide aid assistance directly to another government. This is known as </a:t>
            </a:r>
            <a:r>
              <a:rPr lang="en-US" b="1" dirty="0"/>
              <a:t>bilateral</a:t>
            </a:r>
            <a:r>
              <a:rPr lang="en-US" dirty="0"/>
              <a:t> aid. It may take the form of official development assistance (ODA). For example, the USA provides bilateral aid to Afghanistan. Bilateral </a:t>
            </a:r>
            <a:r>
              <a:rPr lang="en-US" b="1" dirty="0"/>
              <a:t>military aid </a:t>
            </a:r>
            <a:r>
              <a:rPr lang="en-US" dirty="0"/>
              <a:t>may be provided to support allies in conflict situations. For example, Russia currently provides military aid to Syria.</a:t>
            </a:r>
          </a:p>
          <a:p>
            <a:r>
              <a:rPr lang="en-US" b="1" dirty="0"/>
              <a:t>International governmental organisations</a:t>
            </a:r>
            <a:r>
              <a:rPr lang="en-US" dirty="0"/>
              <a:t> (IGOs) or </a:t>
            </a:r>
            <a:r>
              <a:rPr lang="en-US" b="1" dirty="0"/>
              <a:t>multigovernmental governmental organisations </a:t>
            </a:r>
            <a:r>
              <a:rPr lang="en-US" dirty="0"/>
              <a:t>(MGOs): the World Bank (WB) and the International Monetary Fund (IMF) are examples of such organisations. Aid distributed by MGOs is known as </a:t>
            </a:r>
            <a:r>
              <a:rPr lang="en-US" b="1" dirty="0"/>
              <a:t>multilateral</a:t>
            </a:r>
            <a:r>
              <a:rPr lang="en-US" dirty="0"/>
              <a:t> aid and is another example of ODA.</a:t>
            </a:r>
          </a:p>
          <a:p>
            <a:r>
              <a:rPr lang="en-US" dirty="0"/>
              <a:t>Aid may also be provided by </a:t>
            </a:r>
            <a:r>
              <a:rPr lang="en-US" b="1" dirty="0"/>
              <a:t>non-governmental organisations</a:t>
            </a:r>
            <a:r>
              <a:rPr lang="en-US" dirty="0"/>
              <a:t> (NGOs) such as OXFAM. NGOs may work independently of or in cooperation with donor and recipient governments.</a:t>
            </a:r>
          </a:p>
          <a:p>
            <a:r>
              <a:rPr lang="en-US" i="1" dirty="0"/>
              <a:t>This section will focus on ODA provided by governments and the MGOs. Flows of this type of aid dwarf those provided through the unofficial channels of the NGOs.</a:t>
            </a:r>
          </a:p>
          <a:p>
            <a:endParaRPr lang="en-US" dirty="0"/>
          </a:p>
        </p:txBody>
      </p:sp>
    </p:spTree>
    <p:extLst>
      <p:ext uri="{BB962C8B-B14F-4D97-AF65-F5344CB8AC3E}">
        <p14:creationId xmlns:p14="http://schemas.microsoft.com/office/powerpoint/2010/main" val="291242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1D5B-8AE0-A542-BAEA-187FCBF465BC}"/>
              </a:ext>
            </a:extLst>
          </p:cNvPr>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a:extLst>
                  <a:ext uri="{FF2B5EF4-FFF2-40B4-BE49-F238E27FC236}">
                    <a16:creationId xmlns:a16="http://schemas.microsoft.com/office/drawing/2014/main" id="{ECE21EC7-1512-FC43-9409-12F6BE29A324}"/>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ECE21EC7-1512-FC43-9409-12F6BE29A324}"/>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305105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4FA2-B0F8-1842-B3D4-6E541804B857}"/>
              </a:ext>
            </a:extLst>
          </p:cNvPr>
          <p:cNvSpPr>
            <a:spLocks noGrp="1"/>
          </p:cNvSpPr>
          <p:nvPr>
            <p:ph type="title"/>
          </p:nvPr>
        </p:nvSpPr>
        <p:spPr/>
        <p:txBody>
          <a:bodyPr/>
          <a:lstStyle/>
          <a:p>
            <a:r>
              <a:rPr lang="en-US" dirty="0">
                <a:hlinkClick r:id="rId2"/>
              </a:rPr>
              <a:t>https://</a:t>
            </a:r>
            <a:r>
              <a:rPr lang="en-US" dirty="0" err="1">
                <a:hlinkClick r:id="rId2"/>
              </a:rPr>
              <a:t>www.vox.com</a:t>
            </a:r>
            <a:r>
              <a:rPr lang="en-US" dirty="0">
                <a:hlinkClick r:id="rId2"/>
              </a:rPr>
              <a:t>/2015/11/8/9684494/foreign-aid-map</a:t>
            </a:r>
            <a:endParaRPr lang="en-US" dirty="0"/>
          </a:p>
        </p:txBody>
      </p:sp>
      <p:pic>
        <p:nvPicPr>
          <p:cNvPr id="5" name="Content Placeholder 4">
            <a:extLst>
              <a:ext uri="{FF2B5EF4-FFF2-40B4-BE49-F238E27FC236}">
                <a16:creationId xmlns:a16="http://schemas.microsoft.com/office/drawing/2014/main" id="{7EBB12B2-F5D8-F645-8EE9-DCC5DC420E0E}"/>
              </a:ext>
            </a:extLst>
          </p:cNvPr>
          <p:cNvPicPr>
            <a:picLocks noGrp="1" noChangeAspect="1"/>
          </p:cNvPicPr>
          <p:nvPr>
            <p:ph idx="1"/>
          </p:nvPr>
        </p:nvPicPr>
        <p:blipFill>
          <a:blip r:embed="rId3"/>
          <a:stretch>
            <a:fillRect/>
          </a:stretch>
        </p:blipFill>
        <p:spPr>
          <a:xfrm>
            <a:off x="3707050" y="1690688"/>
            <a:ext cx="7365764" cy="5025152"/>
          </a:xfrm>
        </p:spPr>
      </p:pic>
      <p:sp>
        <p:nvSpPr>
          <p:cNvPr id="6" name="TextBox 5">
            <a:extLst>
              <a:ext uri="{FF2B5EF4-FFF2-40B4-BE49-F238E27FC236}">
                <a16:creationId xmlns:a16="http://schemas.microsoft.com/office/drawing/2014/main" id="{69E13504-C69A-784C-BFDE-2CAF0B36F56C}"/>
              </a:ext>
            </a:extLst>
          </p:cNvPr>
          <p:cNvSpPr txBox="1"/>
          <p:nvPr/>
        </p:nvSpPr>
        <p:spPr>
          <a:xfrm>
            <a:off x="585788" y="2257425"/>
            <a:ext cx="2986087" cy="1015663"/>
          </a:xfrm>
          <a:prstGeom prst="rect">
            <a:avLst/>
          </a:prstGeom>
          <a:noFill/>
        </p:spPr>
        <p:txBody>
          <a:bodyPr wrap="square" rtlCol="0">
            <a:spAutoFit/>
          </a:bodyPr>
          <a:lstStyle/>
          <a:p>
            <a:r>
              <a:rPr lang="en-US" sz="2000" dirty="0"/>
              <a:t>Why are these the countries that the USA gives most aid to?</a:t>
            </a:r>
          </a:p>
        </p:txBody>
      </p:sp>
      <p:pic>
        <p:nvPicPr>
          <p:cNvPr id="8" name="Picture 7">
            <a:extLst>
              <a:ext uri="{FF2B5EF4-FFF2-40B4-BE49-F238E27FC236}">
                <a16:creationId xmlns:a16="http://schemas.microsoft.com/office/drawing/2014/main" id="{D478FC3F-736A-014B-A3A1-4795C8D404F3}"/>
              </a:ext>
            </a:extLst>
          </p:cNvPr>
          <p:cNvPicPr>
            <a:picLocks noChangeAspect="1"/>
          </p:cNvPicPr>
          <p:nvPr/>
        </p:nvPicPr>
        <p:blipFill>
          <a:blip r:embed="rId4"/>
          <a:stretch>
            <a:fillRect/>
          </a:stretch>
        </p:blipFill>
        <p:spPr>
          <a:xfrm>
            <a:off x="85964" y="3731340"/>
            <a:ext cx="6680200" cy="2984500"/>
          </a:xfrm>
          <a:prstGeom prst="rect">
            <a:avLst/>
          </a:prstGeom>
        </p:spPr>
      </p:pic>
    </p:spTree>
    <p:extLst>
      <p:ext uri="{BB962C8B-B14F-4D97-AF65-F5344CB8AC3E}">
        <p14:creationId xmlns:p14="http://schemas.microsoft.com/office/powerpoint/2010/main" val="21177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CFC2-BC3B-F44D-BA3D-61AC445DA90F}"/>
              </a:ext>
            </a:extLst>
          </p:cNvPr>
          <p:cNvSpPr>
            <a:spLocks noGrp="1"/>
          </p:cNvSpPr>
          <p:nvPr>
            <p:ph type="title"/>
          </p:nvPr>
        </p:nvSpPr>
        <p:spPr/>
        <p:txBody>
          <a:bodyPr/>
          <a:lstStyle/>
          <a:p>
            <a:endParaRPr lang="en-US"/>
          </a:p>
        </p:txBody>
      </p:sp>
      <p:pic>
        <p:nvPicPr>
          <p:cNvPr id="5" name="Content Placeholder 4">
            <a:hlinkClick r:id="rId2"/>
            <a:extLst>
              <a:ext uri="{FF2B5EF4-FFF2-40B4-BE49-F238E27FC236}">
                <a16:creationId xmlns:a16="http://schemas.microsoft.com/office/drawing/2014/main" id="{C8B4658B-5376-5B48-A79B-4F36242C52BE}"/>
              </a:ext>
            </a:extLst>
          </p:cNvPr>
          <p:cNvPicPr>
            <a:picLocks noGrp="1" noChangeAspect="1"/>
          </p:cNvPicPr>
          <p:nvPr>
            <p:ph idx="1"/>
          </p:nvPr>
        </p:nvPicPr>
        <p:blipFill>
          <a:blip r:embed="rId3"/>
          <a:stretch>
            <a:fillRect/>
          </a:stretch>
        </p:blipFill>
        <p:spPr>
          <a:xfrm>
            <a:off x="628650" y="480081"/>
            <a:ext cx="7177315" cy="6082645"/>
          </a:xfrm>
        </p:spPr>
      </p:pic>
      <p:sp>
        <p:nvSpPr>
          <p:cNvPr id="6" name="TextBox 5">
            <a:extLst>
              <a:ext uri="{FF2B5EF4-FFF2-40B4-BE49-F238E27FC236}">
                <a16:creationId xmlns:a16="http://schemas.microsoft.com/office/drawing/2014/main" id="{C2632FC4-FED3-784B-905A-A28E6CD5AD0A}"/>
              </a:ext>
            </a:extLst>
          </p:cNvPr>
          <p:cNvSpPr txBox="1"/>
          <p:nvPr/>
        </p:nvSpPr>
        <p:spPr>
          <a:xfrm>
            <a:off x="8286750" y="1885950"/>
            <a:ext cx="3067050" cy="2554545"/>
          </a:xfrm>
          <a:prstGeom prst="rect">
            <a:avLst/>
          </a:prstGeom>
          <a:noFill/>
        </p:spPr>
        <p:txBody>
          <a:bodyPr wrap="square" rtlCol="0">
            <a:spAutoFit/>
          </a:bodyPr>
          <a:lstStyle/>
          <a:p>
            <a:r>
              <a:rPr lang="en-US" sz="3200" dirty="0"/>
              <a:t>Why does Trump feels that Pakistan 'no longer deserves' this US aid?</a:t>
            </a:r>
          </a:p>
        </p:txBody>
      </p:sp>
    </p:spTree>
    <p:extLst>
      <p:ext uri="{BB962C8B-B14F-4D97-AF65-F5344CB8AC3E}">
        <p14:creationId xmlns:p14="http://schemas.microsoft.com/office/powerpoint/2010/main" val="371357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33D97CF6-B4DB-6A4B-856A-6A1351945B68}">
  <we:reference id="wa104221182" version="3.3.0.0" store="en-US" storeType="OMEX"/>
  <we:alternateReferences>
    <we:reference id="WA104221182" version="3.3.0.0" store="WA104221182" storeType="OMEX"/>
  </we:alternateReferences>
  <we:properties>
    <we:property name="slideId" value="296"/>
    <we:property name="vid" value="&quot;https://www.youtube.com/watch?time_continue=6&amp;v=0tCPl0veqvc&quot;"/>
    <we:property name="autoplay" value="0"/>
    <we:property name="starttime" value="0"/>
    <we:property name="endtime" value="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453CEE7C-09E6-C949-B5DC-7CBCF7D747CB}">
  <we:reference id="wa104221182" version="3.3.0.0" store="en-US" storeType="OMEX"/>
  <we:alternateReferences>
    <we:reference id="WA104221182" version="3.3.0.0" store="WA104221182" storeType="OMEX"/>
  </we:alternateReferences>
  <we:properties>
    <we:property name="vid" value="&quot;https://www.youtube.com/watch?time_continue=57&amp;v=5dXVObgagG8&quot;"/>
    <we:property name="autoplay" value="0"/>
    <we:property name="starttime" value="0"/>
    <we:property name="endtime" value="0"/>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96BA44A1-5698-4C49-9A8B-9133C6F17642}">
  <we:reference id="wa104221182" version="3.3.0.0" store="en-US" storeType="OMEX"/>
  <we:alternateReferences>
    <we:reference id="WA104221182" version="3.3.0.0" store="WA104221182" storeType="OMEX"/>
  </we:alternateReferences>
  <we:properties>
    <we:property name="slideId" value="292"/>
    <we:property name="vid" value="&quot;https://www.youtube.com/watch?time_continue=73&amp;v=3mJU58A9SNc&quot;"/>
    <we:property name="autoplay" value="0"/>
    <we:property name="starttime" value="0"/>
    <we:property name="endtime" value="0"/>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9576BD9C-F9A8-B94D-B4F1-319C6A4AA6D7}">
  <we:reference id="wa104221182" version="3.3.0.0" store="en-US" storeType="OMEX"/>
  <we:alternateReferences>
    <we:reference id="WA104221182" version="3.3.0.0" store="WA104221182" storeType="OMEX"/>
  </we:alternateReferences>
  <we:properties>
    <we:property name="slideId" value="295"/>
    <we:property name="vid" value="&quot;https://www.youtube.com/watch?v=Eih_ybKdVXU&quot;"/>
    <we:property name="autoplay" value="0"/>
    <we:property name="starttime" value="0"/>
    <we:property name="endtime" value="0"/>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7D32CF80-9A8B-284D-870E-E9C379010B05}">
  <we:reference id="wa104221182" version="3.3.0.0" store="en-US" storeType="OMEX"/>
  <we:alternateReferences>
    <we:reference id="WA104221182" version="3.3.0.0" store="WA104221182" storeType="OMEX"/>
  </we:alternateReferences>
  <we:properties>
    <we:property name="slideId" value="267"/>
    <we:property name="vid" value="&quot;https://www.youtube.com/watch?time_continue=62&amp;v=EJYZCTXU4Dg&quot;"/>
    <we:property name="autoplay" value="0"/>
    <we:property name="starttime" value="0"/>
    <we:property name="endtime" value="0"/>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EB1B9A0D-AF22-604B-8233-B2A4DD43EA16}">
  <we:reference id="wa104221182" version="3.3.0.0" store="en-US" storeType="OMEX"/>
  <we:alternateReferences>
    <we:reference id="WA104221182" version="3.3.0.0" store="WA104221182" storeType="OMEX"/>
  </we:alternateReferences>
  <we:properties>
    <we:property name="vid" value="&quot;https://www.youtube.com/watch?v=YHKbG7Js-64&quot;"/>
    <we:property name="autoplay" value="0"/>
    <we:property name="starttime" value="0"/>
    <we:property name="endtime" value="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764</TotalTime>
  <Words>615</Words>
  <Application>Microsoft Macintosh PowerPoint</Application>
  <PresentationFormat>Widescreen</PresentationFormat>
  <Paragraphs>60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dearJoe 5 CASUAL PRO</vt:lpstr>
      <vt:lpstr>Office Theme</vt:lpstr>
      <vt:lpstr>PowerPoint Presentation</vt:lpstr>
      <vt:lpstr>Why: </vt:lpstr>
      <vt:lpstr>PowerPoint Presentation</vt:lpstr>
      <vt:lpstr>International aid</vt:lpstr>
      <vt:lpstr>Types of aid</vt:lpstr>
      <vt:lpstr>Donors</vt:lpstr>
      <vt:lpstr>PowerPoint Presentation</vt:lpstr>
      <vt:lpstr>https://www.vox.com/2015/11/8/9684494/foreign-aid-map</vt:lpstr>
      <vt:lpstr>PowerPoint Presentation</vt:lpstr>
      <vt:lpstr>International loans</vt:lpstr>
      <vt:lpstr>PowerPoint Presentation</vt:lpstr>
      <vt:lpstr>PowerPoint Presentation</vt:lpstr>
      <vt:lpstr>Debt relief </vt:lpstr>
      <vt:lpstr>Campaigning groups for debt relief   </vt:lpstr>
      <vt:lpstr>PowerPoint Presentation</vt:lpstr>
      <vt:lpstr>Make poverty history 2005</vt:lpstr>
      <vt:lpstr>PowerPoint Presentation</vt:lpstr>
      <vt:lpstr>Debt agreement</vt:lpstr>
      <vt:lpstr>PowerPoint Presentation</vt:lpstr>
      <vt:lpstr>The benefits of debt relief:</vt:lpstr>
      <vt:lpstr>The benefits of debt relief: Uganda and Guyana </vt:lpstr>
      <vt:lpstr>Remittances</vt:lpstr>
      <vt:lpstr>PowerPoint Presentation</vt:lpstr>
      <vt:lpstr>http://www.torre.nl/remittances/#/?direction=sent&amp;country=US</vt:lpstr>
      <vt:lpstr>The value of migration</vt:lpstr>
      <vt:lpstr>The value of Remittances</vt:lpstr>
      <vt:lpstr>PowerPoint Presentation</vt:lpstr>
      <vt:lpstr>Global remittance corridors</vt:lpstr>
      <vt:lpstr>Exam question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9</cp:revision>
  <dcterms:created xsi:type="dcterms:W3CDTF">2018-11-01T01:40:34Z</dcterms:created>
  <dcterms:modified xsi:type="dcterms:W3CDTF">2018-11-01T14:25:29Z</dcterms:modified>
</cp:coreProperties>
</file>