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3" r:id="rId1"/>
  </p:sldMasterIdLst>
  <p:notesMasterIdLst>
    <p:notesMasterId r:id="rId22"/>
  </p:notesMasterIdLst>
  <p:sldIdLst>
    <p:sldId id="265" r:id="rId2"/>
    <p:sldId id="259" r:id="rId3"/>
    <p:sldId id="283" r:id="rId4"/>
    <p:sldId id="284" r:id="rId5"/>
    <p:sldId id="285" r:id="rId6"/>
    <p:sldId id="260" r:id="rId7"/>
    <p:sldId id="273" r:id="rId8"/>
    <p:sldId id="257" r:id="rId9"/>
    <p:sldId id="274" r:id="rId10"/>
    <p:sldId id="280" r:id="rId11"/>
    <p:sldId id="258" r:id="rId12"/>
    <p:sldId id="261" r:id="rId13"/>
    <p:sldId id="286" r:id="rId14"/>
    <p:sldId id="268" r:id="rId15"/>
    <p:sldId id="262" r:id="rId16"/>
    <p:sldId id="272" r:id="rId17"/>
    <p:sldId id="270" r:id="rId18"/>
    <p:sldId id="271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868"/>
    <p:restoredTop sz="94611"/>
  </p:normalViewPr>
  <p:slideViewPr>
    <p:cSldViewPr snapToGrid="0" snapToObjects="1">
      <p:cViewPr varScale="1">
        <p:scale>
          <a:sx n="61" d="100"/>
          <a:sy n="61" d="100"/>
        </p:scale>
        <p:origin x="248" y="1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D66C52-ECAD-E445-90D3-6F617883958A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F5021-103D-934F-8159-3F7CFAFD6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949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57238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6522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3195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9867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558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0130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702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9274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D69B3FE5-AA49-3746-B0D7-32022083A765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9747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5F88-A16E-7648-A87C-151B37D6038F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1FDD-2DCD-5B46-B6FD-26C698307F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5F88-A16E-7648-A87C-151B37D6038F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1FDD-2DCD-5B46-B6FD-26C698307F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5F88-A16E-7648-A87C-151B37D6038F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1FDD-2DCD-5B46-B6FD-26C698307F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5F88-A16E-7648-A87C-151B37D6038F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1FDD-2DCD-5B46-B6FD-26C698307F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5F88-A16E-7648-A87C-151B37D6038F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1FDD-2DCD-5B46-B6FD-26C698307F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5F88-A16E-7648-A87C-151B37D6038F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1FDD-2DCD-5B46-B6FD-26C698307F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5F88-A16E-7648-A87C-151B37D6038F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1FDD-2DCD-5B46-B6FD-26C698307F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5F88-A16E-7648-A87C-151B37D6038F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1FDD-2DCD-5B46-B6FD-26C698307F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5F88-A16E-7648-A87C-151B37D6038F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1FDD-2DCD-5B46-B6FD-26C698307F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5F88-A16E-7648-A87C-151B37D6038F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1FDD-2DCD-5B46-B6FD-26C698307F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5F88-A16E-7648-A87C-151B37D6038F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1FDD-2DCD-5B46-B6FD-26C698307F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B5F88-A16E-7648-A87C-151B37D6038F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01FDD-2DCD-5B46-B6FD-26C698307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1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time_continue=1&amp;v=Fl2PU4E3Gs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s://www.youtube.com/watch?v=R8wdLWUEnzI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time_continue=446&amp;v=wF14TCrMN2Q&amp;feature=emb_logo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eglobeandmail.com/globe-investor/retirement/retire-planning/how-japan-is-coping-with-a-rapidly-aging-population/article27259703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theguardian.com/environment/2011/oct/25/japan-birthrate-decline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eguardian.com/world/2018/jan/15/dementia-towns-japan-ageing-population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ate.com/articles/news_and_politics/politics/2014/04/aging_populations_where_people_are_getting_older_mapped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x4r0S5qoIXc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70184" y="4093698"/>
            <a:ext cx="7772400" cy="267222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br>
              <a:rPr lang="en-US" altLang="en-US" b="1" dirty="0">
                <a:solidFill>
                  <a:srgbClr val="FF0000"/>
                </a:solidFill>
              </a:rPr>
            </a:br>
            <a:br>
              <a:rPr lang="en-US" altLang="en-US" b="1" dirty="0">
                <a:solidFill>
                  <a:srgbClr val="FF0000"/>
                </a:solidFill>
              </a:rPr>
            </a:br>
            <a:br>
              <a:rPr lang="en-US" altLang="en-US" b="1" dirty="0">
                <a:solidFill>
                  <a:srgbClr val="FF0000"/>
                </a:solidFill>
              </a:rPr>
            </a:br>
            <a:br>
              <a:rPr lang="en-US" altLang="en-US" b="1" dirty="0">
                <a:solidFill>
                  <a:srgbClr val="FF0000"/>
                </a:solidFill>
              </a:rPr>
            </a:br>
            <a:br>
              <a:rPr lang="en-US" altLang="en-US" b="1" dirty="0">
                <a:solidFill>
                  <a:srgbClr val="FF0000"/>
                </a:solidFill>
              </a:rPr>
            </a:br>
            <a:br>
              <a:rPr lang="en-US" altLang="en-US" b="1" dirty="0">
                <a:solidFill>
                  <a:srgbClr val="FF0000"/>
                </a:solidFill>
              </a:rPr>
            </a:br>
            <a:br>
              <a:rPr lang="en-US" altLang="en-US" sz="2700" b="1" dirty="0">
                <a:solidFill>
                  <a:srgbClr val="FF0000"/>
                </a:solidFill>
              </a:rPr>
            </a:br>
            <a:r>
              <a:rPr lang="en-US" altLang="en-US" sz="4000" b="1" dirty="0">
                <a:solidFill>
                  <a:srgbClr val="00B0F0"/>
                </a:solidFill>
                <a:latin typeface="dearJoe 5 CASUAL PRO" charset="0"/>
                <a:ea typeface="dearJoe 5 CASUAL PRO" charset="0"/>
                <a:cs typeface="dearJoe 5 CASUAL PRO" charset="0"/>
              </a:rPr>
              <a:t>Ageing populations</a:t>
            </a:r>
            <a:br>
              <a:rPr lang="en-US" altLang="en-US" sz="4000" b="1" dirty="0">
                <a:solidFill>
                  <a:srgbClr val="00B0F0"/>
                </a:solidFill>
                <a:latin typeface="dearJoe 5 CASUAL PRO" charset="0"/>
                <a:ea typeface="dearJoe 5 CASUAL PRO" charset="0"/>
                <a:cs typeface="dearJoe 5 CASUAL PRO" charset="0"/>
              </a:rPr>
            </a:br>
            <a:r>
              <a:rPr lang="en-US" sz="2200" b="1" dirty="0">
                <a:latin typeface="dearJoe 5 CASUAL PRO" charset="0"/>
                <a:ea typeface="dearJoe 5 CASUAL PRO" charset="0"/>
                <a:cs typeface="dearJoe 5 CASUAL PRO" charset="0"/>
              </a:rPr>
              <a:t> What: </a:t>
            </a:r>
            <a:r>
              <a:rPr lang="en-US" sz="3100" b="1" dirty="0"/>
              <a:t>Challenges and opportunities</a:t>
            </a:r>
            <a:br>
              <a:rPr lang="en-US" sz="3100" dirty="0"/>
            </a:br>
            <a:r>
              <a:rPr lang="en-US" sz="3100" dirty="0"/>
              <a:t>Population </a:t>
            </a:r>
            <a:br>
              <a:rPr lang="en-US" sz="3100" dirty="0"/>
            </a:br>
            <a:r>
              <a:rPr lang="en-US" sz="3100" b="1" dirty="0"/>
              <a:t>possibilities and power over the decision making process</a:t>
            </a:r>
            <a:br>
              <a:rPr lang="en-US" sz="3100" dirty="0"/>
            </a:br>
            <a:r>
              <a:rPr lang="en-US" sz="2200" dirty="0"/>
              <a:t> </a:t>
            </a:r>
            <a:r>
              <a:rPr lang="en-US" dirty="0"/>
              <a:t> 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</a:t>
            </a:r>
            <a:br>
              <a:rPr lang="en-US" altLang="en-US" b="1" dirty="0">
                <a:solidFill>
                  <a:srgbClr val="FF0000"/>
                </a:solidFill>
              </a:rPr>
            </a:br>
            <a:endParaRPr lang="en-US" altLang="en-US" dirty="0"/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4419600"/>
            <a:ext cx="8229600" cy="1752600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8700" b="1" dirty="0">
                <a:latin typeface="dearJoe 5 CASUAL PRO" charset="0"/>
                <a:ea typeface="dearJoe 5 CASUAL PRO" charset="0"/>
                <a:cs typeface="dearJoe 5 CASUAL PRO" charset="0"/>
              </a:rPr>
              <a:t>Why</a:t>
            </a:r>
            <a:r>
              <a:rPr lang="en-US" altLang="en-US" sz="8700" b="1" dirty="0"/>
              <a:t>: </a:t>
            </a:r>
            <a:r>
              <a:rPr lang="en-US" altLang="en-US" sz="8700" dirty="0"/>
              <a:t>To understand how population projections can predict population decline and so can help us manage future issues</a:t>
            </a:r>
          </a:p>
          <a:p>
            <a:pPr eaLnBrk="1" hangingPunct="1">
              <a:lnSpc>
                <a:spcPct val="80000"/>
              </a:lnSpc>
            </a:pPr>
            <a:endParaRPr lang="en-US" altLang="en-US" sz="8700" b="1" dirty="0"/>
          </a:p>
          <a:p>
            <a:pPr eaLnBrk="1" hangingPunct="1">
              <a:lnSpc>
                <a:spcPct val="80000"/>
              </a:lnSpc>
            </a:pPr>
            <a:r>
              <a:rPr lang="en-US" altLang="en-US" sz="8700" b="1" dirty="0">
                <a:latin typeface="dearJoe 5 CASUAL PRO" charset="0"/>
                <a:ea typeface="dearJoe 5 CASUAL PRO" charset="0"/>
                <a:cs typeface="dearJoe 5 CASUAL PRO" charset="0"/>
              </a:rPr>
              <a:t>How: </a:t>
            </a:r>
          </a:p>
          <a:p>
            <a:pPr marL="342900" indent="-342900">
              <a:lnSpc>
                <a:spcPct val="80000"/>
              </a:lnSpc>
              <a:buFont typeface="Arial" charset="0"/>
              <a:buChar char="•"/>
            </a:pPr>
            <a:r>
              <a:rPr lang="en-US" altLang="en-US" sz="8700" dirty="0"/>
              <a:t>To understand the causes of an ageing population</a:t>
            </a:r>
          </a:p>
          <a:p>
            <a:pPr marL="342900" indent="-342900">
              <a:lnSpc>
                <a:spcPct val="80000"/>
              </a:lnSpc>
              <a:buFont typeface="Arial" charset="0"/>
              <a:buChar char="•"/>
            </a:pPr>
            <a:r>
              <a:rPr lang="en-US" altLang="en-US" sz="8700" dirty="0"/>
              <a:t>To understand the impacts of an ageing population</a:t>
            </a:r>
          </a:p>
          <a:p>
            <a:pPr marL="342900" indent="-342900">
              <a:lnSpc>
                <a:spcPct val="80000"/>
              </a:lnSpc>
              <a:buFont typeface="Arial" charset="0"/>
              <a:buChar char="•"/>
            </a:pPr>
            <a:r>
              <a:rPr lang="en-US" altLang="en-US" sz="8700" dirty="0"/>
              <a:t>To understand the policies for managing an ageing population </a:t>
            </a:r>
          </a:p>
          <a:p>
            <a:pPr marL="342900" indent="-342900">
              <a:lnSpc>
                <a:spcPct val="80000"/>
              </a:lnSpc>
              <a:buFont typeface="Arial" charset="0"/>
              <a:buChar char="•"/>
            </a:pPr>
            <a:r>
              <a:rPr lang="en-US" altLang="en-US" sz="8700" dirty="0"/>
              <a:t>To relate this the Japan case study 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endParaRPr lang="en-US" altLang="en-US" sz="2000" b="1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7" y="121766"/>
            <a:ext cx="2841674" cy="200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734" y="274849"/>
            <a:ext cx="3276621" cy="185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68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50FAD-DBC0-6944-AC66-7F746E5FE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695FF5-957A-CB40-9AA0-7F9E9AB344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5398"/>
            <a:ext cx="9919252" cy="6575232"/>
          </a:xfrm>
        </p:spPr>
      </p:pic>
    </p:spTree>
    <p:extLst>
      <p:ext uri="{BB962C8B-B14F-4D97-AF65-F5344CB8AC3E}">
        <p14:creationId xmlns:p14="http://schemas.microsoft.com/office/powerpoint/2010/main" val="2195030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Changing population structure: Japan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1870075" y="1524001"/>
            <a:ext cx="58674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n-US" altLang="en-US" sz="2000" b="1" u="sng" dirty="0"/>
              <a:t>Country with a high level of economic development - </a:t>
            </a:r>
            <a:r>
              <a:rPr lang="en-US" altLang="en-US" sz="2000" b="1" u="sng" dirty="0" err="1"/>
              <a:t>Japn</a:t>
            </a:r>
            <a:endParaRPr lang="en-US" altLang="en-US" sz="2000" u="sng" dirty="0"/>
          </a:p>
          <a:p>
            <a:pPr marL="0" indent="0">
              <a:buNone/>
              <a:defRPr/>
            </a:pPr>
            <a:endParaRPr lang="en-US" altLang="en-US" sz="2000" u="sng" dirty="0"/>
          </a:p>
          <a:p>
            <a:pPr marL="514350" indent="-514350">
              <a:buFontTx/>
              <a:buAutoNum type="romanLcPeriod"/>
              <a:defRPr/>
            </a:pPr>
            <a:r>
              <a:rPr lang="en-US" altLang="en-US" sz="2000" dirty="0"/>
              <a:t>Take a screen shot of the population pyramid of Japan in 1950, 2015 and 2080</a:t>
            </a:r>
          </a:p>
          <a:p>
            <a:pPr marL="514350" indent="-514350">
              <a:buFontTx/>
              <a:buAutoNum type="romanLcPeriod"/>
              <a:defRPr/>
            </a:pPr>
            <a:r>
              <a:rPr lang="en-US" altLang="en-US" sz="2000" dirty="0"/>
              <a:t>Describe the changes of the structure of the pyramid over these years?</a:t>
            </a:r>
          </a:p>
          <a:p>
            <a:pPr marL="0" indent="0">
              <a:buNone/>
              <a:defRPr/>
            </a:pPr>
            <a:r>
              <a:rPr lang="en-US" altLang="en-US" sz="2000" dirty="0"/>
              <a:t>ii. What was the population of Japan in 1950?</a:t>
            </a:r>
          </a:p>
          <a:p>
            <a:pPr marL="0" indent="0">
              <a:buNone/>
              <a:defRPr/>
            </a:pPr>
            <a:r>
              <a:rPr lang="en-US" altLang="en-US" sz="2000" dirty="0"/>
              <a:t>iii. What is the population of Japan now?</a:t>
            </a:r>
          </a:p>
          <a:p>
            <a:pPr marL="0" indent="0">
              <a:buNone/>
              <a:defRPr/>
            </a:pPr>
            <a:r>
              <a:rPr lang="en-US" altLang="en-US" sz="2000" dirty="0"/>
              <a:t>v. What are the key population issues facing Japan today?</a:t>
            </a:r>
          </a:p>
          <a:p>
            <a:pPr marL="0" indent="0">
              <a:buNone/>
              <a:defRPr/>
            </a:pPr>
            <a:r>
              <a:rPr lang="en-US" altLang="en-US" sz="2000" dirty="0"/>
              <a:t>vi. What percentage of the population will be over the age of 60 years old in the year 2050?</a:t>
            </a:r>
          </a:p>
          <a:p>
            <a:pPr marL="0" indent="0">
              <a:buNone/>
              <a:defRPr/>
            </a:pPr>
            <a:r>
              <a:rPr lang="en-US" altLang="en-US" sz="2000" dirty="0"/>
              <a:t>vii. Is Japan becoming a country with a youthful or ageing population? </a:t>
            </a:r>
          </a:p>
        </p:txBody>
      </p:sp>
      <p:pic>
        <p:nvPicPr>
          <p:cNvPr id="4301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1" y="1417638"/>
            <a:ext cx="3021013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8016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Watch one of the videos</a:t>
            </a:r>
            <a:r>
              <a:rPr lang="is-IS" altLang="en-US" dirty="0"/>
              <a:t>….</a:t>
            </a:r>
            <a:endParaRPr lang="en-US" altLang="en-US" dirty="0"/>
          </a:p>
        </p:txBody>
      </p:sp>
      <p:pic>
        <p:nvPicPr>
          <p:cNvPr id="46082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421" y="2318657"/>
            <a:ext cx="4685083" cy="3944824"/>
          </a:xfrm>
        </p:spPr>
      </p:pic>
      <p:sp>
        <p:nvSpPr>
          <p:cNvPr id="46083" name="TextBox 4"/>
          <p:cNvSpPr txBox="1">
            <a:spLocks noChangeArrowheads="1"/>
          </p:cNvSpPr>
          <p:nvPr/>
        </p:nvSpPr>
        <p:spPr bwMode="auto">
          <a:xfrm>
            <a:off x="9753600" y="2498270"/>
            <a:ext cx="24384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z="1800"/>
              <a:t>Why has Japan got an ageing population?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z="1800" dirty="0"/>
              <a:t>What are the issues of an ageing population?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z="1800" dirty="0"/>
              <a:t>What are the solutions?</a:t>
            </a:r>
          </a:p>
        </p:txBody>
      </p:sp>
      <p:pic>
        <p:nvPicPr>
          <p:cNvPr id="2" name="Picture 1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98270"/>
            <a:ext cx="3595107" cy="361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534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56B92-40FD-1F43-812E-25CC11F1A0D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1993526" cy="1325563"/>
          </a:xfrm>
        </p:spPr>
        <p:txBody>
          <a:bodyPr>
            <a:noAutofit/>
          </a:bodyPr>
          <a:lstStyle/>
          <a:p>
            <a:r>
              <a:rPr lang="en-US" sz="3600" dirty="0"/>
              <a:t>Take notes on the issues faced in Japan and how the country aims to effectively deal with this demographic issue.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7EB2A5DD-7871-6A4F-89B8-FA671FED1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116948"/>
            <a:ext cx="7315200" cy="4635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F2E5A3-1542-FE42-AD86-EAEF3FD9D6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657" y="2116948"/>
            <a:ext cx="4771704" cy="317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199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8517" y="525386"/>
            <a:ext cx="673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KBDunkTank"/>
                <a:cs typeface="KBDunkTank"/>
              </a:rPr>
              <a:t>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8517" y="1728597"/>
            <a:ext cx="673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6600"/>
                </a:solidFill>
                <a:latin typeface="KBDunkTank"/>
                <a:cs typeface="KBDunkTank"/>
              </a:rPr>
              <a:t>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33551" y="3000970"/>
            <a:ext cx="673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008000"/>
                </a:solidFill>
                <a:latin typeface="KBDunkTank"/>
                <a:cs typeface="KBDunkTank"/>
              </a:rPr>
              <a:t>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35668" y="4310574"/>
            <a:ext cx="673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tx2">
                    <a:lumMod val="60000"/>
                    <a:lumOff val="40000"/>
                  </a:schemeClr>
                </a:solidFill>
                <a:latin typeface="KBDunkTank"/>
                <a:cs typeface="KBDunkTank"/>
              </a:rPr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35668" y="5557126"/>
            <a:ext cx="673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accent4">
                    <a:lumMod val="75000"/>
                  </a:schemeClr>
                </a:solidFill>
                <a:latin typeface="KBDunkTank"/>
                <a:cs typeface="KBDunkTank"/>
              </a:rPr>
              <a:t>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50583" y="893917"/>
            <a:ext cx="25823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rgbClr val="FF0000"/>
                </a:solidFill>
                <a:latin typeface="KBChubby"/>
                <a:cs typeface="KBChubby"/>
              </a:rPr>
              <a:t>Identify</a:t>
            </a:r>
            <a:r>
              <a:rPr lang="en-US" sz="1600" dirty="0">
                <a:latin typeface="KBChubby"/>
                <a:cs typeface="KBChubby"/>
              </a:rPr>
              <a:t> what can you see?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50583" y="2157566"/>
            <a:ext cx="2582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rgbClr val="FF6600"/>
                </a:solidFill>
                <a:latin typeface="KBChubby"/>
                <a:cs typeface="KBChubby"/>
              </a:rPr>
              <a:t>Describe</a:t>
            </a:r>
            <a:r>
              <a:rPr lang="en-US" sz="1600" dirty="0">
                <a:solidFill>
                  <a:srgbClr val="FF0000"/>
                </a:solidFill>
                <a:latin typeface="KBChubby"/>
                <a:cs typeface="KBChubby"/>
              </a:rPr>
              <a:t> </a:t>
            </a:r>
            <a:r>
              <a:rPr lang="en-US" sz="1600" dirty="0">
                <a:latin typeface="KBChubby"/>
                <a:cs typeface="KBChubby"/>
              </a:rPr>
              <a:t>why may this help an old person?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50583" y="3294218"/>
            <a:ext cx="2582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rgbClr val="008000"/>
                </a:solidFill>
                <a:latin typeface="KBchubby"/>
                <a:cs typeface="KBchubby"/>
              </a:rPr>
              <a:t>Explain</a:t>
            </a:r>
            <a:r>
              <a:rPr lang="en-US" sz="1600" dirty="0">
                <a:latin typeface="KBchubby"/>
                <a:cs typeface="KBchubby"/>
              </a:rPr>
              <a:t>- what are the advantages and disadvantages?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50583" y="4422709"/>
            <a:ext cx="2582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KBChubby"/>
                <a:cs typeface="KBChubby"/>
              </a:rPr>
              <a:t>Apply</a:t>
            </a:r>
            <a:r>
              <a:rPr lang="en-US" sz="1600" dirty="0">
                <a:solidFill>
                  <a:srgbClr val="000000"/>
                </a:solidFill>
                <a:latin typeface="KBChubby"/>
                <a:cs typeface="KBChubby"/>
              </a:rPr>
              <a:t>- how does this create a solution to the ageing issue in Japan?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02983" y="5680236"/>
            <a:ext cx="2556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KBchubby"/>
                <a:cs typeface="KBchubby"/>
              </a:rPr>
              <a:t>Link</a:t>
            </a:r>
            <a:r>
              <a:rPr lang="en-US" sz="1600" dirty="0">
                <a:solidFill>
                  <a:srgbClr val="008000"/>
                </a:solidFill>
                <a:latin typeface="KBchubby"/>
                <a:cs typeface="KBchubby"/>
              </a:rPr>
              <a:t>- </a:t>
            </a:r>
            <a:r>
              <a:rPr lang="en-US" sz="1600" dirty="0">
                <a:latin typeface="KBchubby"/>
                <a:cs typeface="KBchubby"/>
              </a:rPr>
              <a:t>to what extent is this a sustainable solution to the issues in Japan?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843675" y="3735568"/>
            <a:ext cx="3612658" cy="46573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Bell MT"/>
                <a:cs typeface="Bell MT"/>
              </a:rPr>
              <a:t>Complete the IDEAL analysis </a:t>
            </a:r>
          </a:p>
        </p:txBody>
      </p:sp>
      <p:pic>
        <p:nvPicPr>
          <p:cNvPr id="17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72" y="4557642"/>
            <a:ext cx="583973" cy="583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29"/>
          <p:cNvSpPr txBox="1">
            <a:spLocks noChangeArrowheads="1"/>
          </p:cNvSpPr>
          <p:nvPr/>
        </p:nvSpPr>
        <p:spPr bwMode="auto">
          <a:xfrm>
            <a:off x="6862097" y="4762434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Apple Chancery" charset="0"/>
                <a:cs typeface="Apple Chancery" charset="0"/>
              </a:rPr>
              <a:t>Literacy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34603" y="5372459"/>
            <a:ext cx="211806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latin typeface="Bell MT"/>
                <a:cs typeface="Bell MT"/>
              </a:rPr>
              <a:t>Can you use these key terms:</a:t>
            </a:r>
          </a:p>
          <a:p>
            <a:pPr>
              <a:defRPr/>
            </a:pPr>
            <a:endParaRPr lang="en-US" sz="1200" dirty="0">
              <a:latin typeface="Bell MT"/>
              <a:cs typeface="Bell MT"/>
            </a:endParaRPr>
          </a:p>
          <a:p>
            <a:pPr>
              <a:defRPr/>
            </a:pPr>
            <a:r>
              <a:rPr lang="en-US" sz="1200" dirty="0">
                <a:latin typeface="Bell MT"/>
                <a:cs typeface="Bell MT"/>
              </a:rPr>
              <a:t>Dependency</a:t>
            </a:r>
          </a:p>
          <a:p>
            <a:pPr>
              <a:defRPr/>
            </a:pPr>
            <a:r>
              <a:rPr lang="en-US" sz="1200" dirty="0">
                <a:latin typeface="Bell MT"/>
                <a:cs typeface="Bell MT"/>
              </a:rPr>
              <a:t>Technology </a:t>
            </a:r>
          </a:p>
          <a:p>
            <a:pPr>
              <a:defRPr/>
            </a:pPr>
            <a:r>
              <a:rPr lang="en-US" sz="1200" dirty="0">
                <a:latin typeface="Bell MT"/>
                <a:cs typeface="Bell MT"/>
              </a:rPr>
              <a:t>Ageing population</a:t>
            </a:r>
          </a:p>
          <a:p>
            <a:pPr>
              <a:defRPr/>
            </a:pPr>
            <a:endParaRPr lang="en-US" sz="1200" dirty="0">
              <a:latin typeface="Bell MT"/>
              <a:cs typeface="Bell M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l="22982" t="21679" r="21354" b="26105"/>
          <a:stretch/>
        </p:blipFill>
        <p:spPr>
          <a:xfrm>
            <a:off x="8660255" y="4516916"/>
            <a:ext cx="606320" cy="568754"/>
          </a:xfrm>
          <a:prstGeom prst="rect">
            <a:avLst/>
          </a:prstGeom>
        </p:spPr>
      </p:pic>
      <p:sp>
        <p:nvSpPr>
          <p:cNvPr id="21" name="TextBox 29"/>
          <p:cNvSpPr txBox="1">
            <a:spLocks noChangeArrowheads="1"/>
          </p:cNvSpPr>
          <p:nvPr/>
        </p:nvSpPr>
        <p:spPr bwMode="auto">
          <a:xfrm>
            <a:off x="9131368" y="4762085"/>
            <a:ext cx="14741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Apple Chancery" charset="0"/>
                <a:cs typeface="Apple Chancery" charset="0"/>
              </a:rPr>
              <a:t>Challenge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660255" y="5187794"/>
            <a:ext cx="190410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1200" dirty="0">
                <a:latin typeface="Bell MT"/>
                <a:cs typeface="Bell MT"/>
              </a:rPr>
              <a:t>Can you  now answer the following question using the IDEAL analysis to help you:</a:t>
            </a:r>
          </a:p>
          <a:p>
            <a:pPr algn="just">
              <a:defRPr/>
            </a:pPr>
            <a:endParaRPr lang="en-US" sz="1200" dirty="0">
              <a:latin typeface="Bell MT"/>
              <a:cs typeface="Bell MT"/>
            </a:endParaRPr>
          </a:p>
          <a:p>
            <a:pPr algn="just">
              <a:defRPr/>
            </a:pPr>
            <a:r>
              <a:rPr lang="en-US" sz="1200" b="1" dirty="0">
                <a:latin typeface="Bell MT"/>
                <a:cs typeface="Bell MT"/>
              </a:rPr>
              <a:t>To what extent can technology solve Japan’s ageing issue?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632" y="843292"/>
            <a:ext cx="4946049" cy="27926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983" y="-24590"/>
            <a:ext cx="54356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568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1752599" y="-76200"/>
            <a:ext cx="9481457" cy="1143000"/>
          </a:xfrm>
        </p:spPr>
        <p:txBody>
          <a:bodyPr>
            <a:normAutofit fontScale="90000"/>
          </a:bodyPr>
          <a:lstStyle/>
          <a:p>
            <a:br>
              <a:rPr lang="en-US" altLang="en-US" dirty="0"/>
            </a:br>
            <a:r>
              <a:rPr lang="en-US" altLang="en-US" dirty="0"/>
              <a:t>Dealing with an ageing population in Japan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9" y="4595019"/>
            <a:ext cx="10216243" cy="4525962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The issues of an ageing population: </a:t>
            </a:r>
          </a:p>
          <a:p>
            <a:pPr marL="0" indent="0">
              <a:buNone/>
              <a:defRPr/>
            </a:pPr>
            <a:r>
              <a:rPr lang="en-US" sz="2400" dirty="0">
                <a:solidFill>
                  <a:srgbClr val="0070C0"/>
                </a:solidFill>
              </a:rPr>
              <a:t>Read page</a:t>
            </a:r>
            <a:r>
              <a:rPr lang="is-IS" sz="2400" dirty="0">
                <a:solidFill>
                  <a:srgbClr val="0070C0"/>
                </a:solidFill>
              </a:rPr>
              <a:t> 26. Make detailed notes about the issues that area created in Japan because of their ageing population structure. What are they doing to solve issue. 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4710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570" y="2349160"/>
            <a:ext cx="2614612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1469571"/>
            <a:ext cx="57803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Solutions:</a:t>
            </a:r>
            <a:endParaRPr lang="en-US" dirty="0"/>
          </a:p>
          <a:p>
            <a:r>
              <a:rPr lang="en-US" dirty="0" err="1">
                <a:latin typeface="Wingdings" charset="2"/>
              </a:rPr>
              <a:t>ü</a:t>
            </a:r>
            <a:r>
              <a:rPr lang="en-US" dirty="0"/>
              <a:t>      Increase birth rates (but, social attitudes and trends difficult to change)</a:t>
            </a:r>
          </a:p>
          <a:p>
            <a:r>
              <a:rPr lang="en-US" dirty="0" err="1">
                <a:latin typeface="Wingdings" charset="2"/>
              </a:rPr>
              <a:t>ü</a:t>
            </a:r>
            <a:r>
              <a:rPr lang="en-US" dirty="0"/>
              <a:t>      Reforms </a:t>
            </a:r>
            <a:r>
              <a:rPr lang="en-US" dirty="0" err="1">
                <a:latin typeface="Wingdings" charset="2"/>
              </a:rPr>
              <a:t>à</a:t>
            </a:r>
            <a:r>
              <a:rPr lang="en-US" dirty="0"/>
              <a:t> increasing child benefits, providing tax allowances for families, making child care more accessible</a:t>
            </a:r>
          </a:p>
          <a:p>
            <a:r>
              <a:rPr lang="en-US" dirty="0" err="1">
                <a:latin typeface="Wingdings" charset="2"/>
              </a:rPr>
              <a:t>ü</a:t>
            </a:r>
            <a:r>
              <a:rPr lang="en-US" dirty="0"/>
              <a:t>      Encourage immigration (to solve labor shortages—but, difficult for country to accept foreigners)</a:t>
            </a:r>
          </a:p>
          <a:p>
            <a:r>
              <a:rPr lang="en-US" dirty="0" err="1">
                <a:latin typeface="Wingdings" charset="2"/>
              </a:rPr>
              <a:t>ü</a:t>
            </a:r>
            <a:r>
              <a:rPr lang="en-US" dirty="0"/>
              <a:t>      Offer part time jobs for elderly population (less demanding)</a:t>
            </a:r>
          </a:p>
          <a:p>
            <a:r>
              <a:rPr lang="en-US" dirty="0" err="1">
                <a:latin typeface="Wingdings" charset="2"/>
              </a:rPr>
              <a:t>ü</a:t>
            </a:r>
            <a:r>
              <a:rPr lang="en-US" dirty="0"/>
              <a:t>      Increase retirement age so they can contribute to economy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719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 in Japan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err="1">
                <a:hlinkClick r:id="rId2"/>
              </a:rPr>
              <a:t>www.theglobeandmail.com</a:t>
            </a:r>
            <a:r>
              <a:rPr lang="en-US" dirty="0">
                <a:hlinkClick r:id="rId2"/>
              </a:rPr>
              <a:t>/globe-investor/retirement/retire-planning/how-japan-is-coping-with-a-rapidly-aging-population/article27259703/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118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Pro- natalist policy in Japan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272" y="1690688"/>
            <a:ext cx="8799576" cy="502100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dirty="0" err="1"/>
              <a:t>Goverment</a:t>
            </a:r>
            <a:r>
              <a:rPr lang="en-US" dirty="0"/>
              <a:t> has introduced new laws like the 'Child Care' and 'Family Care Leave' Laws. In which parents can receive:</a:t>
            </a:r>
            <a:br>
              <a:rPr lang="en-US" dirty="0"/>
            </a:br>
            <a:r>
              <a:rPr lang="en-US" dirty="0"/>
              <a:t>-8 Weeks paid leave from work</a:t>
            </a:r>
            <a:br>
              <a:rPr lang="en-US" dirty="0"/>
            </a:br>
            <a:r>
              <a:rPr lang="en-US" dirty="0"/>
              <a:t>-Shorter Working hours</a:t>
            </a:r>
            <a:br>
              <a:rPr lang="en-US" dirty="0"/>
            </a:br>
            <a:r>
              <a:rPr lang="en-US" dirty="0"/>
              <a:t>-A maximum of 24 hours overtime a month</a:t>
            </a:r>
            <a:br>
              <a:rPr lang="en-US" dirty="0"/>
            </a:br>
            <a:r>
              <a:rPr lang="en-US" dirty="0"/>
              <a:t>-Economic Incentives e.g. </a:t>
            </a:r>
            <a:r>
              <a:rPr lang="en-US" dirty="0" err="1"/>
              <a:t>Yamatsuri</a:t>
            </a:r>
            <a:r>
              <a:rPr lang="en-US" dirty="0"/>
              <a:t>, a town of 7,000 just north of Tokyo, offers parents $4,600 for the birth of a child and $460 a year for 10 years.</a:t>
            </a:r>
            <a:br>
              <a:rPr lang="en-US" dirty="0"/>
            </a:br>
            <a:r>
              <a:rPr lang="en-US" dirty="0"/>
              <a:t>-Businesses have been urged to give their employees more time off to procreate.</a:t>
            </a:r>
            <a:br>
              <a:rPr lang="en-US" dirty="0"/>
            </a:br>
            <a:r>
              <a:rPr lang="en-US" dirty="0"/>
              <a:t>-Shops offer discounts to larger families.</a:t>
            </a:r>
            <a:br>
              <a:rPr lang="en-US" dirty="0"/>
            </a:br>
            <a:r>
              <a:rPr lang="en-US" dirty="0"/>
              <a:t>-Child allowance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Despite government efforts and various incentives put in place the scheme was not a success. This is because the fertility rate only rose by 0.14% from 2005 to 2013. </a:t>
            </a:r>
          </a:p>
          <a:p>
            <a:pPr marL="0" indent="0">
              <a:buNone/>
            </a:pPr>
            <a:r>
              <a:rPr lang="en-US" b="1" dirty="0"/>
              <a:t>Extra information: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hlinkClick r:id="rId2"/>
              </a:rPr>
              <a:t>https://</a:t>
            </a:r>
            <a:r>
              <a:rPr lang="en-US" dirty="0" err="1">
                <a:solidFill>
                  <a:srgbClr val="FF0000"/>
                </a:solidFill>
                <a:hlinkClick r:id="rId2"/>
              </a:rPr>
              <a:t>www.theguardian.com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/environment/2011/</a:t>
            </a:r>
            <a:r>
              <a:rPr lang="en-US" dirty="0" err="1">
                <a:solidFill>
                  <a:srgbClr val="FF0000"/>
                </a:solidFill>
                <a:hlinkClick r:id="rId2"/>
              </a:rPr>
              <a:t>oct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/25/japan-birthrate-decline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848" y="1503398"/>
            <a:ext cx="2743200" cy="385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129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Dementia towns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https://www.theguardian.com/world/2018/jan/15/dementia-towns-japan-ageing-population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'Dementia towns': how Japan is evolving for its ageing population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854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758" y="0"/>
            <a:ext cx="10515600" cy="1325563"/>
          </a:xfrm>
        </p:spPr>
        <p:txBody>
          <a:bodyPr/>
          <a:lstStyle/>
          <a:p>
            <a:r>
              <a:rPr lang="en-US" dirty="0">
                <a:latin typeface="dearJoe 5 CASUAL PRO" charset="0"/>
                <a:ea typeface="dearJoe 5 CASUAL PRO" charset="0"/>
                <a:cs typeface="dearJoe 5 CASUAL PRO" charset="0"/>
              </a:rPr>
              <a:t>Assessment: Infographic question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437" y="1146408"/>
            <a:ext cx="9484242" cy="5667414"/>
          </a:xfrm>
        </p:spPr>
      </p:pic>
    </p:spTree>
    <p:extLst>
      <p:ext uri="{BB962C8B-B14F-4D97-AF65-F5344CB8AC3E}">
        <p14:creationId xmlns:p14="http://schemas.microsoft.com/office/powerpoint/2010/main" val="1687042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Ageing population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Ageing population</a:t>
            </a:r>
            <a:r>
              <a:rPr lang="en-US" dirty="0"/>
              <a:t>: a population in which the median and mean age are high and increasing. It is generally attributed to falling fertility rates and increasing life expectancy. </a:t>
            </a:r>
          </a:p>
        </p:txBody>
      </p:sp>
    </p:spTree>
    <p:extLst>
      <p:ext uri="{BB962C8B-B14F-4D97-AF65-F5344CB8AC3E}">
        <p14:creationId xmlns:p14="http://schemas.microsoft.com/office/powerpoint/2010/main" val="211242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1. Refer to the infographic above. The infographic shows characteristics of an aging workforce. </a:t>
            </a:r>
          </a:p>
          <a:p>
            <a:r>
              <a:rPr lang="en-US" dirty="0"/>
              <a:t>State the age group that is the least prepared for retirement. (1) </a:t>
            </a:r>
          </a:p>
          <a:p>
            <a:r>
              <a:rPr lang="en-US" dirty="0"/>
              <a:t>State the percentage of people who expect to continue working in a similar line </a:t>
            </a:r>
          </a:p>
          <a:p>
            <a:r>
              <a:rPr lang="en-US" dirty="0"/>
              <a:t>of work in their retirement years. </a:t>
            </a:r>
          </a:p>
          <a:p>
            <a:r>
              <a:rPr lang="en-US" dirty="0"/>
              <a:t>Suggest one strategy the American government can employ to ease fears </a:t>
            </a:r>
          </a:p>
          <a:p>
            <a:r>
              <a:rPr lang="en-US" dirty="0"/>
              <a:t>about retirement. (1+1) </a:t>
            </a:r>
          </a:p>
          <a:p>
            <a:r>
              <a:rPr lang="en-US" dirty="0"/>
              <a:t>Examine two ways a lack retirement savings will contribute to the pressures of </a:t>
            </a:r>
          </a:p>
          <a:p>
            <a:r>
              <a:rPr lang="en-US" dirty="0"/>
              <a:t>an aging population. (3+3) </a:t>
            </a:r>
          </a:p>
          <a:p>
            <a:endParaRPr lang="en-US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-186898"/>
            <a:ext cx="31290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</a:t>
            </a:r>
            <a:endParaRPr kumimoji="0" lang="en-US" altLang="en-US" sz="29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 descr="https://lh6.googleusercontent.com/zdIwjjw96N2niFLHDngK1cUilkwHNC1tUh-6zWMO4RGvqnEbQQX3g7RQuHLw_2_Ebdi3YFUpU5tbKssJ_ZB85OHHa2Vp0tyKyWTPytq2yhvRvKAJBNncCniwSXNwskmLfcYCAxk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06" y="365125"/>
            <a:ext cx="5873624" cy="351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638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40877-4189-3E49-9787-1FB432D70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BEC4D9-D7D1-DF49-A189-C5722B7D19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1208" y="365125"/>
            <a:ext cx="8109583" cy="6186924"/>
          </a:xfrm>
        </p:spPr>
      </p:pic>
    </p:spTree>
    <p:extLst>
      <p:ext uri="{BB962C8B-B14F-4D97-AF65-F5344CB8AC3E}">
        <p14:creationId xmlns:p14="http://schemas.microsoft.com/office/powerpoint/2010/main" val="3311041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F0B09-CE2C-9D4E-8648-69777CDF8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9DF04B-F529-8F49-88F4-74CBC5B8F5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4435" y="365125"/>
            <a:ext cx="9019508" cy="5811838"/>
          </a:xfrm>
        </p:spPr>
      </p:pic>
    </p:spTree>
    <p:extLst>
      <p:ext uri="{BB962C8B-B14F-4D97-AF65-F5344CB8AC3E}">
        <p14:creationId xmlns:p14="http://schemas.microsoft.com/office/powerpoint/2010/main" val="4224073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1BAAD-B194-A943-AA15-849F58229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CB345-0D93-6A45-8C6D-F06192E62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996D8E-C47B-D643-B0E0-3390A2B20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82" y="2184663"/>
            <a:ext cx="7398327" cy="41272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2487E3-5ED5-3A4E-9DCD-0A3FF1FFCC56}"/>
              </a:ext>
            </a:extLst>
          </p:cNvPr>
          <p:cNvSpPr txBox="1"/>
          <p:nvPr/>
        </p:nvSpPr>
        <p:spPr>
          <a:xfrm>
            <a:off x="8700654" y="1094004"/>
            <a:ext cx="27847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hlinkClick r:id="rId3"/>
              </a:rPr>
              <a:t>Click here</a:t>
            </a:r>
            <a:r>
              <a:rPr lang="en-US" dirty="0"/>
              <a:t> to be taken the The Slate website and an excellent article on Ageing Populations. Check out the different characteristics (2010, 2050, 2100) and then complete a piece of commentary describing the spatial distribution of ageing / greying and explaining this spreading trend. 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Take a note of the data for both France, Ethiopia, Japan and China for the three different date ranges.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DA6516-FF74-6D49-BB20-4B5B2FD046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332" y="433604"/>
            <a:ext cx="5194300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721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Ageing populations </a:t>
            </a:r>
          </a:p>
        </p:txBody>
      </p:sp>
      <p:pic>
        <p:nvPicPr>
          <p:cNvPr id="45058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1" y="1600201"/>
            <a:ext cx="5313363" cy="4525963"/>
          </a:xfrm>
        </p:spPr>
      </p:pic>
      <p:sp>
        <p:nvSpPr>
          <p:cNvPr id="45059" name="TextBox 4"/>
          <p:cNvSpPr txBox="1">
            <a:spLocks noChangeArrowheads="1"/>
          </p:cNvSpPr>
          <p:nvPr/>
        </p:nvSpPr>
        <p:spPr bwMode="auto">
          <a:xfrm>
            <a:off x="8077200" y="2057400"/>
            <a:ext cx="1905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u="sng"/>
              <a:t>Watch the video: </a:t>
            </a:r>
            <a:r>
              <a:rPr lang="en-US" altLang="en-US" sz="1800"/>
              <a:t>note down 3 interesting facts</a:t>
            </a:r>
          </a:p>
        </p:txBody>
      </p:sp>
    </p:spTree>
    <p:extLst>
      <p:ext uri="{BB962C8B-B14F-4D97-AF65-F5344CB8AC3E}">
        <p14:creationId xmlns:p14="http://schemas.microsoft.com/office/powerpoint/2010/main" val="565103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Describe the pattern shown on the map (4)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094" y="1825625"/>
            <a:ext cx="7993811" cy="4351338"/>
          </a:xfrm>
        </p:spPr>
      </p:pic>
      <p:sp>
        <p:nvSpPr>
          <p:cNvPr id="5" name="TextBox 4"/>
          <p:cNvSpPr txBox="1"/>
          <p:nvPr/>
        </p:nvSpPr>
        <p:spPr>
          <a:xfrm>
            <a:off x="8952614" y="2721935"/>
            <a:ext cx="2401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See </a:t>
            </a:r>
            <a:r>
              <a:rPr lang="en-US" dirty="0" err="1"/>
              <a:t>Kognity</a:t>
            </a:r>
            <a:r>
              <a:rPr lang="en-US" dirty="0"/>
              <a:t>: </a:t>
            </a:r>
            <a:r>
              <a:rPr lang="en-US" b="1" dirty="0"/>
              <a:t>1.3.3</a:t>
            </a:r>
          </a:p>
          <a:p>
            <a:r>
              <a:rPr lang="en-US" b="1" dirty="0"/>
              <a:t>Ageing populations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5081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effectLst>
            <a:glow rad="1054100">
              <a:srgbClr val="7030A0"/>
            </a:glow>
          </a:effectLst>
        </p:spPr>
        <p:txBody>
          <a:bodyPr/>
          <a:lstStyle/>
          <a:p>
            <a:r>
              <a:rPr lang="en-US" altLang="en-US" dirty="0">
                <a:latin typeface="dearJoe 5 CASUAL PRO" charset="0"/>
                <a:ea typeface="dearJoe 5 CASUAL PRO" charset="0"/>
                <a:cs typeface="dearJoe 5 CASUAL PRO" charset="0"/>
              </a:rPr>
              <a:t>Ageing Populations: case study </a:t>
            </a:r>
            <a:r>
              <a:rPr lang="en-US" altLang="en-US" b="1" dirty="0">
                <a:latin typeface="dearJoe 5 CASUAL PRO" charset="0"/>
                <a:ea typeface="dearJoe 5 CASUAL PRO" charset="0"/>
                <a:cs typeface="dearJoe 5 CASUAL PRO" charset="0"/>
              </a:rPr>
              <a:t>Japan</a:t>
            </a:r>
          </a:p>
        </p:txBody>
      </p:sp>
      <p:pic>
        <p:nvPicPr>
          <p:cNvPr id="4198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0346" y="1690688"/>
            <a:ext cx="6543675" cy="4525963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73E9056-3FD4-F54F-9FA5-A21DB0EF2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4799" y="2127250"/>
            <a:ext cx="4966855" cy="302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549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Describe the trends shown on the graph (4)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35" y="1690688"/>
            <a:ext cx="7262817" cy="4351338"/>
          </a:xfrm>
        </p:spPr>
      </p:pic>
      <p:sp>
        <p:nvSpPr>
          <p:cNvPr id="5" name="TextBox 4"/>
          <p:cNvSpPr txBox="1"/>
          <p:nvPr/>
        </p:nvSpPr>
        <p:spPr>
          <a:xfrm>
            <a:off x="8952614" y="2721935"/>
            <a:ext cx="2401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See </a:t>
            </a:r>
            <a:r>
              <a:rPr lang="en-US" dirty="0" err="1"/>
              <a:t>Kognity</a:t>
            </a:r>
            <a:r>
              <a:rPr lang="en-US" dirty="0"/>
              <a:t>: </a:t>
            </a:r>
            <a:r>
              <a:rPr lang="en-US" b="1" dirty="0"/>
              <a:t>1.3.3</a:t>
            </a:r>
          </a:p>
          <a:p>
            <a:r>
              <a:rPr lang="en-US" b="1" dirty="0"/>
              <a:t>Ageing populations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9833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1532</TotalTime>
  <Words>943</Words>
  <Application>Microsoft Macintosh PowerPoint</Application>
  <PresentationFormat>Widescreen</PresentationFormat>
  <Paragraphs>89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Apple Chancery</vt:lpstr>
      <vt:lpstr>Arial</vt:lpstr>
      <vt:lpstr>Bell MT</vt:lpstr>
      <vt:lpstr>Calibri</vt:lpstr>
      <vt:lpstr>Calibri Light</vt:lpstr>
      <vt:lpstr>dearJoe 5 CASUAL PRO</vt:lpstr>
      <vt:lpstr>KBchubby</vt:lpstr>
      <vt:lpstr>KBchubby</vt:lpstr>
      <vt:lpstr>KBDunkTank</vt:lpstr>
      <vt:lpstr>Wingdings</vt:lpstr>
      <vt:lpstr>Office Theme</vt:lpstr>
      <vt:lpstr>       Ageing populations  What: Challenges and opportunities Population  possibilities and power over the decision making process       </vt:lpstr>
      <vt:lpstr>Ageing population</vt:lpstr>
      <vt:lpstr>PowerPoint Presentation</vt:lpstr>
      <vt:lpstr>PowerPoint Presentation</vt:lpstr>
      <vt:lpstr>PowerPoint Presentation</vt:lpstr>
      <vt:lpstr>Ageing populations </vt:lpstr>
      <vt:lpstr>Describe the pattern shown on the map (4)</vt:lpstr>
      <vt:lpstr>Ageing Populations: case study Japan</vt:lpstr>
      <vt:lpstr>Describe the trends shown on the graph (4)</vt:lpstr>
      <vt:lpstr>PowerPoint Presentation</vt:lpstr>
      <vt:lpstr>Changing population structure: Japan</vt:lpstr>
      <vt:lpstr>Watch one of the videos….</vt:lpstr>
      <vt:lpstr>Take notes on the issues faced in Japan and how the country aims to effectively deal with this demographic issue.</vt:lpstr>
      <vt:lpstr>PowerPoint Presentation</vt:lpstr>
      <vt:lpstr> Dealing with an ageing population in Japan</vt:lpstr>
      <vt:lpstr>Solutions in Japan</vt:lpstr>
      <vt:lpstr>Pro- natalist policy in Japan</vt:lpstr>
      <vt:lpstr>Dementia towns </vt:lpstr>
      <vt:lpstr>Assessment: Infographic question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Dependent populations: What: Ageing dependents: Japan</dc:title>
  <dc:creator>Anna Bennett</dc:creator>
  <cp:lastModifiedBy>Anna Bennett</cp:lastModifiedBy>
  <cp:revision>23</cp:revision>
  <dcterms:created xsi:type="dcterms:W3CDTF">2017-09-27T19:55:57Z</dcterms:created>
  <dcterms:modified xsi:type="dcterms:W3CDTF">2019-11-26T02:10:11Z</dcterms:modified>
</cp:coreProperties>
</file>