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1" r:id="rId3"/>
    <p:sldId id="275" r:id="rId4"/>
    <p:sldId id="272" r:id="rId5"/>
    <p:sldId id="256" r:id="rId6"/>
    <p:sldId id="258" r:id="rId7"/>
    <p:sldId id="260" r:id="rId8"/>
    <p:sldId id="265" r:id="rId9"/>
    <p:sldId id="259" r:id="rId10"/>
    <p:sldId id="267" r:id="rId11"/>
    <p:sldId id="263" r:id="rId12"/>
    <p:sldId id="264" r:id="rId13"/>
    <p:sldId id="266" r:id="rId14"/>
    <p:sldId id="269" r:id="rId15"/>
    <p:sldId id="277" r:id="rId16"/>
    <p:sldId id="268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/>
    <p:restoredTop sz="94611"/>
  </p:normalViewPr>
  <p:slideViewPr>
    <p:cSldViewPr>
      <p:cViewPr varScale="1">
        <p:scale>
          <a:sx n="109" d="100"/>
          <a:sy n="109" d="100"/>
        </p:scale>
        <p:origin x="151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60D75-32C2-C343-9D4B-C730C9B5E457}" type="datetimeFigureOut">
              <a:rPr lang="en-US" smtClean="0"/>
              <a:t>12/6/17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72A7B-6479-CB4B-B743-DCA4C5276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04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9B92-2936-49DB-B158-E9F4F58E13E5}" type="datetimeFigureOut">
              <a:rPr lang="en-GB" smtClean="0"/>
              <a:pPr/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D881-EBDC-4BE7-9529-D933432C83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9B92-2936-49DB-B158-E9F4F58E13E5}" type="datetimeFigureOut">
              <a:rPr lang="en-GB" smtClean="0"/>
              <a:pPr/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D881-EBDC-4BE7-9529-D933432C83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9B92-2936-49DB-B158-E9F4F58E13E5}" type="datetimeFigureOut">
              <a:rPr lang="en-GB" smtClean="0"/>
              <a:pPr/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D881-EBDC-4BE7-9529-D933432C83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9B92-2936-49DB-B158-E9F4F58E13E5}" type="datetimeFigureOut">
              <a:rPr lang="en-GB" smtClean="0"/>
              <a:pPr/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D881-EBDC-4BE7-9529-D933432C83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9B92-2936-49DB-B158-E9F4F58E13E5}" type="datetimeFigureOut">
              <a:rPr lang="en-GB" smtClean="0"/>
              <a:pPr/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D881-EBDC-4BE7-9529-D933432C83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9B92-2936-49DB-B158-E9F4F58E13E5}" type="datetimeFigureOut">
              <a:rPr lang="en-GB" smtClean="0"/>
              <a:pPr/>
              <a:t>06/12/2017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D881-EBDC-4BE7-9529-D933432C83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9B92-2936-49DB-B158-E9F4F58E13E5}" type="datetimeFigureOut">
              <a:rPr lang="en-GB" smtClean="0"/>
              <a:pPr/>
              <a:t>06/12/2017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D881-EBDC-4BE7-9529-D933432C83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9B92-2936-49DB-B158-E9F4F58E13E5}" type="datetimeFigureOut">
              <a:rPr lang="en-GB" smtClean="0"/>
              <a:pPr/>
              <a:t>06/12/2017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D881-EBDC-4BE7-9529-D933432C83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9B92-2936-49DB-B158-E9F4F58E13E5}" type="datetimeFigureOut">
              <a:rPr lang="en-GB" smtClean="0"/>
              <a:pPr/>
              <a:t>06/12/2017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D881-EBDC-4BE7-9529-D933432C83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9B92-2936-49DB-B158-E9F4F58E13E5}" type="datetimeFigureOut">
              <a:rPr lang="en-GB" smtClean="0"/>
              <a:pPr/>
              <a:t>06/12/2017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D881-EBDC-4BE7-9529-D933432C83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9B92-2936-49DB-B158-E9F4F58E13E5}" type="datetimeFigureOut">
              <a:rPr lang="en-GB" smtClean="0"/>
              <a:pPr/>
              <a:t>06/12/2017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D881-EBDC-4BE7-9529-D933432C83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99B92-2936-49DB-B158-E9F4F58E13E5}" type="datetimeFigureOut">
              <a:rPr lang="en-GB" smtClean="0"/>
              <a:pPr/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7D881-EBDC-4BE7-9529-D933432C831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oG67vfjjT2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5Vd9k3-3LM" TargetMode="External"/><Relationship Id="rId4" Type="http://schemas.openxmlformats.org/officeDocument/2006/relationships/hyperlink" Target="http://www.guardian.co.uk/money/2010/mar/20/japan-ageing-population-technology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KlZ4-LZcVc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hyperlink" Target="http://www.telegraph.co.uk/technology/6502466/Japans-inventions-for-the-elderly-four-of-the-best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Joe\Downloads\old-world-map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404664"/>
            <a:ext cx="4407652" cy="48320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Why did this 77 year old Japanese man, who had never broken a law before in his life, end up in prison?</a:t>
            </a:r>
            <a:endParaRPr lang="en-GB" sz="4400" dirty="0"/>
          </a:p>
        </p:txBody>
      </p:sp>
      <p:pic>
        <p:nvPicPr>
          <p:cNvPr id="4" name="Picture 2" descr="http://farm4.static.flickr.com/3200/2777722006_6ed2eb97f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839" y="474256"/>
            <a:ext cx="31623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5373216"/>
            <a:ext cx="794640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i="1" dirty="0" smtClean="0"/>
              <a:t>Answers on a post it note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Watch the following video on the ageing population in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2"/>
              </a:rPr>
              <a:t>http://www.youtube.com/watch?v=oG67vfjjT24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Make notes on…</a:t>
            </a:r>
          </a:p>
          <a:p>
            <a:r>
              <a:rPr lang="en-US" dirty="0" smtClean="0"/>
              <a:t>Why there is an ageing population?</a:t>
            </a:r>
          </a:p>
          <a:p>
            <a:r>
              <a:rPr lang="en-US" dirty="0" smtClean="0"/>
              <a:t>What issues (positives and negatives) this creates</a:t>
            </a:r>
          </a:p>
          <a:p>
            <a:r>
              <a:rPr lang="en-US" dirty="0" smtClean="0"/>
              <a:t>What is being done about the issue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Joe\Downloads\old-world-map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farm4.static.flickr.com/3200/2777722006_6ed2eb97f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4032448" cy="596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260648"/>
            <a:ext cx="4293840" cy="52629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Imagine you are Yuki, sat in his prison cell. Write a diary entry explaining why you chose to go to prison and why you like it there.</a:t>
            </a:r>
          </a:p>
          <a:p>
            <a:endParaRPr lang="en-GB" sz="2800" b="1" dirty="0" smtClean="0"/>
          </a:p>
          <a:p>
            <a:r>
              <a:rPr lang="en-GB" sz="2800" b="1" dirty="0" smtClean="0"/>
              <a:t>Include these key terms;</a:t>
            </a:r>
          </a:p>
          <a:p>
            <a:endParaRPr lang="en-GB" sz="2800" b="1" dirty="0" smtClean="0"/>
          </a:p>
          <a:p>
            <a:pPr>
              <a:buFontTx/>
              <a:buChar char="-"/>
            </a:pPr>
            <a:r>
              <a:rPr lang="en-GB" sz="2800" b="1" dirty="0" smtClean="0"/>
              <a:t> Life expectancy</a:t>
            </a:r>
          </a:p>
          <a:p>
            <a:pPr>
              <a:buFontTx/>
              <a:buChar char="-"/>
            </a:pPr>
            <a:r>
              <a:rPr lang="en-GB" sz="2800" b="1" dirty="0" smtClean="0"/>
              <a:t> Birth rate</a:t>
            </a:r>
          </a:p>
          <a:p>
            <a:pPr>
              <a:buFontTx/>
              <a:buChar char="-"/>
            </a:pPr>
            <a:r>
              <a:rPr lang="en-GB" sz="2800" b="1" dirty="0" smtClean="0"/>
              <a:t> Dependent population</a:t>
            </a:r>
          </a:p>
          <a:p>
            <a:endParaRPr lang="en-GB" sz="28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724128" y="260648"/>
            <a:ext cx="0" cy="5976664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372200" y="260648"/>
            <a:ext cx="0" cy="5976664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48264" y="260648"/>
            <a:ext cx="0" cy="5976664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48064" y="260648"/>
            <a:ext cx="0" cy="5976664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524328" y="260648"/>
            <a:ext cx="0" cy="5976664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100392" y="260648"/>
            <a:ext cx="0" cy="5976664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676456" y="260648"/>
            <a:ext cx="0" cy="5976664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44008" y="260648"/>
            <a:ext cx="0" cy="5976664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644008" y="6165304"/>
            <a:ext cx="4032448" cy="0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44008" y="260648"/>
            <a:ext cx="4104456" cy="7200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50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Joe\Downloads\old-world-map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95536" y="2564904"/>
            <a:ext cx="8208912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Write a second tweet (140 characters) to the Japanese government </a:t>
            </a:r>
            <a:r>
              <a:rPr lang="en-GB" sz="3600" b="1" dirty="0" smtClean="0">
                <a:solidFill>
                  <a:srgbClr val="0070C0"/>
                </a:solidFill>
              </a:rPr>
              <a:t>@</a:t>
            </a:r>
            <a:r>
              <a:rPr lang="en-GB" sz="3600" b="1" dirty="0" err="1" smtClean="0">
                <a:solidFill>
                  <a:srgbClr val="0070C0"/>
                </a:solidFill>
              </a:rPr>
              <a:t>Japangovt</a:t>
            </a:r>
            <a:r>
              <a:rPr lang="en-GB" sz="3600" b="1" dirty="0" smtClean="0">
                <a:solidFill>
                  <a:srgbClr val="0070C0"/>
                </a:solidFill>
              </a:rPr>
              <a:t> </a:t>
            </a:r>
            <a:r>
              <a:rPr lang="en-GB" sz="3600" dirty="0" smtClean="0"/>
              <a:t>detailing how they could fix the problems caused by an ageing and unsustainable population in their country.</a:t>
            </a:r>
          </a:p>
          <a:p>
            <a:endParaRPr lang="en-GB" sz="3600" dirty="0" smtClean="0"/>
          </a:p>
          <a:p>
            <a:endParaRPr lang="en-GB" sz="3600" dirty="0"/>
          </a:p>
        </p:txBody>
      </p:sp>
      <p:pic>
        <p:nvPicPr>
          <p:cNvPr id="4" name="Picture 2" descr="http://a0.twimg.com/a/1334853862/images/logos/twitter_newbird_boxed_whiteonblu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88640"/>
            <a:ext cx="2160240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602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solutions have the Japanese government designed to deal with the issue?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http://www.youtube.com/watch?v=KlZ4-LZcVcg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http://www.youtube.com/watch?v=G5Vd9k3-3LM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Extension: read this Guardian news report</a:t>
            </a:r>
          </a:p>
          <a:p>
            <a:r>
              <a:rPr lang="en-US" b="1" dirty="0" smtClean="0">
                <a:hlinkClick r:id="rId4"/>
              </a:rPr>
              <a:t>Solving Japan's age-old problem</a:t>
            </a:r>
            <a:endParaRPr lang="en-US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Assessment question: </a:t>
            </a:r>
            <a:r>
              <a:rPr lang="en-US" b="1" dirty="0" smtClean="0">
                <a:solidFill>
                  <a:srgbClr val="7030A0"/>
                </a:solidFill>
              </a:rPr>
              <a:t>What are the consequences of an ageing population in </a:t>
            </a:r>
            <a:r>
              <a:rPr lang="en-US" b="1" dirty="0" smtClean="0">
                <a:solidFill>
                  <a:srgbClr val="7030A0"/>
                </a:solidFill>
              </a:rPr>
              <a:t>Japan (7 marks)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Success criteria:</a:t>
            </a:r>
          </a:p>
          <a:p>
            <a:r>
              <a:rPr lang="en-US" dirty="0" smtClean="0"/>
              <a:t>You </a:t>
            </a:r>
            <a:r>
              <a:rPr lang="en-US" dirty="0" smtClean="0"/>
              <a:t>use case study detail (e.g. statistics and named places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Use </a:t>
            </a:r>
            <a:r>
              <a:rPr lang="en-US" dirty="0"/>
              <a:t>geographical </a:t>
            </a:r>
            <a:r>
              <a:rPr lang="en-US" dirty="0" smtClean="0"/>
              <a:t>terminology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 smtClean="0"/>
              <a:t>look at both the positives and negatives of the </a:t>
            </a:r>
            <a:r>
              <a:rPr lang="en-US" dirty="0" smtClean="0"/>
              <a:t>issue</a:t>
            </a:r>
          </a:p>
          <a:p>
            <a:r>
              <a:rPr lang="en-US" dirty="0" smtClean="0"/>
              <a:t>Have well structured points</a:t>
            </a:r>
            <a:r>
              <a:rPr lang="en-US" dirty="0"/>
              <a:t> </a:t>
            </a:r>
            <a:r>
              <a:rPr lang="en-US" dirty="0" smtClean="0"/>
              <a:t>(see next slide)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8151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b="1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33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Exam question</a:t>
            </a:r>
            <a:endParaRPr lang="en-GB" sz="2800" b="1" dirty="0">
              <a:ln w="12700">
                <a:solidFill>
                  <a:srgbClr val="000000"/>
                </a:solidFill>
                <a:prstDash val="solid"/>
              </a:ln>
              <a:solidFill>
                <a:srgbClr val="33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7745" y="-7724"/>
            <a:ext cx="6063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rgbClr val="7030A0"/>
                </a:solidFill>
              </a:rPr>
              <a:t>What are the consequences of an ageing population in Japan</a:t>
            </a:r>
            <a:r>
              <a:rPr lang="en-US" sz="2000" b="1" dirty="0" smtClean="0">
                <a:solidFill>
                  <a:srgbClr val="7030A0"/>
                </a:solidFill>
              </a:rPr>
              <a:t>? (7)</a:t>
            </a:r>
            <a:endParaRPr lang="en-US" sz="2000" dirty="0">
              <a:latin typeface="Bell MT"/>
              <a:cs typeface="Bell M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99515" y="1107052"/>
            <a:ext cx="7449350" cy="5273262"/>
            <a:chOff x="2554802" y="2569540"/>
            <a:chExt cx="5772659" cy="3799416"/>
          </a:xfrm>
        </p:grpSpPr>
        <p:pic>
          <p:nvPicPr>
            <p:cNvPr id="11" name="Shape 224" descr="DescriptionHand.svg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284043" y="2569540"/>
              <a:ext cx="3043418" cy="3799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Shape 225" descr="DescriptionHand.svg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2554802" y="2767624"/>
              <a:ext cx="2926599" cy="35387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Box 12"/>
            <p:cNvSpPr txBox="1"/>
            <p:nvPr/>
          </p:nvSpPr>
          <p:spPr>
            <a:xfrm rot="13900863">
              <a:off x="2019516" y="3988502"/>
              <a:ext cx="16615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C20000"/>
                  </a:solidFill>
                  <a:latin typeface="Bell MT"/>
                  <a:cs typeface="Bell MT"/>
                </a:rPr>
                <a:t>Point </a:t>
              </a:r>
              <a:endParaRPr lang="en-US" sz="1400" dirty="0">
                <a:solidFill>
                  <a:srgbClr val="C20000"/>
                </a:solidFill>
                <a:latin typeface="Bell MT"/>
                <a:cs typeface="Bell M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5466207">
              <a:off x="2572829" y="3569400"/>
              <a:ext cx="16615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6600"/>
                  </a:solidFill>
                  <a:latin typeface="Bell MT"/>
                  <a:cs typeface="Bell MT"/>
                </a:rPr>
                <a:t>Example </a:t>
              </a:r>
              <a:endParaRPr lang="en-US" sz="1400" dirty="0">
                <a:solidFill>
                  <a:srgbClr val="FF6600"/>
                </a:solidFill>
                <a:latin typeface="Bell MT"/>
                <a:cs typeface="Bell M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5982488">
              <a:off x="3029166" y="3320041"/>
              <a:ext cx="16615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2B822D"/>
                  </a:solidFill>
                  <a:latin typeface="Bell MT"/>
                  <a:cs typeface="Bell MT"/>
                </a:rPr>
                <a:t>Because </a:t>
              </a:r>
              <a:endParaRPr lang="en-US" sz="1400" dirty="0">
                <a:solidFill>
                  <a:srgbClr val="2B822D"/>
                </a:solidFill>
                <a:latin typeface="Bell MT"/>
                <a:cs typeface="Bell M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6822807">
              <a:off x="3610420" y="3532740"/>
              <a:ext cx="16615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4">
                      <a:lumMod val="75000"/>
                    </a:schemeClr>
                  </a:solidFill>
                  <a:latin typeface="Bell MT"/>
                  <a:cs typeface="Bell MT"/>
                </a:rPr>
                <a:t>This means </a:t>
              </a:r>
              <a:endParaRPr lang="en-US" sz="1400" dirty="0">
                <a:solidFill>
                  <a:schemeClr val="accent4">
                    <a:lumMod val="75000"/>
                  </a:schemeClr>
                </a:solidFill>
                <a:latin typeface="Bell MT"/>
                <a:cs typeface="Bell M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8413778">
              <a:off x="4375717" y="4267902"/>
              <a:ext cx="16615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Bell MT"/>
                  <a:cs typeface="Bell MT"/>
                </a:rPr>
                <a:t>Link </a:t>
              </a:r>
              <a:endParaRPr lang="en-US" sz="1400" dirty="0">
                <a:latin typeface="Bell MT"/>
                <a:cs typeface="Bell M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3900863">
              <a:off x="4728143" y="4300519"/>
              <a:ext cx="16615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C20000"/>
                  </a:solidFill>
                  <a:latin typeface="Bell MT"/>
                  <a:cs typeface="Bell MT"/>
                </a:rPr>
                <a:t>Point </a:t>
              </a:r>
              <a:endParaRPr lang="en-US" sz="1400" dirty="0">
                <a:solidFill>
                  <a:srgbClr val="C20000"/>
                </a:solidFill>
                <a:latin typeface="Bell MT"/>
                <a:cs typeface="Bell M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5466207">
              <a:off x="5543847" y="3455983"/>
              <a:ext cx="16615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6600"/>
                  </a:solidFill>
                  <a:latin typeface="Bell MT"/>
                  <a:cs typeface="Bell MT"/>
                </a:rPr>
                <a:t>Example </a:t>
              </a:r>
              <a:endParaRPr lang="en-US" sz="1400" dirty="0">
                <a:solidFill>
                  <a:srgbClr val="FF6600"/>
                </a:solidFill>
                <a:latin typeface="Bell MT"/>
                <a:cs typeface="Bell M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6562652">
              <a:off x="6110746" y="3292897"/>
              <a:ext cx="16615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2B822D"/>
                  </a:solidFill>
                  <a:latin typeface="Bell MT"/>
                  <a:cs typeface="Bell MT"/>
                </a:rPr>
                <a:t>Because </a:t>
              </a:r>
              <a:endParaRPr lang="en-US" sz="1400" dirty="0">
                <a:solidFill>
                  <a:srgbClr val="2B822D"/>
                </a:solidFill>
                <a:latin typeface="Bell MT"/>
                <a:cs typeface="Bell M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6822807">
              <a:off x="6570855" y="3553286"/>
              <a:ext cx="16615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4">
                      <a:lumMod val="75000"/>
                    </a:schemeClr>
                  </a:solidFill>
                  <a:latin typeface="Bell MT"/>
                  <a:cs typeface="Bell MT"/>
                </a:rPr>
                <a:t>This means </a:t>
              </a:r>
              <a:endParaRPr lang="en-US" sz="1400" dirty="0">
                <a:solidFill>
                  <a:schemeClr val="accent4">
                    <a:lumMod val="75000"/>
                  </a:schemeClr>
                </a:solidFill>
                <a:latin typeface="Bell MT"/>
                <a:cs typeface="Bell M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8413778">
              <a:off x="7292201" y="3796659"/>
              <a:ext cx="16615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Bell MT"/>
                  <a:cs typeface="Bell MT"/>
                </a:rPr>
                <a:t>Link </a:t>
              </a:r>
              <a:endParaRPr lang="en-US" sz="1400" dirty="0">
                <a:latin typeface="Bell MT"/>
                <a:cs typeface="Bell M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29588" y="821952"/>
            <a:ext cx="2608499" cy="638099"/>
            <a:chOff x="4247450" y="719325"/>
            <a:chExt cx="2608499" cy="638099"/>
          </a:xfrm>
        </p:grpSpPr>
        <p:sp>
          <p:nvSpPr>
            <p:cNvPr id="29" name="Shape 232"/>
            <p:cNvSpPr/>
            <p:nvPr/>
          </p:nvSpPr>
          <p:spPr>
            <a:xfrm>
              <a:off x="4247450" y="719325"/>
              <a:ext cx="2608499" cy="326999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600" dirty="0">
                  <a:latin typeface="Bell MT"/>
                  <a:cs typeface="Bell MT"/>
                </a:rPr>
                <a:t>Step 3: On the other hand...</a:t>
              </a:r>
            </a:p>
          </p:txBody>
        </p:sp>
        <p:sp>
          <p:nvSpPr>
            <p:cNvPr id="30" name="Shape 305"/>
            <p:cNvSpPr/>
            <p:nvPr/>
          </p:nvSpPr>
          <p:spPr>
            <a:xfrm>
              <a:off x="4247450" y="1030424"/>
              <a:ext cx="2608499" cy="3270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GB" sz="1200" dirty="0" smtClean="0">
                  <a:latin typeface="Bell MT"/>
                  <a:cs typeface="Bell MT"/>
                </a:rPr>
                <a:t>Challenges of an ageing population:</a:t>
              </a:r>
              <a:endParaRPr lang="en" sz="1200" dirty="0">
                <a:latin typeface="Bell MT"/>
                <a:cs typeface="Bell MT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710003" y="821952"/>
            <a:ext cx="2356199" cy="638099"/>
            <a:chOff x="1828800" y="719325"/>
            <a:chExt cx="2356199" cy="638099"/>
          </a:xfrm>
        </p:grpSpPr>
        <p:sp>
          <p:nvSpPr>
            <p:cNvPr id="28" name="Shape 231"/>
            <p:cNvSpPr/>
            <p:nvPr/>
          </p:nvSpPr>
          <p:spPr>
            <a:xfrm>
              <a:off x="1828800" y="719325"/>
              <a:ext cx="2356199" cy="326999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600" dirty="0">
                  <a:latin typeface="Bell MT"/>
                  <a:cs typeface="Bell MT"/>
                </a:rPr>
                <a:t>Step 2: On one hand...</a:t>
              </a:r>
            </a:p>
          </p:txBody>
        </p:sp>
        <p:sp>
          <p:nvSpPr>
            <p:cNvPr id="31" name="Shape 311"/>
            <p:cNvSpPr/>
            <p:nvPr/>
          </p:nvSpPr>
          <p:spPr>
            <a:xfrm>
              <a:off x="1828800" y="1030424"/>
              <a:ext cx="2356199" cy="3270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GB" sz="1200" dirty="0" smtClean="0">
                  <a:latin typeface="Bell MT"/>
                  <a:cs typeface="Bell MT"/>
                </a:rPr>
                <a:t>Opportunities of an </a:t>
              </a:r>
              <a:r>
                <a:rPr lang="en-US" sz="1200" dirty="0" smtClean="0">
                  <a:latin typeface="Bell MT"/>
                  <a:cs typeface="Bell MT"/>
                </a:rPr>
                <a:t>ageing population: </a:t>
              </a:r>
              <a:endParaRPr lang="en" sz="1200" dirty="0">
                <a:latin typeface="Bell MT"/>
                <a:cs typeface="Bell M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-253998" y="523221"/>
            <a:ext cx="3196165" cy="2267416"/>
            <a:chOff x="-253998" y="688601"/>
            <a:chExt cx="3270249" cy="2102035"/>
          </a:xfrm>
        </p:grpSpPr>
        <p:sp>
          <p:nvSpPr>
            <p:cNvPr id="9" name="TextBox 8"/>
            <p:cNvSpPr txBox="1"/>
            <p:nvPr/>
          </p:nvSpPr>
          <p:spPr>
            <a:xfrm>
              <a:off x="518584" y="1646948"/>
              <a:ext cx="17674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Bell MT"/>
                  <a:cs typeface="Bell MT"/>
                </a:rPr>
                <a:t>n</a:t>
              </a:r>
              <a:r>
                <a:rPr lang="en-US" dirty="0" err="1" smtClean="0">
                  <a:latin typeface="Bell MT"/>
                  <a:cs typeface="Bell MT"/>
                </a:rPr>
                <a:t>derline</a:t>
              </a:r>
              <a:r>
                <a:rPr lang="en-US" dirty="0" smtClean="0">
                  <a:latin typeface="Bell MT"/>
                  <a:cs typeface="Bell MT"/>
                </a:rPr>
                <a:t> the key words</a:t>
              </a:r>
              <a:endParaRPr lang="en-US" dirty="0">
                <a:latin typeface="Bell MT"/>
                <a:cs typeface="Bell MT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-253998" y="688601"/>
              <a:ext cx="118109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3600" b="1" dirty="0" smtClean="0">
                  <a:ln w="12700">
                    <a:solidFill>
                      <a:srgbClr val="00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/>
                  <a:cs typeface="Comic Sans MS"/>
                </a:rPr>
                <a:t>B</a:t>
              </a:r>
              <a:endParaRPr lang="en-GB" sz="3600" b="1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8584" y="842014"/>
              <a:ext cx="17674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Bell MT"/>
                  <a:cs typeface="Bell MT"/>
                </a:rPr>
                <a:t>ox the command word (s)</a:t>
              </a:r>
              <a:endParaRPr lang="en-US" dirty="0">
                <a:latin typeface="Bell MT"/>
                <a:cs typeface="Bell MT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-253998" y="1487332"/>
              <a:ext cx="118109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n w="12700">
                    <a:solidFill>
                      <a:srgbClr val="000000"/>
                    </a:solidFill>
                    <a:prstDash val="solid"/>
                  </a:ln>
                  <a:solidFill>
                    <a:srgbClr val="FF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/>
                  <a:cs typeface="Comic Sans MS"/>
                </a:rPr>
                <a:t>U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-253998" y="2144305"/>
              <a:ext cx="118109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n w="12700">
                    <a:solidFill>
                      <a:srgbClr val="000000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/>
                  <a:cs typeface="Comic Sans MS"/>
                </a:rPr>
                <a:t>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8584" y="2365104"/>
              <a:ext cx="22436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Bell MT"/>
                  <a:cs typeface="Bell MT"/>
                </a:rPr>
                <a:t>a</a:t>
              </a:r>
              <a:r>
                <a:rPr lang="en-US" dirty="0" smtClean="0">
                  <a:latin typeface="Bell MT"/>
                  <a:cs typeface="Bell MT"/>
                </a:rPr>
                <a:t>rks- How many?</a:t>
              </a:r>
              <a:endParaRPr lang="en-US" dirty="0">
                <a:latin typeface="Bell MT"/>
                <a:cs typeface="Bell MT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2336098" y="688602"/>
              <a:ext cx="680153" cy="3851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ight Brace 35"/>
            <p:cNvSpPr/>
            <p:nvPr/>
          </p:nvSpPr>
          <p:spPr>
            <a:xfrm>
              <a:off x="2051805" y="688601"/>
              <a:ext cx="568586" cy="2102035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67972" y="2922174"/>
            <a:ext cx="1883833" cy="1141826"/>
            <a:chOff x="1512353" y="5093301"/>
            <a:chExt cx="2370667" cy="1631549"/>
          </a:xfrm>
        </p:grpSpPr>
        <p:sp>
          <p:nvSpPr>
            <p:cNvPr id="38" name="Rounded Rectangle 37"/>
            <p:cNvSpPr/>
            <p:nvPr/>
          </p:nvSpPr>
          <p:spPr>
            <a:xfrm>
              <a:off x="1512353" y="5095017"/>
              <a:ext cx="2370667" cy="1629833"/>
            </a:xfrm>
            <a:prstGeom prst="roundRect">
              <a:avLst/>
            </a:prstGeom>
            <a:solidFill>
              <a:srgbClr val="BD060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512353" y="5093301"/>
              <a:ext cx="2351049" cy="1451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Bell MT"/>
                  <a:cs typeface="Bell MT"/>
                </a:rPr>
                <a:t>Level 4 (Basic) </a:t>
              </a:r>
            </a:p>
            <a:p>
              <a:pPr algn="ctr"/>
              <a:endParaRPr lang="en-US" sz="1200" dirty="0" smtClean="0">
                <a:solidFill>
                  <a:schemeClr val="bg1"/>
                </a:solidFill>
                <a:latin typeface="Bell MT"/>
                <a:cs typeface="Bell MT"/>
              </a:endParaRP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Bell MT"/>
                  <a:cs typeface="Bell MT"/>
                </a:rPr>
                <a:t>You describe the main features of an ageing population in Japan</a:t>
              </a:r>
              <a:endParaRPr lang="en-US" sz="1200" dirty="0">
                <a:solidFill>
                  <a:schemeClr val="bg1"/>
                </a:solidFill>
                <a:latin typeface="Bell MT"/>
                <a:cs typeface="Bell MT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64202" y="4194932"/>
            <a:ext cx="1887604" cy="1187427"/>
            <a:chOff x="3369733" y="5080000"/>
            <a:chExt cx="2370667" cy="1629833"/>
          </a:xfrm>
        </p:grpSpPr>
        <p:sp>
          <p:nvSpPr>
            <p:cNvPr id="41" name="Rounded Rectangle 40"/>
            <p:cNvSpPr/>
            <p:nvPr/>
          </p:nvSpPr>
          <p:spPr>
            <a:xfrm>
              <a:off x="3369733" y="5080000"/>
              <a:ext cx="2370667" cy="1629833"/>
            </a:xfrm>
            <a:prstGeom prst="round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369733" y="5095017"/>
              <a:ext cx="2370667" cy="1140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Bell MT"/>
                  <a:cs typeface="Bell MT"/>
                </a:rPr>
                <a:t>Level 5-6(Clear)</a:t>
              </a:r>
              <a:endParaRPr lang="en-US" sz="1200" dirty="0">
                <a:solidFill>
                  <a:schemeClr val="bg1"/>
                </a:solidFill>
                <a:latin typeface="Bell MT"/>
                <a:cs typeface="Bell MT"/>
              </a:endParaRP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Bell MT"/>
                  <a:cs typeface="Bell MT"/>
                </a:rPr>
                <a:t>You explain the opportunities of an ageing population in Japan</a:t>
              </a:r>
              <a:endParaRPr lang="en-US" sz="1200" dirty="0">
                <a:solidFill>
                  <a:schemeClr val="bg1"/>
                </a:solidFill>
                <a:latin typeface="Bell MT"/>
                <a:cs typeface="Bell MT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45762" y="5500609"/>
            <a:ext cx="1890454" cy="1253372"/>
            <a:chOff x="6544733" y="5080000"/>
            <a:chExt cx="2370667" cy="1629833"/>
          </a:xfrm>
        </p:grpSpPr>
        <p:sp>
          <p:nvSpPr>
            <p:cNvPr id="44" name="Rounded Rectangle 43"/>
            <p:cNvSpPr/>
            <p:nvPr/>
          </p:nvSpPr>
          <p:spPr>
            <a:xfrm>
              <a:off x="6544733" y="5080000"/>
              <a:ext cx="2370667" cy="1629833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544734" y="5080000"/>
              <a:ext cx="2370666" cy="1560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Bell MT"/>
                  <a:cs typeface="Bell MT"/>
                </a:rPr>
                <a:t>Level 7 (Detailed) </a:t>
              </a:r>
            </a:p>
            <a:p>
              <a:pPr algn="ctr"/>
              <a:endParaRPr lang="en-US" sz="1200" dirty="0">
                <a:solidFill>
                  <a:schemeClr val="bg1"/>
                </a:solidFill>
                <a:latin typeface="Bell MT"/>
                <a:cs typeface="Bell MT"/>
              </a:endParaRP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Bell MT"/>
                  <a:cs typeface="Bell MT"/>
                </a:rPr>
                <a:t>You fully evaluate the opportunities and challenges and ageing population in Japan</a:t>
              </a:r>
              <a:endParaRPr lang="en-US" sz="1200" dirty="0">
                <a:solidFill>
                  <a:schemeClr val="bg1"/>
                </a:solidFill>
                <a:latin typeface="Bell MT"/>
                <a:cs typeface="Bell MT"/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/>
          <a:srcRect l="22982" t="21679" r="21354" b="26105"/>
          <a:stretch/>
        </p:blipFill>
        <p:spPr>
          <a:xfrm>
            <a:off x="4625830" y="1910288"/>
            <a:ext cx="606320" cy="568754"/>
          </a:xfrm>
          <a:prstGeom prst="rect">
            <a:avLst/>
          </a:prstGeom>
        </p:spPr>
      </p:pic>
      <p:sp>
        <p:nvSpPr>
          <p:cNvPr id="47" name="TextBox 29"/>
          <p:cNvSpPr txBox="1">
            <a:spLocks noChangeArrowheads="1"/>
          </p:cNvSpPr>
          <p:nvPr/>
        </p:nvSpPr>
        <p:spPr bwMode="auto">
          <a:xfrm>
            <a:off x="5066202" y="2154431"/>
            <a:ext cx="1474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latin typeface="Apple Chancery" charset="0"/>
                <a:cs typeface="Apple Chancery" charset="0"/>
              </a:rPr>
              <a:t>Challenge</a:t>
            </a:r>
            <a:endParaRPr lang="en-US" sz="1800" dirty="0">
              <a:latin typeface="Apple Chancery" charset="0"/>
              <a:cs typeface="Apple Chancery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72383" y="2523763"/>
            <a:ext cx="19041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200" dirty="0" smtClean="0">
                <a:latin typeface="Bell MT"/>
                <a:cs typeface="Bell MT"/>
              </a:rPr>
              <a:t>Can you explain what conclusion you would reach?</a:t>
            </a:r>
          </a:p>
        </p:txBody>
      </p:sp>
      <p:pic>
        <p:nvPicPr>
          <p:cNvPr id="49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883" y="4719176"/>
            <a:ext cx="622299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29"/>
          <p:cNvSpPr txBox="1">
            <a:spLocks noChangeArrowheads="1"/>
          </p:cNvSpPr>
          <p:nvPr/>
        </p:nvSpPr>
        <p:spPr bwMode="auto">
          <a:xfrm>
            <a:off x="5232150" y="5013027"/>
            <a:ext cx="1474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latin typeface="Apple Chancery" charset="0"/>
                <a:cs typeface="Apple Chancery" charset="0"/>
              </a:rPr>
              <a:t>Literacy</a:t>
            </a:r>
            <a:endParaRPr lang="en-US" sz="1800" dirty="0">
              <a:latin typeface="Apple Chancery" charset="0"/>
              <a:cs typeface="Apple Chancery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70339" y="5382359"/>
            <a:ext cx="223592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latin typeface="Bell MT"/>
                <a:cs typeface="Bell MT"/>
              </a:rPr>
              <a:t>Can you use these key terms</a:t>
            </a:r>
            <a:r>
              <a:rPr lang="en-US" sz="1200" dirty="0" smtClean="0">
                <a:latin typeface="Bell MT"/>
                <a:cs typeface="Bell MT"/>
              </a:rPr>
              <a:t>: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sz="1200" dirty="0" smtClean="0">
                <a:latin typeface="Bell MT"/>
                <a:cs typeface="Bell MT"/>
              </a:rPr>
              <a:t>Whereas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sz="1200" dirty="0" smtClean="0">
                <a:latin typeface="Bell MT"/>
                <a:cs typeface="Bell MT"/>
              </a:rPr>
              <a:t>However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sz="1200" dirty="0" smtClean="0">
                <a:latin typeface="Bell MT"/>
                <a:cs typeface="Bell MT"/>
              </a:rPr>
              <a:t>On the other hand</a:t>
            </a:r>
          </a:p>
        </p:txBody>
      </p:sp>
    </p:spTree>
    <p:extLst>
      <p:ext uri="{BB962C8B-B14F-4D97-AF65-F5344CB8AC3E}">
        <p14:creationId xmlns:p14="http://schemas.microsoft.com/office/powerpoint/2010/main" val="1484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Task: design a product to help the elderly in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</a:rPr>
              <a:t>Assessment criteria</a:t>
            </a:r>
            <a:r>
              <a:rPr lang="en-US" b="1" dirty="0" smtClean="0">
                <a:solidFill>
                  <a:srgbClr val="00B0F0"/>
                </a:solidFill>
              </a:rPr>
              <a:t>:</a:t>
            </a:r>
            <a:endParaRPr lang="en-US" dirty="0" smtClean="0"/>
          </a:p>
          <a:p>
            <a:r>
              <a:rPr lang="en-US" dirty="0" smtClean="0"/>
              <a:t>Design your product that will help an elderly person </a:t>
            </a:r>
            <a:endParaRPr lang="en-US" dirty="0" smtClean="0"/>
          </a:p>
          <a:p>
            <a:r>
              <a:rPr lang="en-US" dirty="0" smtClean="0"/>
              <a:t>What issue will it solve</a:t>
            </a:r>
            <a:endParaRPr lang="en-US" dirty="0" smtClean="0"/>
          </a:p>
          <a:p>
            <a:r>
              <a:rPr lang="en-US" dirty="0" smtClean="0"/>
              <a:t>Write a description of what it will do and how it will help the issue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356" y="4903944"/>
            <a:ext cx="2969132" cy="178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355976" y="5229200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Research- what innovations have already been created?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err="1">
                <a:hlinkClick r:id="rId3"/>
              </a:rPr>
              <a:t>www.telegraph.co.uk</a:t>
            </a:r>
            <a:r>
              <a:rPr lang="en-US" dirty="0">
                <a:hlinkClick r:id="rId3"/>
              </a:rPr>
              <a:t>/technology/6502466/Japans-inventions-for-the-elderly-four-of-the-</a:t>
            </a:r>
            <a:r>
              <a:rPr lang="en-US" dirty="0" err="1">
                <a:hlinkClick r:id="rId3"/>
              </a:rPr>
              <a:t>best.html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743"/>
            <a:ext cx="24777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33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Opinion line</a:t>
            </a:r>
            <a:endParaRPr lang="en-GB" sz="2400" b="1" dirty="0">
              <a:ln w="12700">
                <a:solidFill>
                  <a:srgbClr val="000000"/>
                </a:solidFill>
                <a:prstDash val="solid"/>
              </a:ln>
              <a:solidFill>
                <a:srgbClr val="33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/>
              <a:cs typeface="Comic Sans M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4679" y="1793831"/>
            <a:ext cx="9148679" cy="2643281"/>
            <a:chOff x="-4679" y="1793831"/>
            <a:chExt cx="7106095" cy="2082671"/>
          </a:xfrm>
        </p:grpSpPr>
        <p:cxnSp>
          <p:nvCxnSpPr>
            <p:cNvPr id="34" name="Straight Connector 33"/>
            <p:cNvCxnSpPr>
              <a:cxnSpLocks noChangeShapeType="1"/>
            </p:cNvCxnSpPr>
            <p:nvPr/>
          </p:nvCxnSpPr>
          <p:spPr bwMode="auto">
            <a:xfrm>
              <a:off x="746326" y="2456393"/>
              <a:ext cx="56832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679" y="1832566"/>
              <a:ext cx="1502009" cy="1502009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6362" y="1832566"/>
              <a:ext cx="2025054" cy="139222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79902" y="2380242"/>
              <a:ext cx="1427515" cy="120625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2191" y="1793831"/>
              <a:ext cx="568325" cy="80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41"/>
            <p:cNvSpPr/>
            <p:nvPr/>
          </p:nvSpPr>
          <p:spPr>
            <a:xfrm>
              <a:off x="5076362" y="2980632"/>
              <a:ext cx="181338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2000" b="1" dirty="0" smtClean="0">
                  <a:ln w="12700">
                    <a:solidFill>
                      <a:srgbClr val="000000"/>
                    </a:solidFill>
                    <a:prstDash val="solid"/>
                  </a:ln>
                  <a:solidFill>
                    <a:srgbClr val="5FAD04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/>
                  <a:cs typeface="Comic Sans MS"/>
                </a:rPr>
                <a:t>Total opportunities</a:t>
              </a:r>
              <a:endParaRPr lang="en-GB" sz="2000" b="1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5FAD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27742" y="3168616"/>
              <a:ext cx="151850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2000" b="1" dirty="0" smtClean="0">
                  <a:ln w="12700">
                    <a:solidFill>
                      <a:srgbClr val="000000"/>
                    </a:solidFill>
                    <a:prstDash val="solid"/>
                  </a:ln>
                  <a:solidFill>
                    <a:srgbClr val="BA0004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/>
                  <a:cs typeface="Comic Sans MS"/>
                </a:rPr>
                <a:t>Total challenges</a:t>
              </a:r>
              <a:endParaRPr lang="en-GB" sz="2000" b="1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BA00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805817" y="2569099"/>
              <a:ext cx="142751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6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/>
                  <a:cs typeface="Comic Sans MS"/>
                </a:rPr>
                <a:t>Ageing population</a:t>
              </a:r>
              <a:endParaRPr lang="en-GB" sz="1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1569" y="456816"/>
            <a:ext cx="6480009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 smtClean="0">
                <a:latin typeface="Bell MT"/>
                <a:cs typeface="Bell MT"/>
              </a:rPr>
              <a:t>To what extent is an ageing population a good thing? </a:t>
            </a:r>
            <a:endParaRPr lang="en-US" dirty="0">
              <a:latin typeface="Bell MT"/>
              <a:cs typeface="Bell MT"/>
            </a:endParaRPr>
          </a:p>
        </p:txBody>
      </p:sp>
    </p:spTree>
    <p:extLst>
      <p:ext uri="{BB962C8B-B14F-4D97-AF65-F5344CB8AC3E}">
        <p14:creationId xmlns:p14="http://schemas.microsoft.com/office/powerpoint/2010/main" val="21414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Joe\Downloads\old-world-map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2204864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dearJoe 5 CASUAL PRO" charset="0"/>
                <a:ea typeface="dearJoe 5 CASUAL PRO" charset="0"/>
                <a:cs typeface="dearJoe 5 CASUAL PRO" charset="0"/>
              </a:rPr>
              <a:t>Big question: </a:t>
            </a:r>
          </a:p>
          <a:p>
            <a:r>
              <a:rPr lang="en-US" sz="4000" dirty="0" smtClean="0">
                <a:latin typeface="dearJoe 5 CASUAL PRO" charset="0"/>
                <a:ea typeface="dearJoe 5 CASUAL PRO" charset="0"/>
                <a:cs typeface="dearJoe 5 CASUAL PRO" charset="0"/>
              </a:rPr>
              <a:t>Is development a good thing? </a:t>
            </a:r>
            <a:endParaRPr lang="en-US" sz="4000" dirty="0">
              <a:latin typeface="dearJoe 5 CASUAL PRO" charset="0"/>
              <a:ea typeface="dearJoe 5 CASUAL PRO" charset="0"/>
              <a:cs typeface="dearJoe 5 CASUAL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8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743"/>
            <a:ext cx="24777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33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Opinion line</a:t>
            </a:r>
            <a:endParaRPr lang="en-GB" sz="2400" b="1" dirty="0">
              <a:ln w="12700">
                <a:solidFill>
                  <a:srgbClr val="000000"/>
                </a:solidFill>
                <a:prstDash val="solid"/>
              </a:ln>
              <a:solidFill>
                <a:srgbClr val="33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/>
              <a:cs typeface="Comic Sans M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4679" y="1793831"/>
            <a:ext cx="9148679" cy="2643281"/>
            <a:chOff x="-4679" y="1793831"/>
            <a:chExt cx="7106095" cy="2082671"/>
          </a:xfrm>
        </p:grpSpPr>
        <p:cxnSp>
          <p:nvCxnSpPr>
            <p:cNvPr id="34" name="Straight Connector 33"/>
            <p:cNvCxnSpPr>
              <a:cxnSpLocks noChangeShapeType="1"/>
            </p:cNvCxnSpPr>
            <p:nvPr/>
          </p:nvCxnSpPr>
          <p:spPr bwMode="auto">
            <a:xfrm>
              <a:off x="746326" y="2456393"/>
              <a:ext cx="56832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679" y="1832566"/>
              <a:ext cx="1502009" cy="1502009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6362" y="1832566"/>
              <a:ext cx="2025054" cy="139222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79902" y="2380242"/>
              <a:ext cx="1427515" cy="120625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2191" y="1793831"/>
              <a:ext cx="568325" cy="80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41"/>
            <p:cNvSpPr/>
            <p:nvPr/>
          </p:nvSpPr>
          <p:spPr>
            <a:xfrm>
              <a:off x="5076362" y="2980632"/>
              <a:ext cx="181338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2000" b="1" dirty="0" smtClean="0">
                  <a:ln w="12700">
                    <a:solidFill>
                      <a:srgbClr val="000000"/>
                    </a:solidFill>
                    <a:prstDash val="solid"/>
                  </a:ln>
                  <a:solidFill>
                    <a:srgbClr val="5FAD04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/>
                  <a:cs typeface="Comic Sans MS"/>
                </a:rPr>
                <a:t>Total opportunities</a:t>
              </a:r>
              <a:endParaRPr lang="en-GB" sz="2000" b="1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5FAD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27742" y="3168616"/>
              <a:ext cx="151850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2000" b="1" dirty="0" smtClean="0">
                  <a:ln w="12700">
                    <a:solidFill>
                      <a:srgbClr val="000000"/>
                    </a:solidFill>
                    <a:prstDash val="solid"/>
                  </a:ln>
                  <a:solidFill>
                    <a:srgbClr val="BA0004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/>
                  <a:cs typeface="Comic Sans MS"/>
                </a:rPr>
                <a:t>Total challenges</a:t>
              </a:r>
              <a:endParaRPr lang="en-GB" sz="2000" b="1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BA00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805817" y="2569099"/>
              <a:ext cx="142751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6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/>
                  <a:cs typeface="Comic Sans MS"/>
                </a:rPr>
                <a:t>Ageing population</a:t>
              </a:r>
              <a:endParaRPr lang="en-GB" sz="1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1569" y="456816"/>
            <a:ext cx="6480009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 smtClean="0">
                <a:latin typeface="Bell MT"/>
                <a:cs typeface="Bell MT"/>
              </a:rPr>
              <a:t>To what extent is an ageing population a good thing? </a:t>
            </a:r>
            <a:endParaRPr lang="en-US" dirty="0">
              <a:latin typeface="Bell MT"/>
              <a:cs typeface="Bell MT"/>
            </a:endParaRPr>
          </a:p>
        </p:txBody>
      </p:sp>
    </p:spTree>
    <p:extLst>
      <p:ext uri="{BB962C8B-B14F-4D97-AF65-F5344CB8AC3E}">
        <p14:creationId xmlns:p14="http://schemas.microsoft.com/office/powerpoint/2010/main" val="177955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Joe\Downloads\old-world-map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1000"/>
          </a:blip>
          <a:srcRect/>
          <a:stretch>
            <a:fillRect/>
          </a:stretch>
        </p:blipFill>
        <p:spPr bwMode="auto">
          <a:xfrm>
            <a:off x="0" y="277233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620688"/>
            <a:ext cx="66967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dearJoe 5 CASUAL PRO" charset="0"/>
                <a:ea typeface="dearJoe 5 CASUAL PRO" charset="0"/>
                <a:cs typeface="dearJoe 5 CASUAL PRO" charset="0"/>
              </a:rPr>
              <a:t>What: </a:t>
            </a:r>
            <a:r>
              <a:rPr lang="en-US" sz="3600" dirty="0" smtClean="0"/>
              <a:t>Ageing populations</a:t>
            </a:r>
          </a:p>
          <a:p>
            <a:endParaRPr lang="en-US" sz="3600" dirty="0"/>
          </a:p>
          <a:p>
            <a:r>
              <a:rPr lang="en-US" sz="3600" dirty="0" smtClean="0">
                <a:latin typeface="dearJoe 5 CASUAL PRO" charset="0"/>
                <a:ea typeface="dearJoe 5 CASUAL PRO" charset="0"/>
                <a:cs typeface="dearJoe 5 CASUAL PRO" charset="0"/>
              </a:rPr>
              <a:t>Why: </a:t>
            </a:r>
            <a:r>
              <a:rPr lang="en-US" sz="3600" dirty="0" smtClean="0"/>
              <a:t>As the world develops this will become a growing issue</a:t>
            </a:r>
          </a:p>
          <a:p>
            <a:endParaRPr lang="en-US" sz="3600" dirty="0"/>
          </a:p>
          <a:p>
            <a:r>
              <a:rPr lang="en-US" sz="3600" dirty="0" smtClean="0">
                <a:latin typeface="dearJoe 5 CASUAL PRO" charset="0"/>
                <a:ea typeface="dearJoe 5 CASUAL PRO" charset="0"/>
                <a:cs typeface="dearJoe 5 CASUAL PRO" charset="0"/>
              </a:rPr>
              <a:t>How: </a:t>
            </a:r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Case study detail on the causes and impacts</a:t>
            </a:r>
          </a:p>
          <a:p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Evaluations of solutions</a:t>
            </a:r>
          </a:p>
        </p:txBody>
      </p:sp>
    </p:spTree>
    <p:extLst>
      <p:ext uri="{BB962C8B-B14F-4D97-AF65-F5344CB8AC3E}">
        <p14:creationId xmlns:p14="http://schemas.microsoft.com/office/powerpoint/2010/main" val="73216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Joe\Downloads\old-world-map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417574"/>
            <a:ext cx="778965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Coping with ageing populations: Japan</a:t>
            </a:r>
            <a:endParaRPr lang="en-GB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228110"/>
            <a:ext cx="8640960" cy="53245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Key questions</a:t>
            </a:r>
          </a:p>
          <a:p>
            <a:endParaRPr lang="en-GB" sz="2000" dirty="0" smtClean="0"/>
          </a:p>
          <a:p>
            <a:pPr marL="285750" indent="-285750">
              <a:buFontTx/>
              <a:buChar char="-"/>
            </a:pPr>
            <a:r>
              <a:rPr lang="en-GB" sz="2000" dirty="0" smtClean="0"/>
              <a:t>What are some of the more unexpected positive and negative effects of ageing populations?</a:t>
            </a:r>
          </a:p>
          <a:p>
            <a:pPr marL="285750" indent="-285750">
              <a:buFontTx/>
              <a:buChar char="-"/>
            </a:pPr>
            <a:r>
              <a:rPr lang="en-GB" sz="2000" dirty="0" smtClean="0"/>
              <a:t>What do we mean by a country’s population not being sustainable?</a:t>
            </a:r>
          </a:p>
          <a:p>
            <a:pPr marL="285750" indent="-285750">
              <a:buFontTx/>
              <a:buChar char="-"/>
            </a:pPr>
            <a:r>
              <a:rPr lang="en-GB" sz="2000" dirty="0" smtClean="0"/>
              <a:t>How can we assess further the way in which ageing populations are managed?</a:t>
            </a:r>
          </a:p>
          <a:p>
            <a:pPr marL="285750" indent="-285750">
              <a:buFontTx/>
              <a:buChar char="-"/>
            </a:pPr>
            <a:endParaRPr lang="en-GB" sz="2000" dirty="0" smtClean="0"/>
          </a:p>
          <a:p>
            <a:r>
              <a:rPr lang="en-GB" sz="2000" b="1" dirty="0" smtClean="0"/>
              <a:t>Learning Outcomes</a:t>
            </a:r>
          </a:p>
          <a:p>
            <a:endParaRPr lang="en-GB" sz="2000" b="1" dirty="0" smtClean="0"/>
          </a:p>
          <a:p>
            <a:r>
              <a:rPr lang="en-GB" sz="2000" b="1" dirty="0" smtClean="0"/>
              <a:t>All: </a:t>
            </a:r>
            <a:r>
              <a:rPr lang="en-GB" sz="2000" dirty="0" smtClean="0"/>
              <a:t>With reference to one or more case studies, outline some of the effects of ageing populations and suggest ways to respond to these effects </a:t>
            </a:r>
            <a:r>
              <a:rPr lang="en-GB" sz="2000" b="1" dirty="0" smtClean="0"/>
              <a:t> </a:t>
            </a: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</a:rPr>
              <a:t>Level 5</a:t>
            </a:r>
          </a:p>
          <a:p>
            <a:endParaRPr lang="en-GB" sz="2000" dirty="0" smtClean="0"/>
          </a:p>
          <a:p>
            <a:r>
              <a:rPr lang="en-GB" sz="2000" b="1" dirty="0" smtClean="0"/>
              <a:t>Most: </a:t>
            </a:r>
            <a:r>
              <a:rPr lang="en-GB" sz="2000" dirty="0" smtClean="0"/>
              <a:t>the above in more detail, but also with reference to why an unsustainable population structure is the root of some of these problems </a:t>
            </a: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</a:rPr>
              <a:t>Level 6</a:t>
            </a:r>
            <a:endParaRPr lang="en-GB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GB" sz="2000" b="1" dirty="0"/>
          </a:p>
          <a:p>
            <a:r>
              <a:rPr lang="en-GB" sz="2000" b="1" dirty="0" smtClean="0"/>
              <a:t>Some: </a:t>
            </a:r>
            <a:r>
              <a:rPr lang="en-GB" sz="2000" dirty="0" smtClean="0"/>
              <a:t>Evaluate which strategies are the most reasonable and realistic to help reduce or stop these problems</a:t>
            </a:r>
            <a:r>
              <a:rPr lang="en-GB" sz="2000" dirty="0"/>
              <a:t> </a:t>
            </a: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</a:rPr>
              <a:t>Level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fw.cachefly.net/snm/images/nm/pyramids/ja-20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4886790" cy="269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fw.cachefly.net/snm/images/nm/pyramids/ja-20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4829408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48064" y="188640"/>
            <a:ext cx="3816424" cy="48936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What can we tell about the life expectancy and birth rates?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Who is works and pays tax?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Who is dependent</a:t>
            </a:r>
            <a:r>
              <a:rPr lang="en-GB" sz="2400" b="1" dirty="0" smtClean="0"/>
              <a:t>?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 </a:t>
            </a:r>
          </a:p>
          <a:p>
            <a:r>
              <a:rPr lang="en-GB" sz="2400" b="1" dirty="0" smtClean="0"/>
              <a:t>Is it sustainable</a:t>
            </a:r>
            <a:r>
              <a:rPr lang="en-GB" sz="2400" b="1" dirty="0" smtClean="0"/>
              <a:t>?</a:t>
            </a:r>
          </a:p>
          <a:p>
            <a:endParaRPr lang="en-GB" sz="2400" b="1" dirty="0"/>
          </a:p>
          <a:p>
            <a:endParaRPr lang="en-GB" sz="2400" b="1" dirty="0" smtClean="0"/>
          </a:p>
          <a:p>
            <a:endParaRPr lang="en-GB" sz="24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220072" y="4725144"/>
            <a:ext cx="3672408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Write a tweet (140 characters maximum) to the Japanese government  </a:t>
            </a:r>
            <a:r>
              <a:rPr lang="en-GB" sz="2400" dirty="0" smtClean="0">
                <a:solidFill>
                  <a:srgbClr val="0070C0"/>
                </a:solidFill>
              </a:rPr>
              <a:t>@</a:t>
            </a:r>
            <a:r>
              <a:rPr lang="en-GB" sz="2400" dirty="0" err="1" smtClean="0">
                <a:solidFill>
                  <a:srgbClr val="0070C0"/>
                </a:solidFill>
              </a:rPr>
              <a:t>Japangovt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dirty="0" smtClean="0"/>
              <a:t>explaining why their country is in trouble.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Joe\Downloads\old-world-map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2217009"/>
            <a:ext cx="3288050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What do old people need to survive?</a:t>
            </a:r>
            <a:endParaRPr lang="en-GB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97733" y="1478345"/>
            <a:ext cx="3288050" cy="3416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1.</a:t>
            </a:r>
          </a:p>
          <a:p>
            <a:endParaRPr lang="en-GB" sz="2400" b="1" dirty="0"/>
          </a:p>
          <a:p>
            <a:r>
              <a:rPr lang="en-GB" sz="2400" b="1" dirty="0" smtClean="0"/>
              <a:t>2.</a:t>
            </a:r>
          </a:p>
          <a:p>
            <a:endParaRPr lang="en-GB" sz="2400" b="1" dirty="0"/>
          </a:p>
          <a:p>
            <a:r>
              <a:rPr lang="en-GB" sz="2400" b="1" dirty="0" smtClean="0"/>
              <a:t>3.</a:t>
            </a:r>
          </a:p>
          <a:p>
            <a:endParaRPr lang="en-GB" sz="2400" b="1" dirty="0"/>
          </a:p>
          <a:p>
            <a:r>
              <a:rPr lang="en-GB" sz="2400" b="1" dirty="0" smtClean="0"/>
              <a:t>4.</a:t>
            </a:r>
          </a:p>
          <a:p>
            <a:endParaRPr lang="en-GB" sz="2400" b="1" dirty="0"/>
          </a:p>
          <a:p>
            <a:r>
              <a:rPr lang="en-GB" sz="2400" b="1" dirty="0" smtClean="0"/>
              <a:t>5.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5676" y="5668798"/>
            <a:ext cx="827253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Which of these can a prison provide?</a:t>
            </a:r>
            <a:endParaRPr lang="en-GB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Joe\Downloads\old-world-map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404664"/>
            <a:ext cx="4407652" cy="48320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Why did this 77 year old Japanese man, who had never broken a law before in his life, end up in prison?</a:t>
            </a:r>
            <a:endParaRPr lang="en-GB" sz="4400" dirty="0"/>
          </a:p>
        </p:txBody>
      </p:sp>
      <p:pic>
        <p:nvPicPr>
          <p:cNvPr id="4" name="Picture 2" descr="http://farm4.static.flickr.com/3200/2777722006_6ed2eb97f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839" y="474256"/>
            <a:ext cx="31623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5373216"/>
            <a:ext cx="794640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i="1" dirty="0" smtClean="0"/>
              <a:t>Answers on a post </a:t>
            </a:r>
            <a:r>
              <a:rPr lang="en-GB" sz="4000" b="1" i="1" smtClean="0"/>
              <a:t>it note</a:t>
            </a:r>
            <a:endParaRPr lang="en-GB" sz="40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Joe\Downloads\old-world-map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980728"/>
            <a:ext cx="8640960" cy="48936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ritannic Bold" pitchFamily="34" charset="0"/>
              </a:rPr>
              <a:t>Japan has traditionally enjoyed low levels of crime and government statistics show that overall figures are falling, except among the </a:t>
            </a:r>
            <a:r>
              <a:rPr lang="en-US" sz="2400" b="1" dirty="0" smtClean="0">
                <a:latin typeface="Britannic Bold" pitchFamily="34" charset="0"/>
              </a:rPr>
              <a:t>elderly.</a:t>
            </a:r>
          </a:p>
          <a:p>
            <a:endParaRPr lang="en-US" sz="2400" dirty="0">
              <a:latin typeface="Britannic Bold" pitchFamily="34" charset="0"/>
            </a:endParaRPr>
          </a:p>
          <a:p>
            <a:r>
              <a:rPr lang="en-US" sz="2400" dirty="0" smtClean="0">
                <a:latin typeface="Britannic Bold" pitchFamily="34" charset="0"/>
              </a:rPr>
              <a:t>The </a:t>
            </a:r>
            <a:r>
              <a:rPr lang="en-US" sz="2400" dirty="0">
                <a:latin typeface="Britannic Bold" pitchFamily="34" charset="0"/>
              </a:rPr>
              <a:t>Japanese government is spending Y8.3 </a:t>
            </a:r>
            <a:r>
              <a:rPr lang="en-US" sz="2400" dirty="0" err="1">
                <a:latin typeface="Britannic Bold" pitchFamily="34" charset="0"/>
              </a:rPr>
              <a:t>billlion</a:t>
            </a:r>
            <a:r>
              <a:rPr lang="en-US" sz="2400" dirty="0">
                <a:latin typeface="Britannic Bold" pitchFamily="34" charset="0"/>
              </a:rPr>
              <a:t> (£39 million) on constructing three new prison wards that are specifically designed to cater to the rising number of elderly inmates</a:t>
            </a:r>
            <a:r>
              <a:rPr lang="en-US" sz="2400" dirty="0" smtClean="0">
                <a:latin typeface="Britannic Bold" pitchFamily="34" charset="0"/>
              </a:rPr>
              <a:t>.</a:t>
            </a:r>
          </a:p>
          <a:p>
            <a:endParaRPr lang="en-US" sz="2400" dirty="0">
              <a:latin typeface="Britannic Bold" pitchFamily="34" charset="0"/>
            </a:endParaRPr>
          </a:p>
          <a:p>
            <a:r>
              <a:rPr lang="en-US" sz="2400" dirty="0">
                <a:latin typeface="Britannic Bold" pitchFamily="34" charset="0"/>
              </a:rPr>
              <a:t>Many are repeat offenders who commit another minor crime shortly after their release simply to get back into a community where they are comfortable, warm, fed and have friends of their own age.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7" y="94832"/>
            <a:ext cx="862525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Japan struggles with elderly crime wave</a:t>
            </a:r>
            <a:endParaRPr lang="en-GB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820</Words>
  <Application>Microsoft Macintosh PowerPoint</Application>
  <PresentationFormat>On-screen Show (4:3)</PresentationFormat>
  <Paragraphs>134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Apple Chancery</vt:lpstr>
      <vt:lpstr>Bell MT</vt:lpstr>
      <vt:lpstr>Britannic Bold</vt:lpstr>
      <vt:lpstr>Calibri</vt:lpstr>
      <vt:lpstr>Comic Sans MS</vt:lpstr>
      <vt:lpstr>dearJoe 5 CASUAL PRO</vt:lpstr>
      <vt:lpstr>ＭＳ Ｐゴシック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Watch the following video on the ageing population in Japan</vt:lpstr>
      <vt:lpstr>PowerPoint Presentation</vt:lpstr>
      <vt:lpstr>PowerPoint Presentation</vt:lpstr>
      <vt:lpstr>What solutions have the Japanese government designed to deal with the issue?</vt:lpstr>
      <vt:lpstr> Assessment question: What are the consequences of an ageing population in Japan (7 marks)</vt:lpstr>
      <vt:lpstr>PowerPoint Presentation</vt:lpstr>
      <vt:lpstr>Task: design a product to help the elderly in Japan</vt:lpstr>
      <vt:lpstr>PowerPoint Presentation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</dc:creator>
  <cp:lastModifiedBy>Anna Bennett</cp:lastModifiedBy>
  <cp:revision>43</cp:revision>
  <cp:lastPrinted>2017-12-06T19:18:25Z</cp:lastPrinted>
  <dcterms:created xsi:type="dcterms:W3CDTF">2011-10-28T15:45:21Z</dcterms:created>
  <dcterms:modified xsi:type="dcterms:W3CDTF">2017-12-06T21:05:13Z</dcterms:modified>
</cp:coreProperties>
</file>