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6"/>
  </p:normalViewPr>
  <p:slideViewPr>
    <p:cSldViewPr snapToGrid="0" snapToObjects="1">
      <p:cViewPr varScale="1">
        <p:scale>
          <a:sx n="96" d="100"/>
          <a:sy n="96" d="100"/>
        </p:scale>
        <p:origin x="6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DE08-F1AE-7E42-97B2-3FE3EB1CC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C552C-FC66-FD49-A9C0-A379FBBC4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11D28-EDFE-C943-BA5F-253BEC78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5BE11-C97E-5F44-9C8E-60A8C75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19020-81CE-1B4E-B83C-98885D18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6551-E18B-4946-B117-6CDE96E1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3BCD9-2ED6-FA44-80E8-6F55FBE92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778D4-E57D-2E44-8586-EB92055A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C69E-2AB4-F04B-95DE-FADEB6B0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CF9CC-3315-E642-ACDA-BA25EECBD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6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CA9E1D-2566-9145-819E-1F7AA01D1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D9544-3E87-DC40-A144-1F7D97880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A88B0-346F-9B47-909F-611CF060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BE837-AEB1-6244-916C-B9553D86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D669-9F30-0640-B45D-76A89CCC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3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ADD3-71CE-7E41-B60E-E106670E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40F07-9F0F-7A45-A696-E2BAFCD7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6A04-2AFA-AB48-B77D-10CF06E6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9D7F-5EF5-344A-9B11-739B06A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3EDA7-3EE1-6147-973C-1CC5745F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4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ECBF-EF5E-8C4E-AB2C-6E1F01C7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65967-16A0-7C4D-BD65-E4AA6F2CA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FEB11-0376-104C-AC9A-408853ACF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EBAA-28D6-794E-AF26-FB3B8A8F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C1B91-CC23-8249-9274-A40953E0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1E94-AF1F-0C48-B7DD-00FDDE69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220F-2F5D-8C48-883C-4DD0B4F3C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0B4CD-EE97-5D43-B026-91BC98819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D6F64-F120-5448-AA76-E7F70051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3BB81-0443-DD43-B290-0A3347BA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6FD3D-5DFE-E445-B499-616AF52E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2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A790-E264-EC44-BD42-FB63E15C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ED0F4-A341-EB40-B3BE-0B0C7EB31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C7591-E84D-3F4D-82C4-B389D06A1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D555E-985E-6A4D-9DB7-37B37B2FC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EC3AE-363D-A344-AE58-6C473BBF9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4E5FE-1CA1-9C4C-91C2-45068419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EE136-C2F8-0F4B-B4F4-3E546B93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A46BE-F164-9549-8D64-DCFA2ED5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BC06-1A45-2640-A3F8-8C623CEC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89403-F468-1041-BCCB-E0548333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F63CC-5735-4144-9D52-959ED37D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F2FC5-82FB-C546-A323-6E3A4AB6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5A7D6-CFF4-4E47-94E9-5167B069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C4D96-B04B-E14C-86CF-07AFE7A0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C08BE-C8A4-5D46-BE77-94A0374A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5B74-B886-C24E-83C7-4337E873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A938-331B-1548-AB90-193769AD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FB356-A858-3243-9D8D-51633B4CF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86DC3-2732-6742-A157-86CA145F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3FA75-9382-3546-AAC0-503A10B1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BE319-FA45-D241-97E9-521028EE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7DC6-ED89-A44B-A67A-AD609CCB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76839-6C53-EE47-A8EC-14146858C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1ECBE-94B0-754F-B369-D4EB8A830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B7E58-BEA4-254D-9836-C93B34C7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E44D5-B5B5-8A49-8143-701683F0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0C2F0-9E47-2D4B-8BFD-43EDADE6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DA2E6-5BD0-5E41-BC7E-F209B49E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2A13B-D2BE-1B43-BAA5-7E011D2BE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00137-FE6B-3747-B6B4-93FFDA65A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A1FA7-DEE4-8549-8488-27FB95561BD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99040-A74D-B74D-AE71-C4A5927FC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9870F-80D9-F24F-BD3A-988ACAC7A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7335-0713-3D4C-860F-BEA0C015B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2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etflix | Dynasty Wiki | Fandom">
            <a:extLst>
              <a:ext uri="{FF2B5EF4-FFF2-40B4-BE49-F238E27FC236}">
                <a16:creationId xmlns:a16="http://schemas.microsoft.com/office/drawing/2014/main" id="{48FE3550-5D22-4F1B-8ED5-00E4F621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65" y="2812213"/>
            <a:ext cx="3940865" cy="12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4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2A4289-B84F-4CD3-87CC-DEE43A7E13C5}"/>
              </a:ext>
            </a:extLst>
          </p:cNvPr>
          <p:cNvSpPr txBox="1">
            <a:spLocks/>
          </p:cNvSpPr>
          <p:nvPr/>
        </p:nvSpPr>
        <p:spPr>
          <a:xfrm>
            <a:off x="501925" y="271877"/>
            <a:ext cx="2872410" cy="96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hnschrift Condensed" panose="020B0502040204020203" pitchFamily="34" charset="0"/>
              </a:rPr>
              <a:t>SECTORS</a:t>
            </a:r>
          </a:p>
        </p:txBody>
      </p:sp>
      <p:pic>
        <p:nvPicPr>
          <p:cNvPr id="2052" name="Picture 4" descr="Apple's video streaming service could be cheaper than Netflix ...">
            <a:extLst>
              <a:ext uri="{FF2B5EF4-FFF2-40B4-BE49-F238E27FC236}">
                <a16:creationId xmlns:a16="http://schemas.microsoft.com/office/drawing/2014/main" id="{0144A54D-8159-4B89-873D-A15BCC51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458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m Production Logistics - Movie Shipping - Film Freight Logistics">
            <a:extLst>
              <a:ext uri="{FF2B5EF4-FFF2-40B4-BE49-F238E27FC236}">
                <a16:creationId xmlns:a16="http://schemas.microsoft.com/office/drawing/2014/main" id="{C97F974A-2F7C-474A-A45F-67E924297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/>
          <a:stretch/>
        </p:blipFill>
        <p:spPr bwMode="auto">
          <a:xfrm>
            <a:off x="0" y="1904586"/>
            <a:ext cx="6096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416F50D-983E-45CF-AC61-0BC413F36B71}"/>
              </a:ext>
            </a:extLst>
          </p:cNvPr>
          <p:cNvSpPr txBox="1">
            <a:spLocks/>
          </p:cNvSpPr>
          <p:nvPr/>
        </p:nvSpPr>
        <p:spPr>
          <a:xfrm>
            <a:off x="501925" y="271877"/>
            <a:ext cx="2872410" cy="96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hnschrift Condensed" panose="020B0502040204020203" pitchFamily="34" charset="0"/>
              </a:rPr>
              <a:t>EMPLOYEES</a:t>
            </a:r>
          </a:p>
        </p:txBody>
      </p:sp>
      <p:pic>
        <p:nvPicPr>
          <p:cNvPr id="3074" name="Picture 2" descr="Pacific students get an insider's look at Netflix and Roku">
            <a:extLst>
              <a:ext uri="{FF2B5EF4-FFF2-40B4-BE49-F238E27FC236}">
                <a16:creationId xmlns:a16="http://schemas.microsoft.com/office/drawing/2014/main" id="{E1595DB8-DEC8-4E8E-A748-A8C1373F9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97086"/>
            <a:ext cx="6096000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Does a TV and Film Director Do? - Central Casting">
            <a:extLst>
              <a:ext uri="{FF2B5EF4-FFF2-40B4-BE49-F238E27FC236}">
                <a16:creationId xmlns:a16="http://schemas.microsoft.com/office/drawing/2014/main" id="{522579D2-B1E8-4F26-B76A-CED3D8213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8775"/>
          <a:stretch/>
        </p:blipFill>
        <p:spPr bwMode="auto">
          <a:xfrm>
            <a:off x="0" y="3903522"/>
            <a:ext cx="6096000" cy="29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irtual Wave Media | Web Design &amp; Consulting">
            <a:extLst>
              <a:ext uri="{FF2B5EF4-FFF2-40B4-BE49-F238E27FC236}">
                <a16:creationId xmlns:a16="http://schemas.microsoft.com/office/drawing/2014/main" id="{8FF557BB-0CE7-4F66-8CE0-53EB11C8B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"/>
          <a:stretch/>
        </p:blipFill>
        <p:spPr bwMode="auto">
          <a:xfrm>
            <a:off x="6096000" y="949046"/>
            <a:ext cx="6095998" cy="29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AFDF41-FB64-40B6-A323-C3C7E85D5920}"/>
              </a:ext>
            </a:extLst>
          </p:cNvPr>
          <p:cNvSpPr txBox="1">
            <a:spLocks/>
          </p:cNvSpPr>
          <p:nvPr/>
        </p:nvSpPr>
        <p:spPr>
          <a:xfrm>
            <a:off x="501921" y="1108213"/>
            <a:ext cx="4711153" cy="2320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Bahnschrift Condensed" panose="020B0502040204020203" pitchFamily="34" charset="0"/>
              </a:rPr>
              <a:t>8600 FULL TIME + </a:t>
            </a:r>
          </a:p>
          <a:p>
            <a:r>
              <a:rPr lang="en-US" sz="3200" dirty="0">
                <a:latin typeface="Bahnschrift Condensed" panose="020B0502040204020203" pitchFamily="34" charset="0"/>
              </a:rPr>
              <a:t>CONTRACTORS SUCH</a:t>
            </a:r>
          </a:p>
          <a:p>
            <a:r>
              <a:rPr lang="en-US" sz="3200" dirty="0">
                <a:latin typeface="Bahnschrift Condensed" panose="020B0502040204020203" pitchFamily="34" charset="0"/>
              </a:rPr>
              <a:t>AS DIRECTORS AND</a:t>
            </a:r>
          </a:p>
          <a:p>
            <a:r>
              <a:rPr lang="en-US" sz="3200" dirty="0">
                <a:latin typeface="Bahnschrift Condensed" panose="020B0502040204020203" pitchFamily="34" charset="0"/>
              </a:rPr>
              <a:t>ACTORS</a:t>
            </a:r>
          </a:p>
        </p:txBody>
      </p:sp>
    </p:spTree>
    <p:extLst>
      <p:ext uri="{BB962C8B-B14F-4D97-AF65-F5344CB8AC3E}">
        <p14:creationId xmlns:p14="http://schemas.microsoft.com/office/powerpoint/2010/main" val="392442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tflix Inc.'s Organizational Structure &amp; Its Strategic ...">
            <a:extLst>
              <a:ext uri="{FF2B5EF4-FFF2-40B4-BE49-F238E27FC236}">
                <a16:creationId xmlns:a16="http://schemas.microsoft.com/office/drawing/2014/main" id="{CEBF9CEF-60F0-4BBA-9A40-8D9BAC1C5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0"/>
            <a:ext cx="844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5F20867-161C-4AD4-B5FF-632BB024D857}"/>
              </a:ext>
            </a:extLst>
          </p:cNvPr>
          <p:cNvSpPr txBox="1">
            <a:spLocks/>
          </p:cNvSpPr>
          <p:nvPr/>
        </p:nvSpPr>
        <p:spPr>
          <a:xfrm>
            <a:off x="501925" y="271877"/>
            <a:ext cx="2872410" cy="96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hnschrift Condensed" panose="020B0502040204020203" pitchFamily="34" charset="0"/>
              </a:rPr>
              <a:t>ORGANIZATION</a:t>
            </a:r>
          </a:p>
        </p:txBody>
      </p:sp>
      <p:pic>
        <p:nvPicPr>
          <p:cNvPr id="4100" name="Picture 4" descr="Sem Título">
            <a:extLst>
              <a:ext uri="{FF2B5EF4-FFF2-40B4-BE49-F238E27FC236}">
                <a16:creationId xmlns:a16="http://schemas.microsoft.com/office/drawing/2014/main" id="{43BCC5E4-2A51-409F-AAB5-17681B9B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5744"/>
            <a:ext cx="3749674" cy="28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Town Hall of Hollywood.' Welcome to the Netflix Lobby. - The ...">
            <a:extLst>
              <a:ext uri="{FF2B5EF4-FFF2-40B4-BE49-F238E27FC236}">
                <a16:creationId xmlns:a16="http://schemas.microsoft.com/office/drawing/2014/main" id="{15DA4DAD-71E3-4DA9-AEE7-39345D274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2708"/>
          <a:stretch/>
        </p:blipFill>
        <p:spPr bwMode="auto">
          <a:xfrm>
            <a:off x="0" y="1184844"/>
            <a:ext cx="3749675" cy="2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1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7D2CC4-B5A7-4EF7-A31B-FCFC9236F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9" t="23982" r="44293" b="16331"/>
          <a:stretch/>
        </p:blipFill>
        <p:spPr>
          <a:xfrm>
            <a:off x="-1" y="1"/>
            <a:ext cx="4221837" cy="383646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3E452C-73A1-4813-AD1D-E1F01F955AA0}"/>
              </a:ext>
            </a:extLst>
          </p:cNvPr>
          <p:cNvSpPr txBox="1">
            <a:spLocks/>
          </p:cNvSpPr>
          <p:nvPr/>
        </p:nvSpPr>
        <p:spPr>
          <a:xfrm>
            <a:off x="4988008" y="1196194"/>
            <a:ext cx="547487" cy="4220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Bahnschrift Condensed" panose="020B0502040204020203" pitchFamily="34" charset="0"/>
              </a:rPr>
              <a:t>C</a:t>
            </a:r>
          </a:p>
          <a:p>
            <a:r>
              <a:rPr lang="en-US" sz="4800" dirty="0">
                <a:latin typeface="Bahnschrift Condensed" panose="020B0502040204020203" pitchFamily="34" charset="0"/>
              </a:rPr>
              <a:t>A</a:t>
            </a:r>
          </a:p>
          <a:p>
            <a:r>
              <a:rPr lang="en-US" sz="4800" dirty="0">
                <a:latin typeface="Bahnschrift Condensed" panose="020B0502040204020203" pitchFamily="34" charset="0"/>
              </a:rPr>
              <a:t>P</a:t>
            </a:r>
          </a:p>
          <a:p>
            <a:r>
              <a:rPr lang="en-US" sz="4800" dirty="0">
                <a:latin typeface="Bahnschrift Condensed" panose="020B0502040204020203" pitchFamily="34" charset="0"/>
              </a:rPr>
              <a:t>I</a:t>
            </a:r>
          </a:p>
          <a:p>
            <a:r>
              <a:rPr lang="en-US" sz="4800" dirty="0">
                <a:latin typeface="Bahnschrift Condensed" panose="020B0502040204020203" pitchFamily="34" charset="0"/>
              </a:rPr>
              <a:t>T</a:t>
            </a:r>
          </a:p>
          <a:p>
            <a:r>
              <a:rPr lang="en-US" sz="4800" dirty="0">
                <a:latin typeface="Bahnschrift Condensed" panose="020B0502040204020203" pitchFamily="34" charset="0"/>
              </a:rPr>
              <a:t>A</a:t>
            </a:r>
          </a:p>
          <a:p>
            <a:r>
              <a:rPr lang="en-US" sz="4800" dirty="0">
                <a:latin typeface="Bahnschrift Condensed" panose="020B0502040204020203" pitchFamily="34" charset="0"/>
              </a:rPr>
              <a:t>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23365A-8381-41E4-9403-C264FCB6E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2" t="37942" r="47693" b="16062"/>
          <a:stretch/>
        </p:blipFill>
        <p:spPr>
          <a:xfrm>
            <a:off x="-1" y="3814486"/>
            <a:ext cx="4221837" cy="3043513"/>
          </a:xfrm>
          <a:prstGeom prst="rect">
            <a:avLst/>
          </a:prstGeom>
        </p:spPr>
      </p:pic>
      <p:pic>
        <p:nvPicPr>
          <p:cNvPr id="5122" name="Picture 2" descr="Netflix content spend, explained">
            <a:extLst>
              <a:ext uri="{FF2B5EF4-FFF2-40B4-BE49-F238E27FC236}">
                <a16:creationId xmlns:a16="http://schemas.microsoft.com/office/drawing/2014/main" id="{5BB6AB1D-D802-4B23-AF33-83DCC33C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59" y="3448667"/>
            <a:ext cx="5980234" cy="33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w to Create a Brand Style Guide Like These Top Tech Companies ...">
            <a:extLst>
              <a:ext uri="{FF2B5EF4-FFF2-40B4-BE49-F238E27FC236}">
                <a16:creationId xmlns:a16="http://schemas.microsoft.com/office/drawing/2014/main" id="{DCAAA766-26CB-4968-B47C-15D74C90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59" y="62971"/>
            <a:ext cx="5983490" cy="32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1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EA8F2D8-0932-47D3-A540-029E5C7DC23A}"/>
              </a:ext>
            </a:extLst>
          </p:cNvPr>
          <p:cNvSpPr txBox="1">
            <a:spLocks/>
          </p:cNvSpPr>
          <p:nvPr/>
        </p:nvSpPr>
        <p:spPr>
          <a:xfrm>
            <a:off x="501924" y="271877"/>
            <a:ext cx="4162129" cy="96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hnschrift Condensed" panose="020B0502040204020203" pitchFamily="34" charset="0"/>
              </a:rPr>
              <a:t>MARKET SHARE</a:t>
            </a:r>
          </a:p>
        </p:txBody>
      </p:sp>
      <p:pic>
        <p:nvPicPr>
          <p:cNvPr id="6146" name="Picture 2" descr="Netflix Revenue and Usage Statistics (2020) - Business of Apps">
            <a:extLst>
              <a:ext uri="{FF2B5EF4-FFF2-40B4-BE49-F238E27FC236}">
                <a16:creationId xmlns:a16="http://schemas.microsoft.com/office/drawing/2014/main" id="{FDBABF82-9959-4848-B73F-0C170BBC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71" y="1237423"/>
            <a:ext cx="7888529" cy="56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mpere: Netflix leads the FAANGs with focus on comedy and sci-fi ...">
            <a:extLst>
              <a:ext uri="{FF2B5EF4-FFF2-40B4-BE49-F238E27FC236}">
                <a16:creationId xmlns:a16="http://schemas.microsoft.com/office/drawing/2014/main" id="{75CCF1B6-B6D4-408D-9CE4-5AC022A2F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953" r="525" b="1995"/>
          <a:stretch/>
        </p:blipFill>
        <p:spPr bwMode="auto">
          <a:xfrm>
            <a:off x="49095" y="3154372"/>
            <a:ext cx="4251081" cy="36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etflix market share of global streaming subscribers dropping ...">
            <a:extLst>
              <a:ext uri="{FF2B5EF4-FFF2-40B4-BE49-F238E27FC236}">
                <a16:creationId xmlns:a16="http://schemas.microsoft.com/office/drawing/2014/main" id="{8730B9BD-AC67-4C97-89AB-7ED56AC58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/>
          <a:stretch/>
        </p:blipFill>
        <p:spPr bwMode="auto">
          <a:xfrm>
            <a:off x="49095" y="1031001"/>
            <a:ext cx="4254376" cy="22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9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F1B4-DAB4-7D49-99B7-195FBE4B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25" y="1565414"/>
            <a:ext cx="10515600" cy="47906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hnschrift Condensed" panose="020B0502040204020203" pitchFamily="34" charset="0"/>
              </a:rPr>
              <a:t>NETFLIX OPERATES IN JUST TWO SECTORS: CONTENT PRODUCTION AND INTERNET STREAMING</a:t>
            </a:r>
          </a:p>
          <a:p>
            <a:r>
              <a:rPr lang="en-US" sz="2400" dirty="0">
                <a:latin typeface="Bahnschrift Condensed" panose="020B0502040204020203" pitchFamily="34" charset="0"/>
              </a:rPr>
              <a:t>AS OF 2019, IT EMPLOYS 8600 FULL-TIME, AND USES CONTRACTORS FOR MOST CONTENT PRODUCTION</a:t>
            </a:r>
          </a:p>
          <a:p>
            <a:r>
              <a:rPr lang="en-US" sz="2400" dirty="0">
                <a:latin typeface="Bahnschrift Condensed" panose="020B0502040204020203" pitchFamily="34" charset="0"/>
              </a:rPr>
              <a:t>NETFLIX IS HEADQUARTERED IN SILICON VALLEY, WITH OFFICES IN HOLLYWOOD</a:t>
            </a:r>
          </a:p>
          <a:p>
            <a:r>
              <a:rPr lang="en-US" sz="2400" dirty="0">
                <a:latin typeface="Bahnschrift Condensed" panose="020B0502040204020203" pitchFamily="34" charset="0"/>
              </a:rPr>
              <a:t>IT EMPLOYS A U-FORM STRUCTURE FOR ITS EMPLOYEE HEIRARCHY</a:t>
            </a:r>
          </a:p>
          <a:p>
            <a:r>
              <a:rPr lang="en-US" sz="2400" dirty="0">
                <a:latin typeface="Bahnschrift Condensed" panose="020B0502040204020203" pitchFamily="34" charset="0"/>
              </a:rPr>
              <a:t>MOST OF NETFLIX’S CAPITAL IS THE RIGHTS TO SHOWS IT OWNS. ITS STOCK PRICE ON 26/3/20 IS $ 363</a:t>
            </a:r>
          </a:p>
          <a:p>
            <a:r>
              <a:rPr lang="en-US" sz="2400" dirty="0">
                <a:latin typeface="Bahnschrift Condensed" panose="020B0502040204020203" pitchFamily="34" charset="0"/>
              </a:rPr>
              <a:t>NETFLIX CONTROLS THE LARGEST PORTION OF THE US STREAMING MARKET; HOWEVER IT IS BEING PUSHED BACK BY COMPANIES SUCH AS DISNEY, GOOGLE, AND HULU</a:t>
            </a:r>
          </a:p>
          <a:p>
            <a:pPr marL="0" indent="0">
              <a:buNone/>
            </a:pPr>
            <a:r>
              <a:rPr lang="en-US" sz="2400" dirty="0">
                <a:latin typeface="Bahnschrift Condensed" panose="020B0502040204020203" pitchFamily="34" charset="0"/>
              </a:rPr>
              <a:t>CONCLUSION: NETFLIX WAS EARLY TO THE STREAMING SERVICE MARKET, MEANING IT HAD A HEAD START ON MARKET SHARE. NOW IT IS AIMING TO PRODUCE ITS OWN CONTENT TO KEEP SOME OF THAT MARKET SHARE. WITH A MARKET CAP OF OVER $150 BILLION, IT WOULD BE HARD TO SAY THE TECH GIANT IS A SMALL FIRM, EVEN WITH ITS 8600 EMPLOYEES AND LIMITED PHYSICAL ASSETS.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E1B09F-7E19-49F1-BFE3-705E9CD378B5}"/>
              </a:ext>
            </a:extLst>
          </p:cNvPr>
          <p:cNvSpPr txBox="1">
            <a:spLocks/>
          </p:cNvSpPr>
          <p:nvPr/>
        </p:nvSpPr>
        <p:spPr>
          <a:xfrm>
            <a:off x="501925" y="271877"/>
            <a:ext cx="2872410" cy="96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Bahnschrift Condensed" panose="020B0502040204020203" pitchFamily="34" charset="0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73821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you Firm: Replace with name</dc:title>
  <dc:creator>Dan Bish</dc:creator>
  <cp:lastModifiedBy>Dasan Matthews</cp:lastModifiedBy>
  <cp:revision>14</cp:revision>
  <dcterms:created xsi:type="dcterms:W3CDTF">2020-03-23T13:13:36Z</dcterms:created>
  <dcterms:modified xsi:type="dcterms:W3CDTF">2020-03-26T22:07:54Z</dcterms:modified>
</cp:coreProperties>
</file>