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/>
    <p:restoredTop sz="94236"/>
  </p:normalViewPr>
  <p:slideViewPr>
    <p:cSldViewPr>
      <p:cViewPr>
        <p:scale>
          <a:sx n="101" d="100"/>
          <a:sy n="101" d="100"/>
        </p:scale>
        <p:origin x="2432" y="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D71A-27F0-1A40-9815-7034EDDEF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70A79-A4A8-1447-9493-6C6F37276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D72A5-088D-C44E-B18E-F934105D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9087D-E7A8-784B-8309-60DE36EF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DDE6-FE64-1B48-94B1-23D4DE85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3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7769-DF59-9B4A-B699-15F46EB4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D0FFB-1C6A-EF4E-B597-8F6C4F4D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0470-4929-CE45-A511-990C4D7A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F466-57C9-BF41-9E86-ECCF83E3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79A5-A55E-3541-9AD7-2B6B757C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3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DB1AE-DA66-AE4F-8778-A8C69DA58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CF917-0F0D-7D45-950D-F6393BB4A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11DA1-D7EA-C14F-B2F1-3AF0C2A2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3CB8F-E337-AF40-8EB0-8F251B99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8005-D91D-B549-8EF5-0B93C5C5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1BF0-4BA3-2848-876C-429A5A89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34F5-C9F6-A840-897E-C75920F5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772C-DD31-F042-BA7E-5A9A2612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DEBB-9698-9E4A-8B0B-08508F9F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822F-F2F5-784B-A868-5214DBF6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5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9939-BC6F-BE4E-9CFF-9686A0B0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F297E-95B9-A74B-B930-4D298508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8BF6-A0C8-D04B-9C9B-93D15EBF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0ECCC-2A0E-234B-A11E-15B1DF3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419CD-312D-0040-B01E-A2805CC2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6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81E7-E26E-D24E-B112-76F5678A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0EB6-2B34-2845-B9DF-989BB9A81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8B5FC-6964-964F-9AA1-B29DD2694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FE43-0414-6F45-B6EB-341A1D1E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909C6-F6D5-3C44-A4E9-E1CEB41E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31E8-7BE2-594B-98E5-DED29875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B970-6FE8-B448-9B24-E99AF1CC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88EF6-11E0-844A-9405-19E69BC6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5DCCA-28B7-044A-9477-A570FFBE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206E-4B21-2A46-9D03-2F1D4E38A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666F6-B2D3-0142-9BFF-00879180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E4A8E-F621-AA4A-B8C3-B813C5D6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AC8F0-F359-D645-9978-DA647541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3ADF4-AB6A-F048-B11C-735AD943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6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F8BA-92AD-C049-AE2C-1F59F05C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28C6C-233E-C947-BDB6-8169E0D6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9903E-D2A1-8C48-8CB4-81DD68B4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EC725-7628-E248-92A3-96FF0AC1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CF154-0529-234E-B6B8-E7CD7F5A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2B69-01AE-294E-8EC3-BBD06D1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4800E-168E-6447-88B9-91CAFA93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4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16E0-8965-1C48-8579-288CAFF4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09624-DF86-AE47-9BB4-5721D273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285A4-DAA9-4545-947F-8109A3C9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E1880-91B9-8D41-9439-9AF0B5C1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EEC3B-D9DE-5B4B-9EE0-C9762178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3B9AB-57B1-D241-8E1A-CD8B1F33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DDF5-4A7F-2547-90E3-8622EDDF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78F53-205A-2A43-9692-B9AEB55BE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7345-15BF-CD48-832A-E52DA38D7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9F299-3C48-1D43-8CFB-1A5F1EE2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6344B-52BA-7146-8C57-EBB6748E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E0A33-7B5A-E742-9908-AE905F7B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B1B45-0E56-DF48-8A1C-EFD4740C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0109-5FBC-2F45-911F-7AABBD42D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B2337-6426-3F4C-9CE5-C0A908C64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8613-0172-4787-8FE7-77A8B09390F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620F-20D2-1347-9F81-6A6F1F3D3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5F9D-4C1E-2147-A887-F1EF13B3F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428C-6382-4762-B8D5-7FD5CF17E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90800"/>
            <a:ext cx="8839200" cy="1470025"/>
          </a:xfrm>
        </p:spPr>
        <p:txBody>
          <a:bodyPr>
            <a:noAutofit/>
          </a:bodyPr>
          <a:lstStyle/>
          <a:p>
            <a:r>
              <a:rPr lang="en-US" sz="6000" b="1" i="1" dirty="0"/>
              <a:t>Key Question?</a:t>
            </a:r>
            <a:br>
              <a:rPr lang="en-US" sz="6000" b="1" i="1" dirty="0"/>
            </a:br>
            <a:r>
              <a:rPr lang="en-US" sz="6000" b="1" i="1" dirty="0"/>
              <a:t>What</a:t>
            </a:r>
            <a:r>
              <a:rPr lang="en-US" sz="6000" b="1" dirty="0"/>
              <a:t> was the </a:t>
            </a:r>
            <a:r>
              <a:rPr lang="en-US" sz="6000" b="1" u="sng" dirty="0"/>
              <a:t>most Significant </a:t>
            </a:r>
            <a:r>
              <a:rPr lang="en-US" sz="6000" b="1" dirty="0"/>
              <a:t>invention of the Industrial Revolution?</a:t>
            </a:r>
            <a:endParaRPr lang="en-GB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27" y="1051003"/>
            <a:ext cx="1676044" cy="181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07" y="1010698"/>
            <a:ext cx="1559027" cy="17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37" y="1051004"/>
            <a:ext cx="1481693" cy="18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48" y="1010698"/>
            <a:ext cx="1652202" cy="17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488" y="3385902"/>
            <a:ext cx="1727525" cy="10618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Famous</a:t>
            </a:r>
          </a:p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Significant</a:t>
            </a:r>
          </a:p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Important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5982" y="4533390"/>
            <a:ext cx="1811032" cy="10618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Notorious</a:t>
            </a:r>
          </a:p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Insignificant</a:t>
            </a:r>
          </a:p>
          <a:p>
            <a:pPr algn="ctr"/>
            <a:r>
              <a:rPr lang="en-GB" sz="2100" dirty="0">
                <a:latin typeface="Batang" pitchFamily="18" charset="-127"/>
                <a:ea typeface="Batang" pitchFamily="18" charset="-127"/>
              </a:rPr>
              <a:t>Influential</a:t>
            </a:r>
          </a:p>
        </p:txBody>
      </p:sp>
      <p:sp>
        <p:nvSpPr>
          <p:cNvPr id="25" name="Freeform 24"/>
          <p:cNvSpPr/>
          <p:nvPr/>
        </p:nvSpPr>
        <p:spPr>
          <a:xfrm>
            <a:off x="3720627" y="1808262"/>
            <a:ext cx="1987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29" y="1015026"/>
            <a:ext cx="1742762" cy="1742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29" y="3385902"/>
            <a:ext cx="1490352" cy="149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630" y="2869131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Shakespeare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8349" y="2883466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Adolf Hitler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826" y="5031325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Taylor Swift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6396" y="2852326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David Beckham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9155" y="2869131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Henry VIII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9841" y="2889318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Martin Luther King Jr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6084" y="3371131"/>
            <a:ext cx="1777630" cy="1729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3804" y="3368399"/>
            <a:ext cx="1554488" cy="1731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383" y="3368400"/>
            <a:ext cx="1741415" cy="16825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2095" y="5169824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Michelle Obama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7334" y="5169824"/>
            <a:ext cx="16699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Christopher Columbus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4111" y="5169824"/>
            <a:ext cx="1669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Osama Bin Laden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0465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04380"/>
            <a:ext cx="1913949" cy="1790226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570928"/>
            <a:ext cx="3038254" cy="1829871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4570928"/>
            <a:ext cx="2151500" cy="1829871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96328"/>
            <a:ext cx="2667000" cy="1828800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91680"/>
            <a:ext cx="1472235" cy="1755696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667000" cy="1738318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"/>
            <a:ext cx="3063654" cy="1821659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4" y="2580580"/>
            <a:ext cx="1844286" cy="1714026"/>
          </a:xfrm>
          <a:prstGeom prst="rect">
            <a:avLst/>
          </a:prstGeom>
        </p:spPr>
      </p:pic>
      <p:pic>
        <p:nvPicPr>
          <p:cNvPr id="23" name="Picture 22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81001"/>
            <a:ext cx="2151500" cy="18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838200"/>
            <a:ext cx="86868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We don't study every single thing that has ever happened throughout History. We just don't have the time! 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Besides some events are more interesting than others, right? 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So, </a:t>
            </a:r>
            <a:r>
              <a:rPr lang="en-GB" b="1" u="sng" dirty="0"/>
              <a:t>how</a:t>
            </a:r>
            <a:r>
              <a:rPr lang="en-GB" dirty="0"/>
              <a:t> do we choose what to study?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019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7200" dirty="0"/>
              <a:t>We select what we study based on how </a:t>
            </a:r>
            <a:r>
              <a:rPr lang="en-GB" sz="7200" u="sng" dirty="0"/>
              <a:t>important</a:t>
            </a:r>
            <a:r>
              <a:rPr lang="en-GB" sz="7200" dirty="0"/>
              <a:t> we consider it to be.</a:t>
            </a:r>
          </a:p>
          <a:p>
            <a:pPr marL="0" indent="0" algn="ctr">
              <a:buNone/>
            </a:pPr>
            <a:r>
              <a:rPr lang="en-GB" sz="4700" dirty="0"/>
              <a:t>(this depends on what you consider to be important – that is how we get different views of the past = PERSPECTIVES)</a:t>
            </a:r>
            <a:r>
              <a:rPr lang="en-GB" sz="7200" dirty="0"/>
              <a:t>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/>
              <a:t>For example, </a:t>
            </a:r>
            <a:r>
              <a:rPr lang="en-GB" sz="5100" u="sng" dirty="0"/>
              <a:t>which of the following </a:t>
            </a:r>
            <a:r>
              <a:rPr lang="en-GB" sz="5100" dirty="0"/>
              <a:t>do you think is most likely to be something found on your school History curriculum? </a:t>
            </a:r>
          </a:p>
          <a:p>
            <a:endParaRPr lang="en-GB" sz="5100" dirty="0"/>
          </a:p>
          <a:p>
            <a:pPr lvl="0"/>
            <a:r>
              <a:rPr lang="en-GB" sz="5100" i="1" dirty="0"/>
              <a:t>What were the causes of Hitler's rise to power in Germany? </a:t>
            </a:r>
            <a:endParaRPr lang="en-GB" sz="5100" dirty="0"/>
          </a:p>
          <a:p>
            <a:pPr lvl="0"/>
            <a:r>
              <a:rPr lang="en-GB" sz="5100" i="1" dirty="0"/>
              <a:t>Explain how and why the sale of Black Pudding shifted in Lancashire and the West Midlands in the interwar years, 1918-39.</a:t>
            </a:r>
            <a:endParaRPr lang="en-GB" sz="5100" dirty="0"/>
          </a:p>
          <a:p>
            <a:pPr lvl="0"/>
            <a:r>
              <a:rPr lang="en-GB" sz="5100" i="1" dirty="0"/>
              <a:t>How important is the role of the macaroon in Twentieth Century international relations? </a:t>
            </a:r>
            <a:endParaRPr lang="en-GB" sz="5100" dirty="0"/>
          </a:p>
          <a:p>
            <a:pPr lvl="0"/>
            <a:r>
              <a:rPr lang="en-GB" sz="5100" i="1" dirty="0"/>
              <a:t>What were the long and short term consequences of Sutton United beating Leeds in the FA Cup in 2017? </a:t>
            </a:r>
            <a:endParaRPr lang="en-GB" sz="5100" dirty="0"/>
          </a:p>
          <a:p>
            <a:pPr lvl="0"/>
            <a:r>
              <a:rPr lang="en-GB" sz="5100" i="1" dirty="0"/>
              <a:t>Compare and contrast the Teenage Mutant Ninja Turtles and Transformers. </a:t>
            </a:r>
            <a:endParaRPr lang="en-GB" sz="5100" dirty="0"/>
          </a:p>
          <a:p>
            <a:pPr lvl="0"/>
            <a:r>
              <a:rPr lang="en-GB" sz="5100" i="1" dirty="0"/>
              <a:t>'Troglodyte culture in France had a significant impact upon modern cinema.' How far do you agree with this statement. </a:t>
            </a:r>
            <a:endParaRPr lang="en-GB" sz="51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Clearly the first of these is the most likely answer. But why? Often the areas we focus on are moments which acted as </a:t>
            </a:r>
            <a:r>
              <a:rPr lang="en-GB" u="sng" dirty="0"/>
              <a:t>turning points</a:t>
            </a:r>
            <a:r>
              <a:rPr lang="en-GB" dirty="0"/>
              <a:t> or </a:t>
            </a:r>
            <a:r>
              <a:rPr lang="en-GB" u="sng" dirty="0"/>
              <a:t>acceleration points</a:t>
            </a:r>
            <a:r>
              <a:rPr lang="en-GB" dirty="0"/>
              <a:t>. </a:t>
            </a:r>
            <a:r>
              <a:rPr lang="en-GB" i="1" dirty="0">
                <a:solidFill>
                  <a:srgbClr val="FF0000"/>
                </a:solidFill>
              </a:rPr>
              <a:t>Crucial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moments in the past which stand out from normal days. In doing so we are judging </a:t>
            </a:r>
            <a:r>
              <a:rPr lang="en-GB" u="sng" dirty="0">
                <a:solidFill>
                  <a:srgbClr val="FF0000"/>
                </a:solidFill>
              </a:rPr>
              <a:t>significance</a:t>
            </a:r>
            <a:r>
              <a:rPr lang="en-GB" dirty="0"/>
              <a:t>. 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Even today you should be asking who chooses what you study in History class. Your teacher? Your school? Your government? Are there some things you can't study? Why?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3" y="533400"/>
            <a:ext cx="8610600" cy="601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From my own experience as a teacher who has worked in four countries. </a:t>
            </a:r>
          </a:p>
          <a:p>
            <a:pPr algn="ctr"/>
            <a:endParaRPr lang="en-GB" sz="2400" dirty="0"/>
          </a:p>
          <a:p>
            <a:pPr lvl="0" algn="ctr"/>
            <a:r>
              <a:rPr lang="en-GB" sz="2400" i="1" dirty="0"/>
              <a:t>In England hardly any students can tell you what the Opium Wars were. </a:t>
            </a:r>
            <a:r>
              <a:rPr lang="en-GB" sz="2400" dirty="0"/>
              <a:t> </a:t>
            </a:r>
          </a:p>
          <a:p>
            <a:pPr lvl="0" algn="ctr"/>
            <a:r>
              <a:rPr lang="en-GB" sz="2400" i="1" dirty="0"/>
              <a:t>In Singapore students are much more likely to know about Generals Yamashita and Percival than elsewhere in the world. 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 </a:t>
            </a:r>
          </a:p>
          <a:p>
            <a:pPr lvl="0" algn="ctr"/>
            <a:r>
              <a:rPr lang="en-GB" sz="2400" i="1" dirty="0"/>
              <a:t>In Egypt students are not allowed to learn about the Arab-Israeli Wars. It is a criminal offence for teachers to do so! 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 </a:t>
            </a:r>
          </a:p>
          <a:p>
            <a:pPr lvl="0" algn="ctr"/>
            <a:r>
              <a:rPr lang="en-GB" sz="2400" i="1" dirty="0"/>
              <a:t>And teaching Mao in Communist China is done completely differently than in most other parts of the world. 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/>
              <a:t>So </a:t>
            </a:r>
            <a:r>
              <a:rPr lang="en-GB" sz="9600" b="1" u="sng" dirty="0">
                <a:solidFill>
                  <a:srgbClr val="FF0000"/>
                </a:solidFill>
              </a:rPr>
              <a:t>how</a:t>
            </a:r>
            <a:r>
              <a:rPr lang="en-GB" sz="9600" dirty="0"/>
              <a:t> do we decide what is significant?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One way is to use </a:t>
            </a:r>
            <a:r>
              <a:rPr lang="en-GB" b="1" dirty="0">
                <a:solidFill>
                  <a:srgbClr val="C00000"/>
                </a:solidFill>
              </a:rPr>
              <a:t>Geoffrey </a:t>
            </a:r>
            <a:r>
              <a:rPr lang="en-GB" b="1" dirty="0" err="1">
                <a:solidFill>
                  <a:srgbClr val="C00000"/>
                </a:solidFill>
              </a:rPr>
              <a:t>Partington's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/>
              <a:t>five criteria for historical significance. These are: </a:t>
            </a:r>
          </a:p>
          <a:p>
            <a:pPr marL="0" indent="0" algn="ctr">
              <a:buNone/>
            </a:pPr>
            <a:r>
              <a:rPr lang="en-GB" dirty="0"/>
              <a:t> 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Importance</a:t>
            </a:r>
            <a:r>
              <a:rPr lang="en-GB" dirty="0"/>
              <a:t> - to the people in the past. 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Profundity</a:t>
            </a:r>
            <a:r>
              <a:rPr lang="en-GB" dirty="0"/>
              <a:t> - how deeply people's lives have been effected.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Quantity</a:t>
            </a:r>
            <a:r>
              <a:rPr lang="en-GB" dirty="0"/>
              <a:t> - how many lives have been effected. 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Durability</a:t>
            </a:r>
            <a:r>
              <a:rPr lang="en-GB" dirty="0"/>
              <a:t> - for how long have people's lives been effected. </a:t>
            </a: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Relevance</a:t>
            </a:r>
            <a:r>
              <a:rPr lang="en-GB" dirty="0"/>
              <a:t> - in terms of the increased understanding of present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6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dirty="0"/>
              <a:t>You will now be given a series of events throughout History. Scoring them on this system it is your job to place them into </a:t>
            </a:r>
            <a:r>
              <a:rPr lang="en-GB" sz="6000" b="1" i="1" u="sng" dirty="0"/>
              <a:t>an</a:t>
            </a:r>
            <a:r>
              <a:rPr lang="en-GB" sz="6000" dirty="0"/>
              <a:t> order of significance. </a:t>
            </a:r>
          </a:p>
          <a:p>
            <a:pPr marL="0" indent="0" algn="ctr">
              <a:buNone/>
            </a:pPr>
            <a:r>
              <a:rPr lang="en-GB" sz="60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6223" y="1524000"/>
            <a:ext cx="307777" cy="3865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For more free resources for History teachers &amp; students alike visit www.flippinghistory.net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7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338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Office Theme</vt:lpstr>
      <vt:lpstr>Key Question? What was the most Significant invention of the Industrial Revolution?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most important invention of the Industrial Revolution?</dc:title>
  <dc:creator>Daniel Guiney</dc:creator>
  <cp:lastModifiedBy>Helen Morgan</cp:lastModifiedBy>
  <cp:revision>8</cp:revision>
  <dcterms:created xsi:type="dcterms:W3CDTF">2017-02-06T21:53:00Z</dcterms:created>
  <dcterms:modified xsi:type="dcterms:W3CDTF">2018-05-31T18:00:07Z</dcterms:modified>
</cp:coreProperties>
</file>