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88" r:id="rId2"/>
    <p:sldId id="289" r:id="rId3"/>
    <p:sldId id="290" r:id="rId4"/>
    <p:sldId id="291" r:id="rId5"/>
    <p:sldId id="292" r:id="rId6"/>
    <p:sldId id="294" r:id="rId7"/>
    <p:sldId id="295" r:id="rId8"/>
    <p:sldId id="296" r:id="rId9"/>
    <p:sldId id="297" r:id="rId10"/>
    <p:sldId id="298" r:id="rId11"/>
    <p:sldId id="266" r:id="rId12"/>
    <p:sldId id="302" r:id="rId13"/>
    <p:sldId id="303" r:id="rId14"/>
    <p:sldId id="304" r:id="rId15"/>
    <p:sldId id="321" r:id="rId16"/>
    <p:sldId id="317" r:id="rId17"/>
    <p:sldId id="322" r:id="rId18"/>
    <p:sldId id="314" r:id="rId19"/>
    <p:sldId id="26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43"/>
    <p:restoredTop sz="94174"/>
  </p:normalViewPr>
  <p:slideViewPr>
    <p:cSldViewPr snapToObjects="1">
      <p:cViewPr varScale="1">
        <p:scale>
          <a:sx n="110" d="100"/>
          <a:sy n="110" d="100"/>
        </p:scale>
        <p:origin x="2168"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56B206-46FC-714A-9AD8-C581DECA3274}" type="datetimeFigureOut">
              <a:rPr lang="en-US" smtClean="0"/>
              <a:t>11/2/21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207B86-901A-1D44-87E5-F1DACF5B16DF}" type="slidenum">
              <a:rPr lang="en-US" smtClean="0"/>
              <a:t>‹#›</a:t>
            </a:fld>
            <a:endParaRPr lang="en-US"/>
          </a:p>
        </p:txBody>
      </p:sp>
    </p:spTree>
    <p:extLst>
      <p:ext uri="{BB962C8B-B14F-4D97-AF65-F5344CB8AC3E}">
        <p14:creationId xmlns:p14="http://schemas.microsoft.com/office/powerpoint/2010/main" val="1317741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CC6D5E-410D-48BC-9CAE-ACC8749E7E3E}" type="slidenum">
              <a:rPr lang="en-GB" smtClean="0"/>
              <a:pPr/>
              <a:t>3</a:t>
            </a:fld>
            <a:endParaRPr lang="en-GB"/>
          </a:p>
        </p:txBody>
      </p:sp>
    </p:spTree>
    <p:extLst>
      <p:ext uri="{BB962C8B-B14F-4D97-AF65-F5344CB8AC3E}">
        <p14:creationId xmlns:p14="http://schemas.microsoft.com/office/powerpoint/2010/main" val="2103610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72B230E-5759-4364-A56A-A1D478A918FC}" type="slidenum">
              <a:rPr lang="en-GB" smtClean="0"/>
              <a:pPr/>
              <a:t>4</a:t>
            </a:fld>
            <a:endParaRPr lang="en-GB"/>
          </a:p>
        </p:txBody>
      </p:sp>
    </p:spTree>
    <p:extLst>
      <p:ext uri="{BB962C8B-B14F-4D97-AF65-F5344CB8AC3E}">
        <p14:creationId xmlns:p14="http://schemas.microsoft.com/office/powerpoint/2010/main" val="1091716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9705130-25CF-4DCD-A0BF-F9232E199879}" type="slidenum">
              <a:rPr lang="en-GB" smtClean="0"/>
              <a:pPr/>
              <a:t>6</a:t>
            </a:fld>
            <a:endParaRPr lang="en-GB"/>
          </a:p>
        </p:txBody>
      </p:sp>
    </p:spTree>
    <p:extLst>
      <p:ext uri="{BB962C8B-B14F-4D97-AF65-F5344CB8AC3E}">
        <p14:creationId xmlns:p14="http://schemas.microsoft.com/office/powerpoint/2010/main" val="1540016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697A7A-4D78-40E4-8457-203CCF0418E2}" type="slidenum">
              <a:rPr lang="en-US"/>
              <a:pPr/>
              <a:t>10</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9634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0C84BF-261E-4B46-80BA-121B1E7DAF73}" type="slidenum">
              <a:rPr lang="en-GB"/>
              <a:pPr fontAlgn="base">
                <a:spcBef>
                  <a:spcPct val="0"/>
                </a:spcBef>
                <a:spcAft>
                  <a:spcPct val="0"/>
                </a:spcAft>
              </a:pPr>
              <a:t>12</a:t>
            </a:fld>
            <a:endParaRPr lang="en-GB"/>
          </a:p>
        </p:txBody>
      </p:sp>
    </p:spTree>
    <p:extLst>
      <p:ext uri="{BB962C8B-B14F-4D97-AF65-F5344CB8AC3E}">
        <p14:creationId xmlns:p14="http://schemas.microsoft.com/office/powerpoint/2010/main" val="1830454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C99E24-3359-4096-8875-1CC7673B5D72}" type="slidenum">
              <a:rPr lang="en-US"/>
              <a:pPr/>
              <a:t>13</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65634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90B895-0656-4EE1-A309-5503EA6B74D4}" type="slidenum">
              <a:rPr lang="en-US"/>
              <a:pPr/>
              <a:t>14</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41899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84030BB-96D8-9D43-944D-C6122256E7A1}" type="datetimeFigureOut">
              <a:rPr lang="en-US" smtClean="0"/>
              <a:t>11/2/21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96F6E-79AC-E647-9F81-E217217B84A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4030BB-96D8-9D43-944D-C6122256E7A1}" type="datetimeFigureOut">
              <a:rPr lang="en-US" smtClean="0"/>
              <a:t>11/2/21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96F6E-79AC-E647-9F81-E217217B84A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4030BB-96D8-9D43-944D-C6122256E7A1}" type="datetimeFigureOut">
              <a:rPr lang="en-US" smtClean="0"/>
              <a:t>11/2/21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96F6E-79AC-E647-9F81-E217217B84A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4030BB-96D8-9D43-944D-C6122256E7A1}" type="datetimeFigureOut">
              <a:rPr lang="en-US" smtClean="0"/>
              <a:t>11/2/21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96F6E-79AC-E647-9F81-E217217B84A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4030BB-96D8-9D43-944D-C6122256E7A1}" type="datetimeFigureOut">
              <a:rPr lang="en-US" smtClean="0"/>
              <a:t>11/2/21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96F6E-79AC-E647-9F81-E217217B84A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4030BB-96D8-9D43-944D-C6122256E7A1}" type="datetimeFigureOut">
              <a:rPr lang="en-US" smtClean="0"/>
              <a:t>11/2/21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596F6E-79AC-E647-9F81-E217217B84A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4030BB-96D8-9D43-944D-C6122256E7A1}" type="datetimeFigureOut">
              <a:rPr lang="en-US" smtClean="0"/>
              <a:t>11/2/21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596F6E-79AC-E647-9F81-E217217B84A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4030BB-96D8-9D43-944D-C6122256E7A1}" type="datetimeFigureOut">
              <a:rPr lang="en-US" smtClean="0"/>
              <a:t>11/2/21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596F6E-79AC-E647-9F81-E217217B84A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030BB-96D8-9D43-944D-C6122256E7A1}" type="datetimeFigureOut">
              <a:rPr lang="en-US" smtClean="0"/>
              <a:t>11/2/21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596F6E-79AC-E647-9F81-E217217B84A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4030BB-96D8-9D43-944D-C6122256E7A1}" type="datetimeFigureOut">
              <a:rPr lang="en-US" smtClean="0"/>
              <a:t>11/2/21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596F6E-79AC-E647-9F81-E217217B84A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4030BB-96D8-9D43-944D-C6122256E7A1}" type="datetimeFigureOut">
              <a:rPr lang="en-US" smtClean="0"/>
              <a:t>11/2/21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596F6E-79AC-E647-9F81-E217217B84A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030BB-96D8-9D43-944D-C6122256E7A1}" type="datetimeFigureOut">
              <a:rPr lang="en-US" smtClean="0"/>
              <a:t>11/2/21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596F6E-79AC-E647-9F81-E217217B84A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geology.com/nsta/transform-plate-boundaries.s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hyperlink" Target="https://www.youtube.com/watch?v=bYv6V5EJAKc"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youtube.com/watch?v=ifke1GsjNN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geology.com/nsta/convergent-plate-boundaries.shtml"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9388" y="1295400"/>
            <a:ext cx="9124612" cy="4310063"/>
          </a:xfrm>
          <a:prstGeom prst="rect">
            <a:avLst/>
          </a:prstGeom>
          <a:noFill/>
          <a:ln w="9525">
            <a:noFill/>
            <a:miter lim="800000"/>
            <a:headEnd/>
            <a:tailEnd/>
          </a:ln>
        </p:spPr>
      </p:pic>
      <p:sp>
        <p:nvSpPr>
          <p:cNvPr id="3" name="Title 1"/>
          <p:cNvSpPr txBox="1">
            <a:spLocks/>
          </p:cNvSpPr>
          <p:nvPr/>
        </p:nvSpPr>
        <p:spPr>
          <a:xfrm>
            <a:off x="447506" y="152400"/>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FF0000"/>
                </a:solidFill>
              </a:rPr>
              <a:t>What </a:t>
            </a:r>
            <a:r>
              <a:rPr lang="en-US">
                <a:solidFill>
                  <a:srgbClr val="FF0000"/>
                </a:solidFill>
              </a:rPr>
              <a:t>causes earthquake and volcanic activity?</a:t>
            </a:r>
            <a:endParaRPr lang="en-US" dirty="0">
              <a:solidFill>
                <a:srgbClr val="FF0000"/>
              </a:solidFill>
            </a:endParaRPr>
          </a:p>
        </p:txBody>
      </p:sp>
    </p:spTree>
    <p:extLst>
      <p:ext uri="{BB962C8B-B14F-4D97-AF65-F5344CB8AC3E}">
        <p14:creationId xmlns:p14="http://schemas.microsoft.com/office/powerpoint/2010/main" val="615948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ChangeAspect="1" noChangeArrowheads="1"/>
          </p:cNvPicPr>
          <p:nvPr/>
        </p:nvPicPr>
        <p:blipFill>
          <a:blip r:embed="rId3" cstate="print"/>
          <a:srcRect/>
          <a:stretch>
            <a:fillRect/>
          </a:stretch>
        </p:blipFill>
        <p:spPr bwMode="auto">
          <a:xfrm>
            <a:off x="609600" y="0"/>
            <a:ext cx="6968742" cy="4876800"/>
          </a:xfrm>
          <a:prstGeom prst="rect">
            <a:avLst/>
          </a:prstGeom>
          <a:noFill/>
          <a:ln w="9525">
            <a:noFill/>
            <a:miter lim="800000"/>
            <a:headEnd/>
            <a:tailEnd/>
          </a:ln>
          <a:effectLst/>
        </p:spPr>
      </p:pic>
      <p:sp>
        <p:nvSpPr>
          <p:cNvPr id="17413" name="Text Box 5"/>
          <p:cNvSpPr txBox="1">
            <a:spLocks noChangeArrowheads="1"/>
          </p:cNvSpPr>
          <p:nvPr/>
        </p:nvSpPr>
        <p:spPr bwMode="auto">
          <a:xfrm>
            <a:off x="304800" y="4495800"/>
            <a:ext cx="8305800" cy="2017713"/>
          </a:xfrm>
          <a:prstGeom prst="rect">
            <a:avLst/>
          </a:prstGeom>
          <a:noFill/>
          <a:ln w="9525">
            <a:noFill/>
            <a:miter lim="800000"/>
            <a:headEnd/>
            <a:tailEnd/>
          </a:ln>
          <a:effectLst/>
        </p:spPr>
        <p:txBody>
          <a:bodyPr wrap="square">
            <a:spAutoFit/>
          </a:bodyPr>
          <a:lstStyle/>
          <a:p>
            <a:pPr>
              <a:spcBef>
                <a:spcPct val="50000"/>
              </a:spcBef>
            </a:pPr>
            <a:r>
              <a:rPr lang="en-US" u="sng" dirty="0">
                <a:solidFill>
                  <a:srgbClr val="FDBBA1"/>
                </a:solidFill>
              </a:rPr>
              <a:t>Neatly add these correct labels:</a:t>
            </a:r>
          </a:p>
          <a:p>
            <a:pPr>
              <a:spcBef>
                <a:spcPct val="50000"/>
              </a:spcBef>
            </a:pPr>
            <a:r>
              <a:rPr lang="en-US" dirty="0"/>
              <a:t>Generally explosive volcanic eruptions. 			Magma rising to form volcanoes. </a:t>
            </a:r>
          </a:p>
          <a:p>
            <a:pPr>
              <a:spcBef>
                <a:spcPct val="50000"/>
              </a:spcBef>
            </a:pPr>
            <a:r>
              <a:rPr lang="en-US" dirty="0"/>
              <a:t>Plate being forced into the mantle 			Deep, violent Earthquakes</a:t>
            </a:r>
          </a:p>
          <a:p>
            <a:pPr>
              <a:spcBef>
                <a:spcPct val="50000"/>
              </a:spcBef>
            </a:pPr>
            <a:r>
              <a:rPr lang="en-US" dirty="0"/>
              <a:t>One plate is denser than the other so sinks. 		Plate melting. </a:t>
            </a:r>
          </a:p>
          <a:p>
            <a:pPr>
              <a:spcBef>
                <a:spcPct val="50000"/>
              </a:spcBef>
            </a:pPr>
            <a:endParaRPr lang="en-US" dirty="0"/>
          </a:p>
        </p:txBody>
      </p:sp>
    </p:spTree>
    <p:extLst>
      <p:ext uri="{BB962C8B-B14F-4D97-AF65-F5344CB8AC3E}">
        <p14:creationId xmlns:p14="http://schemas.microsoft.com/office/powerpoint/2010/main" val="45731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3">
                                            <p:txEl>
                                              <p:pRg st="0" end="0"/>
                                            </p:txEl>
                                          </p:spTgt>
                                        </p:tgtEl>
                                        <p:attrNameLst>
                                          <p:attrName>style.visibility</p:attrName>
                                        </p:attrNameLst>
                                      </p:cBhvr>
                                      <p:to>
                                        <p:strVal val="visible"/>
                                      </p:to>
                                    </p:set>
                                    <p:animEffect transition="in" filter="fade">
                                      <p:cBhvr>
                                        <p:cTn id="7" dur="2000"/>
                                        <p:tgtEl>
                                          <p:spTgt spid="174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3">
                                            <p:txEl>
                                              <p:pRg st="1" end="1"/>
                                            </p:txEl>
                                          </p:spTgt>
                                        </p:tgtEl>
                                        <p:attrNameLst>
                                          <p:attrName>style.visibility</p:attrName>
                                        </p:attrNameLst>
                                      </p:cBhvr>
                                      <p:to>
                                        <p:strVal val="visible"/>
                                      </p:to>
                                    </p:set>
                                    <p:animEffect transition="in" filter="fade">
                                      <p:cBhvr>
                                        <p:cTn id="12" dur="2000"/>
                                        <p:tgtEl>
                                          <p:spTgt spid="174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3">
                                            <p:txEl>
                                              <p:pRg st="2" end="2"/>
                                            </p:txEl>
                                          </p:spTgt>
                                        </p:tgtEl>
                                        <p:attrNameLst>
                                          <p:attrName>style.visibility</p:attrName>
                                        </p:attrNameLst>
                                      </p:cBhvr>
                                      <p:to>
                                        <p:strVal val="visible"/>
                                      </p:to>
                                    </p:set>
                                    <p:animEffect transition="in" filter="fade">
                                      <p:cBhvr>
                                        <p:cTn id="17" dur="2000"/>
                                        <p:tgtEl>
                                          <p:spTgt spid="174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413">
                                            <p:txEl>
                                              <p:pRg st="3" end="3"/>
                                            </p:txEl>
                                          </p:spTgt>
                                        </p:tgtEl>
                                        <p:attrNameLst>
                                          <p:attrName>style.visibility</p:attrName>
                                        </p:attrNameLst>
                                      </p:cBhvr>
                                      <p:to>
                                        <p:strVal val="visible"/>
                                      </p:to>
                                    </p:set>
                                    <p:animEffect transition="in" filter="fade">
                                      <p:cBhvr>
                                        <p:cTn id="22" dur="2000"/>
                                        <p:tgtEl>
                                          <p:spTgt spid="174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Tsunami hazard</a:t>
            </a:r>
          </a:p>
        </p:txBody>
      </p:sp>
      <p:pic>
        <p:nvPicPr>
          <p:cNvPr id="4" name="Content Placeholder 3" descr="Screen shot 2013-10-08 at 8.30.26 PM.png"/>
          <p:cNvPicPr>
            <a:picLocks noGrp="1" noChangeAspect="1"/>
          </p:cNvPicPr>
          <p:nvPr>
            <p:ph sz="half" idx="1"/>
          </p:nvPr>
        </p:nvPicPr>
        <p:blipFill>
          <a:blip r:embed="rId2"/>
          <a:stretch>
            <a:fillRect/>
          </a:stretch>
        </p:blipFill>
        <p:spPr>
          <a:xfrm>
            <a:off x="-76200" y="1417638"/>
            <a:ext cx="5943600" cy="4080545"/>
          </a:xfrm>
        </p:spPr>
      </p:pic>
      <p:sp>
        <p:nvSpPr>
          <p:cNvPr id="5" name="Content Placeholder 4"/>
          <p:cNvSpPr>
            <a:spLocks noGrp="1"/>
          </p:cNvSpPr>
          <p:nvPr>
            <p:ph sz="half" idx="2"/>
          </p:nvPr>
        </p:nvSpPr>
        <p:spPr>
          <a:xfrm>
            <a:off x="5867400" y="1600200"/>
            <a:ext cx="3048000" cy="4525963"/>
          </a:xfrm>
        </p:spPr>
        <p:txBody>
          <a:bodyPr>
            <a:normAutofit fontScale="92500" lnSpcReduction="10000"/>
          </a:bodyPr>
          <a:lstStyle/>
          <a:p>
            <a:pPr marL="0" indent="0">
              <a:buNone/>
            </a:pPr>
            <a:r>
              <a:rPr lang="en-US" b="1" dirty="0">
                <a:solidFill>
                  <a:srgbClr val="FF0000"/>
                </a:solidFill>
              </a:rPr>
              <a:t>Disaster zone</a:t>
            </a:r>
            <a:r>
              <a:rPr lang="en-US" b="1">
                <a:solidFill>
                  <a:srgbClr val="FF0000"/>
                </a:solidFill>
              </a:rPr>
              <a:t>? </a:t>
            </a:r>
          </a:p>
          <a:p>
            <a:pPr marL="0" indent="0">
              <a:buNone/>
            </a:pPr>
            <a:r>
              <a:rPr lang="en-US" dirty="0"/>
              <a:t>A huge 'megathrust' earthquake could spark a tsunami and devastate the U.S. northwest if the Juan de Fuca plate is forced further under the North America plate on the Cascadia fault line.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b="1" u="sng"/>
              <a:t>Conservative plate boundary</a:t>
            </a:r>
          </a:p>
        </p:txBody>
      </p:sp>
      <p:pic>
        <p:nvPicPr>
          <p:cNvPr id="5123" name="Picture 2" descr="C:\Users\Gary\Documents\GCSE Geography\Unstable plate margins\Conservative.jpg"/>
          <p:cNvPicPr>
            <a:picLocks noChangeAspect="1" noChangeArrowheads="1"/>
          </p:cNvPicPr>
          <p:nvPr/>
        </p:nvPicPr>
        <p:blipFill>
          <a:blip r:embed="rId3" cstate="print"/>
          <a:srcRect/>
          <a:stretch>
            <a:fillRect/>
          </a:stretch>
        </p:blipFill>
        <p:spPr bwMode="auto">
          <a:xfrm>
            <a:off x="357188" y="2071688"/>
            <a:ext cx="8475662" cy="3786187"/>
          </a:xfrm>
          <a:prstGeom prst="rect">
            <a:avLst/>
          </a:prstGeom>
          <a:noFill/>
          <a:ln w="9525">
            <a:noFill/>
            <a:miter lim="800000"/>
            <a:headEnd/>
            <a:tailEnd/>
          </a:ln>
        </p:spPr>
      </p:pic>
      <p:sp>
        <p:nvSpPr>
          <p:cNvPr id="2" name="TextBox 1"/>
          <p:cNvSpPr txBox="1"/>
          <p:nvPr/>
        </p:nvSpPr>
        <p:spPr>
          <a:xfrm>
            <a:off x="7772400" y="0"/>
            <a:ext cx="1524000" cy="646331"/>
          </a:xfrm>
          <a:prstGeom prst="rect">
            <a:avLst/>
          </a:prstGeom>
          <a:noFill/>
        </p:spPr>
        <p:txBody>
          <a:bodyPr wrap="square" rtlCol="0">
            <a:spAutoFit/>
          </a:bodyPr>
          <a:lstStyle/>
          <a:p>
            <a:r>
              <a:rPr lang="en-US" dirty="0">
                <a:hlinkClick r:id="rId4"/>
              </a:rPr>
              <a:t>READ MORE HERE</a:t>
            </a:r>
            <a:endParaRPr lang="en-US" dirty="0"/>
          </a:p>
        </p:txBody>
      </p:sp>
    </p:spTree>
    <p:extLst>
      <p:ext uri="{BB962C8B-B14F-4D97-AF65-F5344CB8AC3E}">
        <p14:creationId xmlns:p14="http://schemas.microsoft.com/office/powerpoint/2010/main" val="1257652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922337"/>
          </a:xfrm>
        </p:spPr>
        <p:txBody>
          <a:bodyPr>
            <a:normAutofit fontScale="90000"/>
          </a:bodyPr>
          <a:lstStyle/>
          <a:p>
            <a:r>
              <a:rPr lang="en-GB" sz="4000" b="1" u="sng">
                <a:solidFill>
                  <a:schemeClr val="folHlink"/>
                </a:solidFill>
                <a:latin typeface="Comic Sans MS" pitchFamily="66" charset="0"/>
              </a:rPr>
              <a:t>What happens at conservative margins?</a:t>
            </a:r>
            <a:endParaRPr lang="en-US" sz="4000" b="1" u="sng">
              <a:solidFill>
                <a:schemeClr val="folHlink"/>
              </a:solidFill>
              <a:latin typeface="Comic Sans MS" pitchFamily="66" charset="0"/>
            </a:endParaRPr>
          </a:p>
        </p:txBody>
      </p:sp>
      <p:sp>
        <p:nvSpPr>
          <p:cNvPr id="29699" name="Rectangle 3"/>
          <p:cNvSpPr>
            <a:spLocks noGrp="1" noChangeArrowheads="1"/>
          </p:cNvSpPr>
          <p:nvPr>
            <p:ph type="body" idx="1"/>
          </p:nvPr>
        </p:nvSpPr>
        <p:spPr>
          <a:xfrm>
            <a:off x="457200" y="1600200"/>
            <a:ext cx="8229600" cy="4997450"/>
          </a:xfrm>
        </p:spPr>
        <p:txBody>
          <a:bodyPr/>
          <a:lstStyle/>
          <a:p>
            <a:r>
              <a:rPr lang="en-GB" sz="3400">
                <a:solidFill>
                  <a:schemeClr val="folHlink"/>
                </a:solidFill>
              </a:rPr>
              <a:t>As the plates slide horizontally past each other pressure builds up in the rocks either side of the fault</a:t>
            </a:r>
          </a:p>
          <a:p>
            <a:r>
              <a:rPr lang="en-GB" sz="3400">
                <a:solidFill>
                  <a:schemeClr val="folHlink"/>
                </a:solidFill>
              </a:rPr>
              <a:t>Fault surface often rough – friction creates large strains along the faults</a:t>
            </a:r>
          </a:p>
          <a:p>
            <a:r>
              <a:rPr lang="en-GB" sz="3400">
                <a:solidFill>
                  <a:schemeClr val="folHlink"/>
                </a:solidFill>
              </a:rPr>
              <a:t>An earthquake happens when the built up pressure and energy are released in a sudden, jerky movement</a:t>
            </a:r>
            <a:endParaRPr lang="en-US" sz="3400">
              <a:solidFill>
                <a:schemeClr val="folHlink"/>
              </a:solidFill>
            </a:endParaRPr>
          </a:p>
        </p:txBody>
      </p:sp>
    </p:spTree>
    <p:extLst>
      <p:ext uri="{BB962C8B-B14F-4D97-AF65-F5344CB8AC3E}">
        <p14:creationId xmlns:p14="http://schemas.microsoft.com/office/powerpoint/2010/main" val="175200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dissolve">
                                      <p:cBhvr>
                                        <p:cTn id="7" dur="500"/>
                                        <p:tgtEl>
                                          <p:spTgt spid="2969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9699">
                                            <p:txEl>
                                              <p:pRg st="0" end="0"/>
                                            </p:txEl>
                                          </p:spTgt>
                                        </p:tgtEl>
                                        <p:attrNameLst>
                                          <p:attrName>style.visibility</p:attrName>
                                        </p:attrNameLst>
                                      </p:cBhvr>
                                      <p:to>
                                        <p:strVal val="visible"/>
                                      </p:to>
                                    </p:set>
                                    <p:animEffect transition="in" filter="dissolve">
                                      <p:cBhvr>
                                        <p:cTn id="12" dur="500"/>
                                        <p:tgtEl>
                                          <p:spTgt spid="296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9699">
                                            <p:txEl>
                                              <p:pRg st="1" end="1"/>
                                            </p:txEl>
                                          </p:spTgt>
                                        </p:tgtEl>
                                        <p:attrNameLst>
                                          <p:attrName>style.visibility</p:attrName>
                                        </p:attrNameLst>
                                      </p:cBhvr>
                                      <p:to>
                                        <p:strVal val="visible"/>
                                      </p:to>
                                    </p:set>
                                    <p:animEffect transition="in" filter="dissolve">
                                      <p:cBhvr>
                                        <p:cTn id="17" dur="500"/>
                                        <p:tgtEl>
                                          <p:spTgt spid="296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9699">
                                            <p:txEl>
                                              <p:pRg st="2" end="2"/>
                                            </p:txEl>
                                          </p:spTgt>
                                        </p:tgtEl>
                                        <p:attrNameLst>
                                          <p:attrName>style.visibility</p:attrName>
                                        </p:attrNameLst>
                                      </p:cBhvr>
                                      <p:to>
                                        <p:strVal val="visible"/>
                                      </p:to>
                                    </p:set>
                                    <p:animEffect transition="in" filter="dissolve">
                                      <p:cBhvr>
                                        <p:cTn id="22" dur="500"/>
                                        <p:tgtEl>
                                          <p:spTgt spid="29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b="1" u="sng">
                <a:solidFill>
                  <a:schemeClr val="folHlink"/>
                </a:solidFill>
                <a:latin typeface="Comic Sans MS" pitchFamily="66" charset="0"/>
              </a:rPr>
              <a:t>San Andreas Fault</a:t>
            </a:r>
            <a:endParaRPr lang="en-US" b="1" u="sng">
              <a:solidFill>
                <a:schemeClr val="folHlink"/>
              </a:solidFill>
              <a:latin typeface="Comic Sans MS" pitchFamily="66" charset="0"/>
            </a:endParaRPr>
          </a:p>
        </p:txBody>
      </p:sp>
      <p:pic>
        <p:nvPicPr>
          <p:cNvPr id="20485" name="Picture 5" descr="sanandreasLoc"/>
          <p:cNvPicPr>
            <a:picLocks noChangeAspect="1" noChangeArrowheads="1"/>
          </p:cNvPicPr>
          <p:nvPr/>
        </p:nvPicPr>
        <p:blipFill>
          <a:blip r:embed="rId3" cstate="print"/>
          <a:srcRect/>
          <a:stretch>
            <a:fillRect/>
          </a:stretch>
        </p:blipFill>
        <p:spPr bwMode="auto">
          <a:xfrm>
            <a:off x="539750" y="1412875"/>
            <a:ext cx="2994025" cy="2947988"/>
          </a:xfrm>
          <a:prstGeom prst="rect">
            <a:avLst/>
          </a:prstGeom>
          <a:noFill/>
          <a:ln w="3175">
            <a:solidFill>
              <a:srgbClr val="000000"/>
            </a:solidFill>
            <a:miter lim="800000"/>
            <a:headEnd/>
            <a:tailEnd/>
          </a:ln>
        </p:spPr>
      </p:pic>
      <p:pic>
        <p:nvPicPr>
          <p:cNvPr id="20487" name="Picture 7" descr="The San Andreas fault is the border between two tectonic plates&amp;#x2014;the North American Plate and Pacific Plate. Los Angeles is located on the Pacific Plate, and San Francisco is on the North American Plate. In a few million years, the two geographic areas will be right next to each other because the western side of the fault (the Pacific Plate) is moving northward with respect to the rest of the state. The fault is moving at about 2 centimeters (just under an inch) per year."/>
          <p:cNvPicPr>
            <a:picLocks noChangeAspect="1" noChangeArrowheads="1"/>
          </p:cNvPicPr>
          <p:nvPr/>
        </p:nvPicPr>
        <p:blipFill>
          <a:blip r:embed="rId4" cstate="print"/>
          <a:srcRect/>
          <a:stretch>
            <a:fillRect/>
          </a:stretch>
        </p:blipFill>
        <p:spPr bwMode="auto">
          <a:xfrm>
            <a:off x="5867400" y="1484313"/>
            <a:ext cx="2943225" cy="4286250"/>
          </a:xfrm>
          <a:prstGeom prst="rect">
            <a:avLst/>
          </a:prstGeom>
          <a:noFill/>
          <a:ln w="3175">
            <a:solidFill>
              <a:srgbClr val="000000"/>
            </a:solidFill>
            <a:miter lim="800000"/>
            <a:headEnd/>
            <a:tailEnd/>
          </a:ln>
        </p:spPr>
      </p:pic>
      <p:sp>
        <p:nvSpPr>
          <p:cNvPr id="20488" name="Text Box 8"/>
          <p:cNvSpPr txBox="1">
            <a:spLocks noChangeArrowheads="1"/>
          </p:cNvSpPr>
          <p:nvPr/>
        </p:nvSpPr>
        <p:spPr bwMode="auto">
          <a:xfrm>
            <a:off x="250825" y="4652963"/>
            <a:ext cx="5329238" cy="1800225"/>
          </a:xfrm>
          <a:prstGeom prst="rect">
            <a:avLst/>
          </a:prstGeom>
          <a:noFill/>
          <a:ln w="9525">
            <a:noFill/>
            <a:miter lim="800000"/>
            <a:headEnd/>
            <a:tailEnd/>
          </a:ln>
          <a:effectLst/>
        </p:spPr>
        <p:txBody>
          <a:bodyPr>
            <a:spAutoFit/>
          </a:bodyPr>
          <a:lstStyle/>
          <a:p>
            <a:pPr>
              <a:spcBef>
                <a:spcPct val="50000"/>
              </a:spcBef>
            </a:pPr>
            <a:r>
              <a:rPr lang="en-US" sz="2800" b="1">
                <a:solidFill>
                  <a:schemeClr val="folHlink"/>
                </a:solidFill>
              </a:rPr>
              <a:t>The San Andreas Fault is the border between two tectonic plates — the North American Plate and Pacific (Nazca) Plate</a:t>
            </a:r>
            <a:r>
              <a:rPr lang="en-US" sz="2800" b="1"/>
              <a:t> </a:t>
            </a:r>
          </a:p>
        </p:txBody>
      </p:sp>
    </p:spTree>
    <p:extLst>
      <p:ext uri="{BB962C8B-B14F-4D97-AF65-F5344CB8AC3E}">
        <p14:creationId xmlns:p14="http://schemas.microsoft.com/office/powerpoint/2010/main" val="30901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dissolve">
                                      <p:cBhvr>
                                        <p:cTn id="7" dur="5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checkerboard(across)">
                                      <p:cBhvr>
                                        <p:cTn id="12" dur="500"/>
                                        <p:tgtEl>
                                          <p:spTgt spid="20485"/>
                                        </p:tgtEl>
                                      </p:cBhvr>
                                    </p:animEffect>
                                  </p:childTnLst>
                                </p:cTn>
                              </p:par>
                              <p:par>
                                <p:cTn id="13" presetID="5" presetClass="entr" presetSubtype="10" fill="hold" nodeType="withEffect">
                                  <p:stCondLst>
                                    <p:cond delay="0"/>
                                  </p:stCondLst>
                                  <p:childTnLst>
                                    <p:set>
                                      <p:cBhvr>
                                        <p:cTn id="14" dur="1" fill="hold">
                                          <p:stCondLst>
                                            <p:cond delay="0"/>
                                          </p:stCondLst>
                                        </p:cTn>
                                        <p:tgtEl>
                                          <p:spTgt spid="20487"/>
                                        </p:tgtEl>
                                        <p:attrNameLst>
                                          <p:attrName>style.visibility</p:attrName>
                                        </p:attrNameLst>
                                      </p:cBhvr>
                                      <p:to>
                                        <p:strVal val="visible"/>
                                      </p:to>
                                    </p:set>
                                    <p:animEffect transition="in" filter="checkerboard(across)">
                                      <p:cBhvr>
                                        <p:cTn id="15" dur="500"/>
                                        <p:tgtEl>
                                          <p:spTgt spid="2048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0488"/>
                                        </p:tgtEl>
                                        <p:attrNameLst>
                                          <p:attrName>style.visibility</p:attrName>
                                        </p:attrNameLst>
                                      </p:cBhvr>
                                      <p:to>
                                        <p:strVal val="visible"/>
                                      </p:to>
                                    </p:set>
                                    <p:anim calcmode="lin" valueType="num">
                                      <p:cBhvr additive="base">
                                        <p:cTn id="20" dur="500" fill="hold"/>
                                        <p:tgtEl>
                                          <p:spTgt spid="20488"/>
                                        </p:tgtEl>
                                        <p:attrNameLst>
                                          <p:attrName>ppt_x</p:attrName>
                                        </p:attrNameLst>
                                      </p:cBhvr>
                                      <p:tavLst>
                                        <p:tav tm="0">
                                          <p:val>
                                            <p:strVal val="#ppt_x"/>
                                          </p:val>
                                        </p:tav>
                                        <p:tav tm="100000">
                                          <p:val>
                                            <p:strVal val="#ppt_x"/>
                                          </p:val>
                                        </p:tav>
                                      </p:tavLst>
                                    </p:anim>
                                    <p:anim calcmode="lin" valueType="num">
                                      <p:cBhvr additive="base">
                                        <p:cTn id="21" dur="500" fill="hold"/>
                                        <p:tgtEl>
                                          <p:spTgt spid="204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ChangeArrowheads="1"/>
          </p:cNvSpPr>
          <p:nvPr>
            <p:ph type="ctrTitle"/>
          </p:nvPr>
        </p:nvSpPr>
        <p:spPr>
          <a:xfrm>
            <a:off x="762000" y="609600"/>
            <a:ext cx="4038600" cy="3505200"/>
          </a:xfrm>
        </p:spPr>
        <p:txBody>
          <a:bodyPr/>
          <a:lstStyle/>
          <a:p>
            <a:pPr eaLnBrk="1" hangingPunct="1"/>
            <a:r>
              <a:rPr lang="en-US" altLang="en-US" dirty="0"/>
              <a:t>How come the most volcanic place on Earth is nowhere near a plate margin?</a:t>
            </a:r>
          </a:p>
        </p:txBody>
      </p:sp>
      <p:pic>
        <p:nvPicPr>
          <p:cNvPr id="20483" name="Picture 1028" descr="Hawaii_Islands_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267200"/>
            <a:ext cx="3162300"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1029" descr="GROUND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609600"/>
            <a:ext cx="371475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68422" y="6369227"/>
            <a:ext cx="5181600" cy="646331"/>
          </a:xfrm>
          <a:prstGeom prst="rect">
            <a:avLst/>
          </a:prstGeom>
        </p:spPr>
        <p:txBody>
          <a:bodyPr wrap="square">
            <a:spAutoFit/>
          </a:bodyPr>
          <a:lstStyle/>
          <a:p>
            <a:r>
              <a:rPr lang="en-US" dirty="0">
                <a:hlinkClick r:id="rId4"/>
              </a:rPr>
              <a:t>https://www.youtube.com/watch?v=bYv6V5EJAKc</a:t>
            </a:r>
            <a:endParaRPr lang="en-US" dirty="0"/>
          </a:p>
          <a:p>
            <a:endParaRPr lang="en-US" dirty="0"/>
          </a:p>
        </p:txBody>
      </p:sp>
    </p:spTree>
    <p:extLst>
      <p:ext uri="{BB962C8B-B14F-4D97-AF65-F5344CB8AC3E}">
        <p14:creationId xmlns:p14="http://schemas.microsoft.com/office/powerpoint/2010/main" val="1786446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5984"/>
            <a:ext cx="2514600" cy="334962"/>
          </a:xfrm>
        </p:spPr>
        <p:txBody>
          <a:bodyPr>
            <a:normAutofit fontScale="90000"/>
          </a:bodyPr>
          <a:lstStyle/>
          <a:p>
            <a:r>
              <a:rPr lang="en-US" dirty="0"/>
              <a:t>Risk at hotspots e.g. Hawaii!</a:t>
            </a:r>
          </a:p>
        </p:txBody>
      </p:sp>
      <p:pic>
        <p:nvPicPr>
          <p:cNvPr id="4" name="Picture 7" descr="Pacific basin 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28600" y="3432565"/>
            <a:ext cx="3661833" cy="3173023"/>
          </a:xfrm>
          <a:prstGeom prst="rect">
            <a:avLst/>
          </a:prstGeom>
          <a:noFill/>
        </p:spPr>
      </p:pic>
      <p:pic>
        <p:nvPicPr>
          <p:cNvPr id="5" name="Picture 7" descr="haw_volc"/>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038600" y="3429000"/>
            <a:ext cx="4893331" cy="3176588"/>
          </a:xfrm>
          <a:noFill/>
        </p:spPr>
      </p:pic>
      <p:pic>
        <p:nvPicPr>
          <p:cNvPr id="6" name="Picture 5"/>
          <p:cNvPicPr>
            <a:picLocks noChangeAspect="1"/>
          </p:cNvPicPr>
          <p:nvPr/>
        </p:nvPicPr>
        <p:blipFill>
          <a:blip r:embed="rId4"/>
          <a:stretch>
            <a:fillRect/>
          </a:stretch>
        </p:blipFill>
        <p:spPr>
          <a:xfrm>
            <a:off x="2743200" y="228600"/>
            <a:ext cx="6324600" cy="3115981"/>
          </a:xfrm>
          <a:prstGeom prst="rect">
            <a:avLst/>
          </a:prstGeom>
        </p:spPr>
      </p:pic>
    </p:spTree>
    <p:extLst>
      <p:ext uri="{BB962C8B-B14F-4D97-AF65-F5344CB8AC3E}">
        <p14:creationId xmlns:p14="http://schemas.microsoft.com/office/powerpoint/2010/main" val="506745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539750" y="620713"/>
            <a:ext cx="8229600" cy="6453187"/>
          </a:xfrm>
        </p:spPr>
        <p:txBody>
          <a:bodyPr/>
          <a:lstStyle/>
          <a:p>
            <a:pPr eaLnBrk="1" hangingPunct="1"/>
            <a:r>
              <a:rPr lang="en-GB" altLang="en-US" sz="2800"/>
              <a:t>Hotspots are areas in the lithosphere that are underlain by unusually hot magma.</a:t>
            </a:r>
          </a:p>
          <a:p>
            <a:pPr eaLnBrk="1" hangingPunct="1"/>
            <a:r>
              <a:rPr lang="en-GB" altLang="en-US" sz="2800"/>
              <a:t>This heat causes partial melting of the lithosphere, eventually leading to volcanic activity. </a:t>
            </a:r>
          </a:p>
          <a:p>
            <a:pPr eaLnBrk="1" hangingPunct="1"/>
            <a:r>
              <a:rPr lang="en-GB" altLang="en-US" sz="2800"/>
              <a:t>The</a:t>
            </a:r>
            <a:r>
              <a:rPr lang="en-GB" altLang="en-US" sz="2800">
                <a:solidFill>
                  <a:schemeClr val="tx2"/>
                </a:solidFill>
              </a:rPr>
              <a:t> </a:t>
            </a:r>
            <a:r>
              <a:rPr lang="en-GB" altLang="en-US" sz="2800">
                <a:solidFill>
                  <a:srgbClr val="FF0000"/>
                </a:solidFill>
              </a:rPr>
              <a:t>Hawaiian Islands</a:t>
            </a:r>
            <a:r>
              <a:rPr lang="en-GB" altLang="en-US" sz="2800">
                <a:solidFill>
                  <a:schemeClr val="tx2"/>
                </a:solidFill>
              </a:rPr>
              <a:t> </a:t>
            </a:r>
            <a:r>
              <a:rPr lang="en-GB" altLang="en-US" sz="2800"/>
              <a:t>are a classic example of a volcanic grouping formed over one hot spot. </a:t>
            </a:r>
            <a:endParaRPr lang="en-US" altLang="en-US" sz="2800"/>
          </a:p>
          <a:p>
            <a:pPr eaLnBrk="1" hangingPunct="1"/>
            <a:r>
              <a:rPr lang="en-GB" altLang="en-US" sz="2800"/>
              <a:t>Over thousands of years, as the Pacific Plate inched its way in a northwest direction. </a:t>
            </a:r>
          </a:p>
          <a:p>
            <a:pPr eaLnBrk="1" hangingPunct="1"/>
            <a:r>
              <a:rPr lang="en-GB" altLang="en-US" sz="2800"/>
              <a:t>The stationary hot spot underneath the plate has successively created volcanoes above it. </a:t>
            </a:r>
          </a:p>
          <a:p>
            <a:pPr eaLnBrk="1" hangingPunct="1"/>
            <a:r>
              <a:rPr lang="en-GB" altLang="en-US" sz="2800"/>
              <a:t>Several of these volcanoes reached the ocean’s surface, forming the Hawaiian Islands.</a:t>
            </a:r>
            <a:endParaRPr lang="en-US" altLang="en-US" sz="2800"/>
          </a:p>
        </p:txBody>
      </p:sp>
    </p:spTree>
    <p:extLst>
      <p:ext uri="{BB962C8B-B14F-4D97-AF65-F5344CB8AC3E}">
        <p14:creationId xmlns:p14="http://schemas.microsoft.com/office/powerpoint/2010/main" val="1254462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659" y="500467"/>
            <a:ext cx="4645952" cy="1131570"/>
          </a:xfrm>
        </p:spPr>
        <p:txBody>
          <a:bodyPr>
            <a:normAutofit fontScale="90000"/>
          </a:bodyPr>
          <a:lstStyle/>
          <a:p>
            <a:pPr algn="ctr"/>
            <a:r>
              <a:rPr lang="en-US" b="1" dirty="0"/>
              <a:t>Oreo Style ♯</a:t>
            </a:r>
            <a:r>
              <a:rPr lang="en-US" b="1" dirty="0" err="1"/>
              <a:t>OreoTectonics</a:t>
            </a:r>
            <a:endParaRPr lang="en-US" b="1" dirty="0"/>
          </a:p>
        </p:txBody>
      </p:sp>
      <p:sp>
        <p:nvSpPr>
          <p:cNvPr id="4" name="Content Placeholder 2"/>
          <p:cNvSpPr txBox="1">
            <a:spLocks/>
          </p:cNvSpPr>
          <p:nvPr/>
        </p:nvSpPr>
        <p:spPr>
          <a:xfrm>
            <a:off x="138660" y="2351224"/>
            <a:ext cx="3640766" cy="2698019"/>
          </a:xfrm>
          <a:prstGeom prst="rect">
            <a:avLst/>
          </a:prstGeom>
          <a:ln>
            <a:solidFill>
              <a:srgbClr val="FFFFFF"/>
            </a:solidFill>
          </a:ln>
        </p:spPr>
        <p:txBody>
          <a:bodyPr vert="horz" lIns="68580" tIns="34290" rIns="68580" bIns="34290"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None/>
            </a:pPr>
            <a:r>
              <a:rPr lang="en-US" sz="2400" dirty="0"/>
              <a:t>Using the top of your Oreo, create models of each plate boundary</a:t>
            </a:r>
          </a:p>
          <a:p>
            <a:pPr marL="0" indent="0">
              <a:buNone/>
            </a:pPr>
            <a:r>
              <a:rPr lang="en-US" sz="2400" dirty="0"/>
              <a:t>Take a photo using </a:t>
            </a:r>
            <a:r>
              <a:rPr lang="en-US" sz="2400" dirty="0" err="1"/>
              <a:t>Skitch</a:t>
            </a:r>
            <a:endParaRPr lang="en-US" sz="2400" dirty="0"/>
          </a:p>
          <a:p>
            <a:pPr marL="0" indent="0">
              <a:buNone/>
            </a:pPr>
            <a:r>
              <a:rPr lang="en-US" sz="2400" dirty="0"/>
              <a:t>Annotate the photos showing the following:</a:t>
            </a:r>
          </a:p>
          <a:p>
            <a:pPr>
              <a:buFontTx/>
              <a:buChar char="-"/>
            </a:pPr>
            <a:r>
              <a:rPr lang="en-US" sz="2400" dirty="0"/>
              <a:t>Plate name</a:t>
            </a:r>
          </a:p>
          <a:p>
            <a:pPr>
              <a:buFontTx/>
              <a:buChar char="-"/>
            </a:pPr>
            <a:r>
              <a:rPr lang="en-US" sz="2400" dirty="0"/>
              <a:t>Plate movement</a:t>
            </a:r>
          </a:p>
          <a:p>
            <a:pPr>
              <a:buFontTx/>
              <a:buChar char="-"/>
            </a:pPr>
            <a:r>
              <a:rPr lang="en-US" sz="2400" dirty="0"/>
              <a:t>Landform created</a:t>
            </a:r>
          </a:p>
        </p:txBody>
      </p:sp>
      <p:pic>
        <p:nvPicPr>
          <p:cNvPr id="6" name="Picture 5"/>
          <p:cNvPicPr>
            <a:picLocks noChangeAspect="1"/>
          </p:cNvPicPr>
          <p:nvPr/>
        </p:nvPicPr>
        <p:blipFill>
          <a:blip r:embed="rId2"/>
          <a:stretch>
            <a:fillRect/>
          </a:stretch>
        </p:blipFill>
        <p:spPr>
          <a:xfrm>
            <a:off x="6858000" y="36689"/>
            <a:ext cx="2057400" cy="2057400"/>
          </a:xfrm>
          <a:prstGeom prst="rect">
            <a:avLst/>
          </a:prstGeom>
        </p:spPr>
      </p:pic>
      <p:pic>
        <p:nvPicPr>
          <p:cNvPr id="9" name="Picture 8"/>
          <p:cNvPicPr>
            <a:picLocks noChangeAspect="1"/>
          </p:cNvPicPr>
          <p:nvPr/>
        </p:nvPicPr>
        <p:blipFill>
          <a:blip r:embed="rId3"/>
          <a:stretch>
            <a:fillRect/>
          </a:stretch>
        </p:blipFill>
        <p:spPr>
          <a:xfrm>
            <a:off x="5133949" y="439171"/>
            <a:ext cx="1374713" cy="1374713"/>
          </a:xfrm>
          <a:prstGeom prst="rect">
            <a:avLst/>
          </a:prstGeom>
        </p:spPr>
      </p:pic>
      <p:pic>
        <p:nvPicPr>
          <p:cNvPr id="11" name="Picture 10"/>
          <p:cNvPicPr>
            <a:picLocks noChangeAspect="1"/>
          </p:cNvPicPr>
          <p:nvPr/>
        </p:nvPicPr>
        <p:blipFill>
          <a:blip r:embed="rId4"/>
          <a:stretch>
            <a:fillRect/>
          </a:stretch>
        </p:blipFill>
        <p:spPr>
          <a:xfrm>
            <a:off x="6096000" y="2514600"/>
            <a:ext cx="2971800" cy="2971800"/>
          </a:xfrm>
          <a:prstGeom prst="rect">
            <a:avLst/>
          </a:prstGeom>
        </p:spPr>
      </p:pic>
      <p:pic>
        <p:nvPicPr>
          <p:cNvPr id="12" name="Picture 11"/>
          <p:cNvPicPr>
            <a:picLocks noChangeAspect="1"/>
          </p:cNvPicPr>
          <p:nvPr/>
        </p:nvPicPr>
        <p:blipFill>
          <a:blip r:embed="rId5"/>
          <a:stretch>
            <a:fillRect/>
          </a:stretch>
        </p:blipFill>
        <p:spPr>
          <a:xfrm>
            <a:off x="3779425" y="2792240"/>
            <a:ext cx="2194750" cy="2165967"/>
          </a:xfrm>
          <a:prstGeom prst="rect">
            <a:avLst/>
          </a:prstGeom>
        </p:spPr>
      </p:pic>
    </p:spTree>
    <p:extLst>
      <p:ext uri="{BB962C8B-B14F-4D97-AF65-F5344CB8AC3E}">
        <p14:creationId xmlns:p14="http://schemas.microsoft.com/office/powerpoint/2010/main" val="2025926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p>
        </p:txBody>
      </p:sp>
      <p:sp>
        <p:nvSpPr>
          <p:cNvPr id="3" name="Content Placeholder 2"/>
          <p:cNvSpPr>
            <a:spLocks noGrp="1"/>
          </p:cNvSpPr>
          <p:nvPr>
            <p:ph idx="1"/>
          </p:nvPr>
        </p:nvSpPr>
        <p:spPr/>
        <p:txBody>
          <a:bodyPr>
            <a:normAutofit lnSpcReduction="10000"/>
          </a:bodyPr>
          <a:lstStyle/>
          <a:p>
            <a:pPr>
              <a:buNone/>
            </a:pPr>
            <a:r>
              <a:rPr lang="en-US" dirty="0"/>
              <a:t>Explain the threat posed by plate tectonics in the USA…</a:t>
            </a:r>
          </a:p>
          <a:p>
            <a:pPr>
              <a:buNone/>
            </a:pPr>
            <a:r>
              <a:rPr lang="en-US" b="1" dirty="0">
                <a:solidFill>
                  <a:srgbClr val="0000FF"/>
                </a:solidFill>
              </a:rPr>
              <a:t>Success criteria:</a:t>
            </a:r>
          </a:p>
          <a:p>
            <a:r>
              <a:rPr lang="en-US" dirty="0">
                <a:solidFill>
                  <a:srgbClr val="0000FF"/>
                </a:solidFill>
              </a:rPr>
              <a:t>Describe the plate margins that are found in the USA and explain how these cause tectonic hazards?</a:t>
            </a:r>
          </a:p>
          <a:p>
            <a:r>
              <a:rPr lang="en-US" dirty="0">
                <a:solidFill>
                  <a:srgbClr val="0000FF"/>
                </a:solidFill>
              </a:rPr>
              <a:t>Name specific locations</a:t>
            </a:r>
          </a:p>
          <a:p>
            <a:r>
              <a:rPr lang="en-US" dirty="0">
                <a:solidFill>
                  <a:srgbClr val="0000FF"/>
                </a:solidFill>
              </a:rPr>
              <a:t>Why are certain locations more risky than others? </a:t>
            </a:r>
          </a:p>
          <a:p>
            <a:endParaRPr lang="en-US" dirty="0">
              <a:solidFill>
                <a:srgbClr val="0000FF"/>
              </a:solidFill>
            </a:endParaRPr>
          </a:p>
          <a:p>
            <a:pPr>
              <a:buNone/>
            </a:pPr>
            <a:endParaRPr lang="en-US" dirty="0"/>
          </a:p>
          <a:p>
            <a:pPr>
              <a:buNone/>
            </a:pPr>
            <a:endParaRPr lang="en-US" dirty="0"/>
          </a:p>
        </p:txBody>
      </p:sp>
      <p:pic>
        <p:nvPicPr>
          <p:cNvPr id="4" name="Picture 3" descr="Screen shot 2013-10-08 at 8.38.01 PM.png"/>
          <p:cNvPicPr>
            <a:picLocks noChangeAspect="1"/>
          </p:cNvPicPr>
          <p:nvPr/>
        </p:nvPicPr>
        <p:blipFill>
          <a:blip r:embed="rId2"/>
          <a:stretch>
            <a:fillRect/>
          </a:stretch>
        </p:blipFill>
        <p:spPr>
          <a:xfrm>
            <a:off x="6172200" y="366164"/>
            <a:ext cx="1828800" cy="123403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990600" y="295275"/>
            <a:ext cx="7162800" cy="6267450"/>
          </a:xfrm>
          <a:prstGeom prst="rect">
            <a:avLst/>
          </a:prstGeom>
          <a:noFill/>
          <a:ln w="9525">
            <a:noFill/>
            <a:miter lim="800000"/>
            <a:headEnd/>
            <a:tailEnd/>
          </a:ln>
        </p:spPr>
      </p:pic>
    </p:spTree>
    <p:extLst>
      <p:ext uri="{BB962C8B-B14F-4D97-AF65-F5344CB8AC3E}">
        <p14:creationId xmlns:p14="http://schemas.microsoft.com/office/powerpoint/2010/main" val="633312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152400"/>
            <a:ext cx="7772400" cy="1143000"/>
          </a:xfrm>
        </p:spPr>
        <p:txBody>
          <a:bodyPr/>
          <a:lstStyle/>
          <a:p>
            <a:pPr eaLnBrk="1" hangingPunct="1"/>
            <a:r>
              <a:rPr lang="en-GB" b="1" u="sng"/>
              <a:t>The Structure of the Earth</a:t>
            </a:r>
          </a:p>
        </p:txBody>
      </p:sp>
      <p:sp>
        <p:nvSpPr>
          <p:cNvPr id="6147" name="Rectangle 3"/>
          <p:cNvSpPr>
            <a:spLocks noGrp="1" noChangeArrowheads="1"/>
          </p:cNvSpPr>
          <p:nvPr>
            <p:ph type="body" idx="1"/>
          </p:nvPr>
        </p:nvSpPr>
        <p:spPr>
          <a:xfrm>
            <a:off x="228600" y="1219200"/>
            <a:ext cx="8534400" cy="4114800"/>
          </a:xfrm>
        </p:spPr>
        <p:txBody>
          <a:bodyPr>
            <a:normAutofit fontScale="92500"/>
          </a:bodyPr>
          <a:lstStyle/>
          <a:p>
            <a:pPr algn="ctr" eaLnBrk="1" hangingPunct="1">
              <a:lnSpc>
                <a:spcPct val="90000"/>
              </a:lnSpc>
              <a:buFontTx/>
              <a:buNone/>
            </a:pPr>
            <a:r>
              <a:rPr lang="en-GB" sz="2800" b="1" u="sng"/>
              <a:t>FACTS</a:t>
            </a:r>
          </a:p>
          <a:p>
            <a:pPr algn="ctr" eaLnBrk="1" hangingPunct="1">
              <a:lnSpc>
                <a:spcPct val="90000"/>
              </a:lnSpc>
              <a:buFontTx/>
              <a:buNone/>
            </a:pPr>
            <a:endParaRPr lang="en-GB" sz="2800"/>
          </a:p>
          <a:p>
            <a:pPr eaLnBrk="1" hangingPunct="1">
              <a:lnSpc>
                <a:spcPct val="90000"/>
              </a:lnSpc>
            </a:pPr>
            <a:r>
              <a:rPr lang="en-GB" sz="2800"/>
              <a:t>The </a:t>
            </a:r>
            <a:r>
              <a:rPr lang="en-GB" sz="2800">
                <a:solidFill>
                  <a:srgbClr val="FF0000"/>
                </a:solidFill>
              </a:rPr>
              <a:t>inner core</a:t>
            </a:r>
            <a:r>
              <a:rPr lang="en-GB" sz="2800"/>
              <a:t> is the centre of the earth, made of </a:t>
            </a:r>
            <a:r>
              <a:rPr lang="en-GB" sz="2800">
                <a:solidFill>
                  <a:srgbClr val="FF0000"/>
                </a:solidFill>
              </a:rPr>
              <a:t>solid</a:t>
            </a:r>
            <a:r>
              <a:rPr lang="en-GB" sz="2800"/>
              <a:t> </a:t>
            </a:r>
            <a:r>
              <a:rPr lang="en-GB" sz="2800">
                <a:solidFill>
                  <a:srgbClr val="FF0000"/>
                </a:solidFill>
              </a:rPr>
              <a:t>iron</a:t>
            </a:r>
            <a:r>
              <a:rPr lang="en-GB" sz="2800"/>
              <a:t> and </a:t>
            </a:r>
            <a:r>
              <a:rPr lang="en-GB" sz="2800">
                <a:solidFill>
                  <a:srgbClr val="FF0000"/>
                </a:solidFill>
              </a:rPr>
              <a:t>nickel</a:t>
            </a:r>
            <a:r>
              <a:rPr lang="en-GB" sz="2800"/>
              <a:t>, it is the hottest part with a temp. of </a:t>
            </a:r>
            <a:r>
              <a:rPr lang="en-GB" sz="2800">
                <a:solidFill>
                  <a:srgbClr val="FF0000"/>
                </a:solidFill>
              </a:rPr>
              <a:t>5500</a:t>
            </a:r>
            <a:r>
              <a:rPr lang="en-GB" sz="2800" baseline="30000">
                <a:solidFill>
                  <a:srgbClr val="FF0000"/>
                </a:solidFill>
              </a:rPr>
              <a:t>o</a:t>
            </a:r>
            <a:r>
              <a:rPr lang="en-GB" sz="2800">
                <a:solidFill>
                  <a:srgbClr val="FF0000"/>
                </a:solidFill>
              </a:rPr>
              <a:t>C</a:t>
            </a:r>
          </a:p>
          <a:p>
            <a:pPr eaLnBrk="1" hangingPunct="1">
              <a:lnSpc>
                <a:spcPct val="90000"/>
              </a:lnSpc>
            </a:pPr>
            <a:r>
              <a:rPr lang="en-GB" sz="2800"/>
              <a:t>The </a:t>
            </a:r>
            <a:r>
              <a:rPr lang="en-GB" sz="2800">
                <a:solidFill>
                  <a:srgbClr val="FF0000"/>
                </a:solidFill>
              </a:rPr>
              <a:t>outer core</a:t>
            </a:r>
            <a:r>
              <a:rPr lang="en-GB" sz="2800"/>
              <a:t> is made up of </a:t>
            </a:r>
            <a:r>
              <a:rPr lang="en-GB" sz="2800">
                <a:solidFill>
                  <a:srgbClr val="FF0000"/>
                </a:solidFill>
              </a:rPr>
              <a:t>liquid iron</a:t>
            </a:r>
            <a:r>
              <a:rPr lang="en-GB" sz="2800"/>
              <a:t> and </a:t>
            </a:r>
            <a:r>
              <a:rPr lang="en-GB" sz="2800">
                <a:solidFill>
                  <a:srgbClr val="FF0000"/>
                </a:solidFill>
              </a:rPr>
              <a:t>nickel</a:t>
            </a:r>
          </a:p>
          <a:p>
            <a:pPr eaLnBrk="1" hangingPunct="1">
              <a:lnSpc>
                <a:spcPct val="90000"/>
              </a:lnSpc>
            </a:pPr>
            <a:r>
              <a:rPr lang="en-GB" sz="2800"/>
              <a:t>The </a:t>
            </a:r>
            <a:r>
              <a:rPr lang="en-GB" sz="2800">
                <a:solidFill>
                  <a:srgbClr val="FF0000"/>
                </a:solidFill>
              </a:rPr>
              <a:t>mantle</a:t>
            </a:r>
            <a:r>
              <a:rPr lang="en-GB" sz="2800"/>
              <a:t> is made up of </a:t>
            </a:r>
            <a:r>
              <a:rPr lang="en-GB" sz="2800">
                <a:solidFill>
                  <a:srgbClr val="FF0000"/>
                </a:solidFill>
              </a:rPr>
              <a:t>semi-molten rock</a:t>
            </a:r>
            <a:r>
              <a:rPr lang="en-GB" sz="2800"/>
              <a:t>, partially melted rocks are called </a:t>
            </a:r>
            <a:r>
              <a:rPr lang="en-GB" sz="2800">
                <a:solidFill>
                  <a:srgbClr val="FF0000"/>
                </a:solidFill>
              </a:rPr>
              <a:t>magma</a:t>
            </a:r>
            <a:r>
              <a:rPr lang="en-GB" sz="2800"/>
              <a:t>, temperatures reach </a:t>
            </a:r>
            <a:r>
              <a:rPr lang="en-GB" sz="2800">
                <a:solidFill>
                  <a:srgbClr val="FF0000"/>
                </a:solidFill>
              </a:rPr>
              <a:t>5000</a:t>
            </a:r>
            <a:r>
              <a:rPr lang="en-GB" sz="2800" baseline="30000">
                <a:solidFill>
                  <a:srgbClr val="FF0000"/>
                </a:solidFill>
              </a:rPr>
              <a:t>o</a:t>
            </a:r>
            <a:r>
              <a:rPr lang="en-GB" sz="2800">
                <a:solidFill>
                  <a:srgbClr val="FF0000"/>
                </a:solidFill>
              </a:rPr>
              <a:t>C </a:t>
            </a:r>
            <a:r>
              <a:rPr lang="en-GB" sz="2800"/>
              <a:t>here.</a:t>
            </a:r>
          </a:p>
          <a:p>
            <a:pPr eaLnBrk="1" hangingPunct="1">
              <a:lnSpc>
                <a:spcPct val="90000"/>
              </a:lnSpc>
            </a:pPr>
            <a:r>
              <a:rPr lang="en-GB" sz="2800"/>
              <a:t>The crust is the </a:t>
            </a:r>
            <a:r>
              <a:rPr lang="en-GB" sz="2800">
                <a:solidFill>
                  <a:srgbClr val="FF0000"/>
                </a:solidFill>
              </a:rPr>
              <a:t>thinnest</a:t>
            </a:r>
            <a:r>
              <a:rPr lang="en-GB" sz="2800"/>
              <a:t> layer, and is made up of </a:t>
            </a:r>
            <a:r>
              <a:rPr lang="en-GB" sz="2800">
                <a:solidFill>
                  <a:srgbClr val="FF0000"/>
                </a:solidFill>
              </a:rPr>
              <a:t>solid rock</a:t>
            </a:r>
            <a:r>
              <a:rPr lang="en-GB" sz="2800"/>
              <a:t>, it is the outer layer, like skin of an apple</a:t>
            </a:r>
          </a:p>
        </p:txBody>
      </p:sp>
    </p:spTree>
    <p:extLst>
      <p:ext uri="{BB962C8B-B14F-4D97-AF65-F5344CB8AC3E}">
        <p14:creationId xmlns:p14="http://schemas.microsoft.com/office/powerpoint/2010/main" val="1154300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0"/>
            <a:ext cx="7772400" cy="1143000"/>
          </a:xfrm>
        </p:spPr>
        <p:txBody>
          <a:bodyPr/>
          <a:lstStyle/>
          <a:p>
            <a:pPr eaLnBrk="1" hangingPunct="1"/>
            <a:r>
              <a:rPr lang="en-GB" b="1" u="sng"/>
              <a:t>Tectonic Plates</a:t>
            </a:r>
          </a:p>
        </p:txBody>
      </p:sp>
      <p:sp>
        <p:nvSpPr>
          <p:cNvPr id="7171" name="Rectangle 3"/>
          <p:cNvSpPr>
            <a:spLocks noGrp="1" noChangeArrowheads="1"/>
          </p:cNvSpPr>
          <p:nvPr>
            <p:ph type="body" idx="1"/>
          </p:nvPr>
        </p:nvSpPr>
        <p:spPr>
          <a:xfrm>
            <a:off x="609600" y="990600"/>
            <a:ext cx="7772400" cy="4114800"/>
          </a:xfrm>
        </p:spPr>
        <p:txBody>
          <a:bodyPr/>
          <a:lstStyle/>
          <a:p>
            <a:pPr eaLnBrk="1" hangingPunct="1"/>
            <a:r>
              <a:rPr lang="en-GB"/>
              <a:t>The Earth’s crust is divided up into plates</a:t>
            </a:r>
          </a:p>
          <a:p>
            <a:pPr eaLnBrk="1" hangingPunct="1"/>
            <a:r>
              <a:rPr lang="en-GB"/>
              <a:t>These plates ‘float’ or move very slowly (a few mm per year) on the molten material of the mantle. This movement is caused by convection currents in the mantle.</a:t>
            </a:r>
          </a:p>
        </p:txBody>
      </p:sp>
      <p:pic>
        <p:nvPicPr>
          <p:cNvPr id="7172" name="Picture 4" descr="C:\Documents and Settings\Gary Crumbie\My Documents\My Pictures\plates diagram.jpg"/>
          <p:cNvPicPr>
            <a:picLocks noChangeAspect="1" noChangeArrowheads="1"/>
          </p:cNvPicPr>
          <p:nvPr/>
        </p:nvPicPr>
        <p:blipFill>
          <a:blip r:embed="rId3" cstate="print"/>
          <a:srcRect/>
          <a:stretch>
            <a:fillRect/>
          </a:stretch>
        </p:blipFill>
        <p:spPr bwMode="auto">
          <a:xfrm>
            <a:off x="2895600" y="4114800"/>
            <a:ext cx="5638800" cy="2278094"/>
          </a:xfrm>
          <a:prstGeom prst="rect">
            <a:avLst/>
          </a:prstGeom>
          <a:noFill/>
          <a:ln w="9525">
            <a:noFill/>
            <a:miter lim="800000"/>
            <a:headEnd/>
            <a:tailEnd/>
          </a:ln>
        </p:spPr>
      </p:pic>
    </p:spTree>
    <p:extLst>
      <p:ext uri="{BB962C8B-B14F-4D97-AF65-F5344CB8AC3E}">
        <p14:creationId xmlns:p14="http://schemas.microsoft.com/office/powerpoint/2010/main" val="1363787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CONVECTION CURRENTS</a:t>
            </a:r>
          </a:p>
        </p:txBody>
      </p:sp>
      <p:sp>
        <p:nvSpPr>
          <p:cNvPr id="3" name="Content Placeholder 2"/>
          <p:cNvSpPr>
            <a:spLocks noGrp="1"/>
          </p:cNvSpPr>
          <p:nvPr>
            <p:ph idx="1"/>
          </p:nvPr>
        </p:nvSpPr>
        <p:spPr/>
        <p:txBody>
          <a:bodyPr/>
          <a:lstStyle/>
          <a:p>
            <a:r>
              <a:rPr lang="en-US" dirty="0"/>
              <a:t>Convection currents are heat currents that rise and fall in the mantle.</a:t>
            </a:r>
          </a:p>
          <a:p>
            <a:r>
              <a:rPr lang="en-US" dirty="0"/>
              <a:t>They are responsible for causing breaks and cracks in the crust above. The movement then causes the tectonic plates to move apart, towards each other or side by side.</a:t>
            </a:r>
          </a:p>
          <a:p>
            <a:r>
              <a:rPr lang="en-US" dirty="0"/>
              <a:t>Earthquake and volcanic activity is created at the edge of two plates.</a:t>
            </a:r>
          </a:p>
        </p:txBody>
      </p:sp>
    </p:spTree>
    <p:extLst>
      <p:ext uri="{BB962C8B-B14F-4D97-AF65-F5344CB8AC3E}">
        <p14:creationId xmlns:p14="http://schemas.microsoft.com/office/powerpoint/2010/main" val="375086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b="1" u="sng"/>
              <a:t>Plate tectonics</a:t>
            </a:r>
          </a:p>
        </p:txBody>
      </p:sp>
      <p:sp>
        <p:nvSpPr>
          <p:cNvPr id="9219" name="Rectangle 3"/>
          <p:cNvSpPr>
            <a:spLocks noGrp="1" noChangeArrowheads="1"/>
          </p:cNvSpPr>
          <p:nvPr>
            <p:ph type="body" idx="1"/>
          </p:nvPr>
        </p:nvSpPr>
        <p:spPr/>
        <p:txBody>
          <a:bodyPr/>
          <a:lstStyle/>
          <a:p>
            <a:pPr eaLnBrk="1" hangingPunct="1"/>
            <a:r>
              <a:rPr lang="en-GB" dirty="0"/>
              <a:t>The place where two plates meet is called a </a:t>
            </a:r>
            <a:r>
              <a:rPr lang="en-GB" b="1" u="sng" dirty="0"/>
              <a:t>plate boundary</a:t>
            </a:r>
            <a:r>
              <a:rPr lang="en-GB" dirty="0"/>
              <a:t>, most earthquakes and volcanoes happen here in a narrow belt called ‘</a:t>
            </a:r>
            <a:r>
              <a:rPr lang="en-GB" b="1" u="sng" dirty="0"/>
              <a:t>zones of activity</a:t>
            </a:r>
            <a:r>
              <a:rPr lang="en-GB" dirty="0"/>
              <a:t>’.</a:t>
            </a:r>
          </a:p>
        </p:txBody>
      </p:sp>
    </p:spTree>
    <p:extLst>
      <p:ext uri="{BB962C8B-B14F-4D97-AF65-F5344CB8AC3E}">
        <p14:creationId xmlns:p14="http://schemas.microsoft.com/office/powerpoint/2010/main" val="1491460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what ways do the plates move? </a:t>
            </a:r>
          </a:p>
        </p:txBody>
      </p:sp>
      <p:sp>
        <p:nvSpPr>
          <p:cNvPr id="3" name="Content Placeholder 2"/>
          <p:cNvSpPr>
            <a:spLocks noGrp="1"/>
          </p:cNvSpPr>
          <p:nvPr>
            <p:ph idx="1"/>
          </p:nvPr>
        </p:nvSpPr>
        <p:spPr/>
        <p:txBody>
          <a:bodyPr>
            <a:normAutofit fontScale="77500" lnSpcReduction="20000"/>
          </a:bodyPr>
          <a:lstStyle/>
          <a:p>
            <a:pPr>
              <a:buNone/>
            </a:pPr>
            <a:r>
              <a:rPr lang="en-US" b="1" dirty="0"/>
              <a:t>3 types of plate movements: </a:t>
            </a:r>
          </a:p>
          <a:p>
            <a:pPr>
              <a:buNone/>
            </a:pPr>
            <a:endParaRPr lang="en-US" dirty="0"/>
          </a:p>
          <a:p>
            <a:pPr>
              <a:buNone/>
            </a:pPr>
            <a:r>
              <a:rPr lang="en-US" dirty="0">
                <a:solidFill>
                  <a:srgbClr val="FF0000"/>
                </a:solidFill>
              </a:rPr>
              <a:t>Convergent: </a:t>
            </a:r>
            <a:r>
              <a:rPr lang="en-US" dirty="0">
                <a:solidFill>
                  <a:schemeClr val="tx1">
                    <a:lumMod val="95000"/>
                    <a:lumOff val="5000"/>
                  </a:schemeClr>
                </a:solidFill>
              </a:rPr>
              <a:t>Plates move together. Can be split into destructive (oceanic and continental crust or oceanic and oceanic) and collision (continental and continental)  </a:t>
            </a:r>
          </a:p>
          <a:p>
            <a:pPr>
              <a:buNone/>
            </a:pPr>
            <a:endParaRPr lang="en-US" dirty="0"/>
          </a:p>
          <a:p>
            <a:pPr>
              <a:buNone/>
            </a:pPr>
            <a:r>
              <a:rPr lang="en-US" dirty="0">
                <a:solidFill>
                  <a:srgbClr val="00B050"/>
                </a:solidFill>
              </a:rPr>
              <a:t>Divergent: </a:t>
            </a:r>
            <a:r>
              <a:rPr lang="en-US" dirty="0">
                <a:solidFill>
                  <a:schemeClr val="tx1">
                    <a:lumMod val="95000"/>
                    <a:lumOff val="5000"/>
                  </a:schemeClr>
                </a:solidFill>
              </a:rPr>
              <a:t>Plates move apart from each other. Can also be called a constructive margin. </a:t>
            </a:r>
          </a:p>
          <a:p>
            <a:pPr>
              <a:buNone/>
            </a:pPr>
            <a:endParaRPr lang="en-US" dirty="0"/>
          </a:p>
          <a:p>
            <a:pPr>
              <a:buNone/>
            </a:pPr>
            <a:r>
              <a:rPr lang="en-US" dirty="0">
                <a:solidFill>
                  <a:srgbClr val="00B0F0"/>
                </a:solidFill>
              </a:rPr>
              <a:t>Conservative: </a:t>
            </a:r>
            <a:r>
              <a:rPr lang="en-US" dirty="0">
                <a:solidFill>
                  <a:schemeClr val="tx1">
                    <a:lumMod val="95000"/>
                    <a:lumOff val="5000"/>
                  </a:schemeClr>
                </a:solidFill>
              </a:rPr>
              <a:t>Plates slide past each other. Can also be called a transform margin.</a:t>
            </a:r>
          </a:p>
          <a:p>
            <a:pPr>
              <a:buNone/>
            </a:pPr>
            <a:r>
              <a:rPr lang="en-GB" dirty="0">
                <a:hlinkClick r:id="rId2"/>
              </a:rPr>
              <a:t>http://www.youtube.com/watch?v=ifke1GsjNN0</a:t>
            </a:r>
            <a:endParaRPr lang="en-GB" dirty="0"/>
          </a:p>
          <a:p>
            <a:pPr>
              <a:buNone/>
            </a:pPr>
            <a:endParaRPr lang="en-US" dirty="0">
              <a:solidFill>
                <a:schemeClr val="tx1">
                  <a:lumMod val="95000"/>
                  <a:lumOff val="5000"/>
                </a:schemeClr>
              </a:solidFill>
            </a:endParaRPr>
          </a:p>
        </p:txBody>
      </p:sp>
    </p:spTree>
    <p:extLst>
      <p:ext uri="{BB962C8B-B14F-4D97-AF65-F5344CB8AC3E}">
        <p14:creationId xmlns:p14="http://schemas.microsoft.com/office/powerpoint/2010/main" val="1586099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you need to know about each plate boundary:</a:t>
            </a:r>
          </a:p>
        </p:txBody>
      </p:sp>
      <p:sp>
        <p:nvSpPr>
          <p:cNvPr id="3" name="Content Placeholder 2"/>
          <p:cNvSpPr>
            <a:spLocks noGrp="1"/>
          </p:cNvSpPr>
          <p:nvPr>
            <p:ph idx="1"/>
          </p:nvPr>
        </p:nvSpPr>
        <p:spPr/>
        <p:txBody>
          <a:bodyPr/>
          <a:lstStyle/>
          <a:p>
            <a:pPr>
              <a:buNone/>
            </a:pPr>
            <a:r>
              <a:rPr lang="en-US" dirty="0"/>
              <a:t>1. What happens at that boundary</a:t>
            </a:r>
          </a:p>
          <a:p>
            <a:pPr>
              <a:buNone/>
            </a:pPr>
            <a:r>
              <a:rPr lang="en-US" dirty="0"/>
              <a:t>2. What activity (e.g. volcano or earthquake that causes)</a:t>
            </a:r>
          </a:p>
          <a:p>
            <a:pPr>
              <a:buNone/>
            </a:pPr>
            <a:r>
              <a:rPr lang="en-US" dirty="0"/>
              <a:t>3. Why that activity is caused</a:t>
            </a:r>
          </a:p>
          <a:p>
            <a:pPr>
              <a:buNone/>
            </a:pPr>
            <a:r>
              <a:rPr lang="en-US" dirty="0"/>
              <a:t>4. Examples of locations</a:t>
            </a:r>
          </a:p>
          <a:p>
            <a:pPr>
              <a:buNone/>
            </a:pPr>
            <a:r>
              <a:rPr lang="en-US" dirty="0"/>
              <a:t>5. Draw an annotated sketch. </a:t>
            </a:r>
          </a:p>
          <a:p>
            <a:pPr>
              <a:buNone/>
            </a:pPr>
            <a:endParaRPr lang="en-US" dirty="0"/>
          </a:p>
        </p:txBody>
      </p:sp>
      <p:sp>
        <p:nvSpPr>
          <p:cNvPr id="4" name="TextBox 3"/>
          <p:cNvSpPr txBox="1"/>
          <p:nvPr/>
        </p:nvSpPr>
        <p:spPr>
          <a:xfrm>
            <a:off x="5867400" y="3276600"/>
            <a:ext cx="3048000" cy="1477328"/>
          </a:xfrm>
          <a:prstGeom prst="rect">
            <a:avLst/>
          </a:prstGeom>
          <a:noFill/>
        </p:spPr>
        <p:txBody>
          <a:bodyPr wrap="square" rtlCol="0">
            <a:spAutoFit/>
          </a:bodyPr>
          <a:lstStyle/>
          <a:p>
            <a:pPr algn="ctr"/>
            <a:r>
              <a:rPr lang="en-US" b="1" i="1" dirty="0">
                <a:solidFill>
                  <a:srgbClr val="FF0000"/>
                </a:solidFill>
              </a:rPr>
              <a:t>NOTE: We will focus on the 2 boundaries that pose the most risk to the USA: The Conservative and convergent plate boundaries</a:t>
            </a:r>
          </a:p>
        </p:txBody>
      </p:sp>
    </p:spTree>
    <p:extLst>
      <p:ext uri="{BB962C8B-B14F-4D97-AF65-F5344CB8AC3E}">
        <p14:creationId xmlns:p14="http://schemas.microsoft.com/office/powerpoint/2010/main" val="857483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Convergent plate margin (destructive)</a:t>
            </a:r>
          </a:p>
        </p:txBody>
      </p:sp>
      <p:sp>
        <p:nvSpPr>
          <p:cNvPr id="5" name="Subtitle 4"/>
          <p:cNvSpPr>
            <a:spLocks noGrp="1"/>
          </p:cNvSpPr>
          <p:nvPr>
            <p:ph type="subTitle" idx="1"/>
          </p:nvPr>
        </p:nvSpPr>
        <p:spPr/>
        <p:txBody>
          <a:bodyPr/>
          <a:lstStyle/>
          <a:p>
            <a:r>
              <a:rPr lang="en-US" dirty="0"/>
              <a:t>Oceanic and continental plates</a:t>
            </a:r>
          </a:p>
        </p:txBody>
      </p:sp>
      <p:sp>
        <p:nvSpPr>
          <p:cNvPr id="2" name="TextBox 1"/>
          <p:cNvSpPr txBox="1"/>
          <p:nvPr/>
        </p:nvSpPr>
        <p:spPr>
          <a:xfrm>
            <a:off x="7239000" y="152400"/>
            <a:ext cx="1524000" cy="646331"/>
          </a:xfrm>
          <a:prstGeom prst="rect">
            <a:avLst/>
          </a:prstGeom>
          <a:noFill/>
        </p:spPr>
        <p:txBody>
          <a:bodyPr wrap="square" rtlCol="0">
            <a:spAutoFit/>
          </a:bodyPr>
          <a:lstStyle/>
          <a:p>
            <a:r>
              <a:rPr lang="en-US" dirty="0">
                <a:hlinkClick r:id="rId2"/>
              </a:rPr>
              <a:t>READ MORE HERE</a:t>
            </a:r>
            <a:endParaRPr lang="en-US" dirty="0"/>
          </a:p>
        </p:txBody>
      </p:sp>
    </p:spTree>
    <p:extLst>
      <p:ext uri="{BB962C8B-B14F-4D97-AF65-F5344CB8AC3E}">
        <p14:creationId xmlns:p14="http://schemas.microsoft.com/office/powerpoint/2010/main" val="21137787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801</Words>
  <Application>Microsoft Macintosh PowerPoint</Application>
  <PresentationFormat>On-screen Show (4:3)</PresentationFormat>
  <Paragraphs>81</Paragraphs>
  <Slides>19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Comic Sans MS</vt:lpstr>
      <vt:lpstr>Wingdings</vt:lpstr>
      <vt:lpstr>Office Theme</vt:lpstr>
      <vt:lpstr>PowerPoint Presentation</vt:lpstr>
      <vt:lpstr>PowerPoint Presentation</vt:lpstr>
      <vt:lpstr>The Structure of the Earth</vt:lpstr>
      <vt:lpstr>Tectonic Plates</vt:lpstr>
      <vt:lpstr>CONVECTION CURRENTS</vt:lpstr>
      <vt:lpstr>Plate tectonics</vt:lpstr>
      <vt:lpstr>In what ways do the plates move? </vt:lpstr>
      <vt:lpstr>What you need to know about each plate boundary:</vt:lpstr>
      <vt:lpstr>Convergent plate margin (destructive)</vt:lpstr>
      <vt:lpstr>PowerPoint Presentation</vt:lpstr>
      <vt:lpstr>Tsunami hazard</vt:lpstr>
      <vt:lpstr>Conservative plate boundary</vt:lpstr>
      <vt:lpstr>What happens at conservative margins?</vt:lpstr>
      <vt:lpstr>San Andreas Fault</vt:lpstr>
      <vt:lpstr>How come the most volcanic place on Earth is nowhere near a plate margin?</vt:lpstr>
      <vt:lpstr>Risk at hotspots e.g. Hawaii!</vt:lpstr>
      <vt:lpstr>PowerPoint Presentation</vt:lpstr>
      <vt:lpstr>Oreo Style ♯OreoTectonics</vt:lpstr>
      <vt:lpstr>Review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Tectonics in the USA</dc:title>
  <dc:creator>Anna Bennett</dc:creator>
  <cp:lastModifiedBy>Helen Morgan</cp:lastModifiedBy>
  <cp:revision>40</cp:revision>
  <dcterms:created xsi:type="dcterms:W3CDTF">2013-10-09T01:03:10Z</dcterms:created>
  <dcterms:modified xsi:type="dcterms:W3CDTF">2021-11-03T01:38:22Z</dcterms:modified>
</cp:coreProperties>
</file>