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94" r:id="rId3"/>
    <p:sldId id="257" r:id="rId4"/>
    <p:sldId id="258" r:id="rId5"/>
    <p:sldId id="273" r:id="rId6"/>
    <p:sldId id="275" r:id="rId7"/>
    <p:sldId id="276" r:id="rId8"/>
    <p:sldId id="272" r:id="rId9"/>
    <p:sldId id="280" r:id="rId10"/>
    <p:sldId id="277" r:id="rId11"/>
    <p:sldId id="279" r:id="rId12"/>
    <p:sldId id="290" r:id="rId13"/>
    <p:sldId id="259" r:id="rId14"/>
    <p:sldId id="289" r:id="rId15"/>
    <p:sldId id="261" r:id="rId16"/>
    <p:sldId id="262" r:id="rId17"/>
    <p:sldId id="263" r:id="rId18"/>
    <p:sldId id="269" r:id="rId19"/>
    <p:sldId id="270" r:id="rId20"/>
    <p:sldId id="271" r:id="rId21"/>
    <p:sldId id="274" r:id="rId22"/>
    <p:sldId id="292" r:id="rId23"/>
    <p:sldId id="264" r:id="rId24"/>
    <p:sldId id="265" r:id="rId25"/>
    <p:sldId id="266" r:id="rId26"/>
    <p:sldId id="281" r:id="rId27"/>
    <p:sldId id="282" r:id="rId28"/>
    <p:sldId id="291" r:id="rId29"/>
    <p:sldId id="283" r:id="rId30"/>
    <p:sldId id="284" r:id="rId31"/>
    <p:sldId id="286" r:id="rId32"/>
    <p:sldId id="295" r:id="rId33"/>
    <p:sldId id="293" r:id="rId34"/>
    <p:sldId id="285" r:id="rId35"/>
    <p:sldId id="296" r:id="rId36"/>
    <p:sldId id="287" r:id="rId37"/>
    <p:sldId id="260" r:id="rId38"/>
    <p:sldId id="288" r:id="rId39"/>
    <p:sldId id="278" r:id="rId40"/>
    <p:sldId id="29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p:restoredTop sz="92094"/>
  </p:normalViewPr>
  <p:slideViewPr>
    <p:cSldViewPr snapToGrid="0" snapToObjects="1">
      <p:cViewPr varScale="1">
        <p:scale>
          <a:sx n="89" d="100"/>
          <a:sy n="89" d="100"/>
        </p:scale>
        <p:origin x="200"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B179F-FA1B-BA41-8593-949F251C969A}" type="datetimeFigureOut">
              <a:rPr lang="en-US" smtClean="0"/>
              <a:t>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B4240-DE8D-8E41-81A1-F360478C7682}" type="slidenum">
              <a:rPr lang="en-US" smtClean="0"/>
              <a:t>‹#›</a:t>
            </a:fld>
            <a:endParaRPr lang="en-US"/>
          </a:p>
        </p:txBody>
      </p:sp>
    </p:spTree>
    <p:extLst>
      <p:ext uri="{BB962C8B-B14F-4D97-AF65-F5344CB8AC3E}">
        <p14:creationId xmlns:p14="http://schemas.microsoft.com/office/powerpoint/2010/main" val="393046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B4240-DE8D-8E41-81A1-F360478C7682}" type="slidenum">
              <a:rPr lang="en-US" smtClean="0"/>
              <a:t>10</a:t>
            </a:fld>
            <a:endParaRPr lang="en-US"/>
          </a:p>
        </p:txBody>
      </p:sp>
    </p:spTree>
    <p:extLst>
      <p:ext uri="{BB962C8B-B14F-4D97-AF65-F5344CB8AC3E}">
        <p14:creationId xmlns:p14="http://schemas.microsoft.com/office/powerpoint/2010/main" val="24256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533E-CCD4-274F-AD4A-4AA074BD47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74B712-E3D7-8D42-BFD5-C5D2BB7835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33A2C7-ADFC-2248-AFAE-BA26D9611E8B}"/>
              </a:ext>
            </a:extLst>
          </p:cNvPr>
          <p:cNvSpPr>
            <a:spLocks noGrp="1"/>
          </p:cNvSpPr>
          <p:nvPr>
            <p:ph type="dt" sz="half" idx="10"/>
          </p:nvPr>
        </p:nvSpPr>
        <p:spPr/>
        <p:txBody>
          <a:bodyPr/>
          <a:lstStyle/>
          <a:p>
            <a:fld id="{DBDD7005-3047-F34D-AE9B-4F18FC3077FC}" type="datetimeFigureOut">
              <a:rPr lang="en-US" smtClean="0"/>
              <a:t>2/6/20</a:t>
            </a:fld>
            <a:endParaRPr lang="en-US"/>
          </a:p>
        </p:txBody>
      </p:sp>
      <p:sp>
        <p:nvSpPr>
          <p:cNvPr id="5" name="Footer Placeholder 4">
            <a:extLst>
              <a:ext uri="{FF2B5EF4-FFF2-40B4-BE49-F238E27FC236}">
                <a16:creationId xmlns:a16="http://schemas.microsoft.com/office/drawing/2014/main" id="{67D88884-B3D4-1047-A0BF-E238908F9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95E57-9E48-214B-B805-75961E92D688}"/>
              </a:ext>
            </a:extLst>
          </p:cNvPr>
          <p:cNvSpPr>
            <a:spLocks noGrp="1"/>
          </p:cNvSpPr>
          <p:nvPr>
            <p:ph type="sldNum" sz="quarter" idx="12"/>
          </p:nvPr>
        </p:nvSpPr>
        <p:spPr/>
        <p:txBody>
          <a:bodyPr/>
          <a:lstStyle/>
          <a:p>
            <a:fld id="{4D4B31B2-6D23-F44F-A767-5C9AD41F860D}" type="slidenum">
              <a:rPr lang="en-US" smtClean="0"/>
              <a:t>‹#›</a:t>
            </a:fld>
            <a:endParaRPr lang="en-US"/>
          </a:p>
        </p:txBody>
      </p:sp>
    </p:spTree>
    <p:extLst>
      <p:ext uri="{BB962C8B-B14F-4D97-AF65-F5344CB8AC3E}">
        <p14:creationId xmlns:p14="http://schemas.microsoft.com/office/powerpoint/2010/main" val="146901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71447-4446-3F4D-83DB-DD664D34C9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68B821-8625-2043-8482-1A3B5EF82C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3940-10DC-764C-A862-FFDFBA8F46C9}"/>
              </a:ext>
            </a:extLst>
          </p:cNvPr>
          <p:cNvSpPr>
            <a:spLocks noGrp="1"/>
          </p:cNvSpPr>
          <p:nvPr>
            <p:ph type="dt" sz="half" idx="10"/>
          </p:nvPr>
        </p:nvSpPr>
        <p:spPr/>
        <p:txBody>
          <a:bodyPr/>
          <a:lstStyle/>
          <a:p>
            <a:fld id="{DBDD7005-3047-F34D-AE9B-4F18FC3077FC}" type="datetimeFigureOut">
              <a:rPr lang="en-US" smtClean="0"/>
              <a:t>2/6/20</a:t>
            </a:fld>
            <a:endParaRPr lang="en-US"/>
          </a:p>
        </p:txBody>
      </p:sp>
      <p:sp>
        <p:nvSpPr>
          <p:cNvPr id="5" name="Footer Placeholder 4">
            <a:extLst>
              <a:ext uri="{FF2B5EF4-FFF2-40B4-BE49-F238E27FC236}">
                <a16:creationId xmlns:a16="http://schemas.microsoft.com/office/drawing/2014/main" id="{D59E3053-53D7-5B41-8184-6125CA802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F691C-0ED7-0645-8196-826B4A056F69}"/>
              </a:ext>
            </a:extLst>
          </p:cNvPr>
          <p:cNvSpPr>
            <a:spLocks noGrp="1"/>
          </p:cNvSpPr>
          <p:nvPr>
            <p:ph type="sldNum" sz="quarter" idx="12"/>
          </p:nvPr>
        </p:nvSpPr>
        <p:spPr/>
        <p:txBody>
          <a:bodyPr/>
          <a:lstStyle/>
          <a:p>
            <a:fld id="{4D4B31B2-6D23-F44F-A767-5C9AD41F860D}" type="slidenum">
              <a:rPr lang="en-US" smtClean="0"/>
              <a:t>‹#›</a:t>
            </a:fld>
            <a:endParaRPr lang="en-US"/>
          </a:p>
        </p:txBody>
      </p:sp>
    </p:spTree>
    <p:extLst>
      <p:ext uri="{BB962C8B-B14F-4D97-AF65-F5344CB8AC3E}">
        <p14:creationId xmlns:p14="http://schemas.microsoft.com/office/powerpoint/2010/main" val="237149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03431D-5EC1-8A45-AFAC-2B0BF62ADB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286E39-2AED-0F4B-8875-27BA45AA5E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5D597-A47B-0F4D-B55C-B4B58A7BFA24}"/>
              </a:ext>
            </a:extLst>
          </p:cNvPr>
          <p:cNvSpPr>
            <a:spLocks noGrp="1"/>
          </p:cNvSpPr>
          <p:nvPr>
            <p:ph type="dt" sz="half" idx="10"/>
          </p:nvPr>
        </p:nvSpPr>
        <p:spPr/>
        <p:txBody>
          <a:bodyPr/>
          <a:lstStyle/>
          <a:p>
            <a:fld id="{DBDD7005-3047-F34D-AE9B-4F18FC3077FC}" type="datetimeFigureOut">
              <a:rPr lang="en-US" smtClean="0"/>
              <a:t>2/6/20</a:t>
            </a:fld>
            <a:endParaRPr lang="en-US"/>
          </a:p>
        </p:txBody>
      </p:sp>
      <p:sp>
        <p:nvSpPr>
          <p:cNvPr id="5" name="Footer Placeholder 4">
            <a:extLst>
              <a:ext uri="{FF2B5EF4-FFF2-40B4-BE49-F238E27FC236}">
                <a16:creationId xmlns:a16="http://schemas.microsoft.com/office/drawing/2014/main" id="{D7EF87B7-A3CD-0E4E-99CA-9C72781FE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CFC10-4A2D-E646-8A3A-69D3D98225F9}"/>
              </a:ext>
            </a:extLst>
          </p:cNvPr>
          <p:cNvSpPr>
            <a:spLocks noGrp="1"/>
          </p:cNvSpPr>
          <p:nvPr>
            <p:ph type="sldNum" sz="quarter" idx="12"/>
          </p:nvPr>
        </p:nvSpPr>
        <p:spPr/>
        <p:txBody>
          <a:bodyPr/>
          <a:lstStyle/>
          <a:p>
            <a:fld id="{4D4B31B2-6D23-F44F-A767-5C9AD41F860D}" type="slidenum">
              <a:rPr lang="en-US" smtClean="0"/>
              <a:t>‹#›</a:t>
            </a:fld>
            <a:endParaRPr lang="en-US"/>
          </a:p>
        </p:txBody>
      </p:sp>
    </p:spTree>
    <p:extLst>
      <p:ext uri="{BB962C8B-B14F-4D97-AF65-F5344CB8AC3E}">
        <p14:creationId xmlns:p14="http://schemas.microsoft.com/office/powerpoint/2010/main" val="148430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546A-2BF5-BD40-A019-E8AEBC34A4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E5A4AD-69CF-5A41-A4A4-D1FD6B8BAE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6DCB4-CD15-3E44-B5DA-1000AF6892AC}"/>
              </a:ext>
            </a:extLst>
          </p:cNvPr>
          <p:cNvSpPr>
            <a:spLocks noGrp="1"/>
          </p:cNvSpPr>
          <p:nvPr>
            <p:ph type="dt" sz="half" idx="10"/>
          </p:nvPr>
        </p:nvSpPr>
        <p:spPr/>
        <p:txBody>
          <a:bodyPr/>
          <a:lstStyle/>
          <a:p>
            <a:fld id="{DBDD7005-3047-F34D-AE9B-4F18FC3077FC}" type="datetimeFigureOut">
              <a:rPr lang="en-US" smtClean="0"/>
              <a:t>2/6/20</a:t>
            </a:fld>
            <a:endParaRPr lang="en-US"/>
          </a:p>
        </p:txBody>
      </p:sp>
      <p:sp>
        <p:nvSpPr>
          <p:cNvPr id="5" name="Footer Placeholder 4">
            <a:extLst>
              <a:ext uri="{FF2B5EF4-FFF2-40B4-BE49-F238E27FC236}">
                <a16:creationId xmlns:a16="http://schemas.microsoft.com/office/drawing/2014/main" id="{3BA230BD-D65C-D843-8660-6C2D7C348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B3688-192D-844E-B0C0-477B54DE729C}"/>
              </a:ext>
            </a:extLst>
          </p:cNvPr>
          <p:cNvSpPr>
            <a:spLocks noGrp="1"/>
          </p:cNvSpPr>
          <p:nvPr>
            <p:ph type="sldNum" sz="quarter" idx="12"/>
          </p:nvPr>
        </p:nvSpPr>
        <p:spPr/>
        <p:txBody>
          <a:bodyPr/>
          <a:lstStyle/>
          <a:p>
            <a:fld id="{4D4B31B2-6D23-F44F-A767-5C9AD41F860D}" type="slidenum">
              <a:rPr lang="en-US" smtClean="0"/>
              <a:t>‹#›</a:t>
            </a:fld>
            <a:endParaRPr lang="en-US"/>
          </a:p>
        </p:txBody>
      </p:sp>
    </p:spTree>
    <p:extLst>
      <p:ext uri="{BB962C8B-B14F-4D97-AF65-F5344CB8AC3E}">
        <p14:creationId xmlns:p14="http://schemas.microsoft.com/office/powerpoint/2010/main" val="335736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4CA8-F7D6-134E-947B-4F12EE583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C6AC08-6C20-164C-982F-A4D765D4F7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C0374E-A411-1C42-BCBD-C5277C26B469}"/>
              </a:ext>
            </a:extLst>
          </p:cNvPr>
          <p:cNvSpPr>
            <a:spLocks noGrp="1"/>
          </p:cNvSpPr>
          <p:nvPr>
            <p:ph type="dt" sz="half" idx="10"/>
          </p:nvPr>
        </p:nvSpPr>
        <p:spPr/>
        <p:txBody>
          <a:bodyPr/>
          <a:lstStyle/>
          <a:p>
            <a:fld id="{DBDD7005-3047-F34D-AE9B-4F18FC3077FC}" type="datetimeFigureOut">
              <a:rPr lang="en-US" smtClean="0"/>
              <a:t>2/6/20</a:t>
            </a:fld>
            <a:endParaRPr lang="en-US"/>
          </a:p>
        </p:txBody>
      </p:sp>
      <p:sp>
        <p:nvSpPr>
          <p:cNvPr id="5" name="Footer Placeholder 4">
            <a:extLst>
              <a:ext uri="{FF2B5EF4-FFF2-40B4-BE49-F238E27FC236}">
                <a16:creationId xmlns:a16="http://schemas.microsoft.com/office/drawing/2014/main" id="{0E436B95-973A-054E-B25B-4642BF8C4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7F5EA-63D0-4E4A-8B7F-FA2AEABD5D32}"/>
              </a:ext>
            </a:extLst>
          </p:cNvPr>
          <p:cNvSpPr>
            <a:spLocks noGrp="1"/>
          </p:cNvSpPr>
          <p:nvPr>
            <p:ph type="sldNum" sz="quarter" idx="12"/>
          </p:nvPr>
        </p:nvSpPr>
        <p:spPr/>
        <p:txBody>
          <a:bodyPr/>
          <a:lstStyle/>
          <a:p>
            <a:fld id="{4D4B31B2-6D23-F44F-A767-5C9AD41F860D}" type="slidenum">
              <a:rPr lang="en-US" smtClean="0"/>
              <a:t>‹#›</a:t>
            </a:fld>
            <a:endParaRPr lang="en-US"/>
          </a:p>
        </p:txBody>
      </p:sp>
    </p:spTree>
    <p:extLst>
      <p:ext uri="{BB962C8B-B14F-4D97-AF65-F5344CB8AC3E}">
        <p14:creationId xmlns:p14="http://schemas.microsoft.com/office/powerpoint/2010/main" val="395473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9897-71A0-894D-A44F-AAF6A23A2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9A2BA-A385-DC4F-B914-83DB69E52A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3DD674-96B2-0B49-98D3-F9A915BAB3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4021F8-577A-F743-81DF-4FCB434B6539}"/>
              </a:ext>
            </a:extLst>
          </p:cNvPr>
          <p:cNvSpPr>
            <a:spLocks noGrp="1"/>
          </p:cNvSpPr>
          <p:nvPr>
            <p:ph type="dt" sz="half" idx="10"/>
          </p:nvPr>
        </p:nvSpPr>
        <p:spPr/>
        <p:txBody>
          <a:bodyPr/>
          <a:lstStyle/>
          <a:p>
            <a:fld id="{DBDD7005-3047-F34D-AE9B-4F18FC3077FC}" type="datetimeFigureOut">
              <a:rPr lang="en-US" smtClean="0"/>
              <a:t>2/6/20</a:t>
            </a:fld>
            <a:endParaRPr lang="en-US"/>
          </a:p>
        </p:txBody>
      </p:sp>
      <p:sp>
        <p:nvSpPr>
          <p:cNvPr id="6" name="Footer Placeholder 5">
            <a:extLst>
              <a:ext uri="{FF2B5EF4-FFF2-40B4-BE49-F238E27FC236}">
                <a16:creationId xmlns:a16="http://schemas.microsoft.com/office/drawing/2014/main" id="{4112489E-563A-0342-BDC1-21BBD5D4C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6EDD25-5F99-B648-99FC-65007DE4DFD9}"/>
              </a:ext>
            </a:extLst>
          </p:cNvPr>
          <p:cNvSpPr>
            <a:spLocks noGrp="1"/>
          </p:cNvSpPr>
          <p:nvPr>
            <p:ph type="sldNum" sz="quarter" idx="12"/>
          </p:nvPr>
        </p:nvSpPr>
        <p:spPr/>
        <p:txBody>
          <a:bodyPr/>
          <a:lstStyle/>
          <a:p>
            <a:fld id="{4D4B31B2-6D23-F44F-A767-5C9AD41F860D}" type="slidenum">
              <a:rPr lang="en-US" smtClean="0"/>
              <a:t>‹#›</a:t>
            </a:fld>
            <a:endParaRPr lang="en-US"/>
          </a:p>
        </p:txBody>
      </p:sp>
    </p:spTree>
    <p:extLst>
      <p:ext uri="{BB962C8B-B14F-4D97-AF65-F5344CB8AC3E}">
        <p14:creationId xmlns:p14="http://schemas.microsoft.com/office/powerpoint/2010/main" val="74076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BA1C4-1D52-434B-A30F-369315C88F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53F5B6-C811-7F4F-A62E-4F900094E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672981-A06F-C347-9D25-626ABC11BE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D55E3-8538-4741-A52F-8AA473555B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492AA13-751F-F844-B5E4-960E6AD63C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C540C4-E5C7-9D4C-B239-02E7B8999C97}"/>
              </a:ext>
            </a:extLst>
          </p:cNvPr>
          <p:cNvSpPr>
            <a:spLocks noGrp="1"/>
          </p:cNvSpPr>
          <p:nvPr>
            <p:ph type="dt" sz="half" idx="10"/>
          </p:nvPr>
        </p:nvSpPr>
        <p:spPr/>
        <p:txBody>
          <a:bodyPr/>
          <a:lstStyle/>
          <a:p>
            <a:fld id="{DBDD7005-3047-F34D-AE9B-4F18FC3077FC}" type="datetimeFigureOut">
              <a:rPr lang="en-US" smtClean="0"/>
              <a:t>2/6/20</a:t>
            </a:fld>
            <a:endParaRPr lang="en-US"/>
          </a:p>
        </p:txBody>
      </p:sp>
      <p:sp>
        <p:nvSpPr>
          <p:cNvPr id="8" name="Footer Placeholder 7">
            <a:extLst>
              <a:ext uri="{FF2B5EF4-FFF2-40B4-BE49-F238E27FC236}">
                <a16:creationId xmlns:a16="http://schemas.microsoft.com/office/drawing/2014/main" id="{BE7A6D41-17F7-004F-A15B-AA6C865106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108FB9-3397-A74D-B6D8-9EBBA81EB2AC}"/>
              </a:ext>
            </a:extLst>
          </p:cNvPr>
          <p:cNvSpPr>
            <a:spLocks noGrp="1"/>
          </p:cNvSpPr>
          <p:nvPr>
            <p:ph type="sldNum" sz="quarter" idx="12"/>
          </p:nvPr>
        </p:nvSpPr>
        <p:spPr/>
        <p:txBody>
          <a:bodyPr/>
          <a:lstStyle/>
          <a:p>
            <a:fld id="{4D4B31B2-6D23-F44F-A767-5C9AD41F860D}" type="slidenum">
              <a:rPr lang="en-US" smtClean="0"/>
              <a:t>‹#›</a:t>
            </a:fld>
            <a:endParaRPr lang="en-US"/>
          </a:p>
        </p:txBody>
      </p:sp>
    </p:spTree>
    <p:extLst>
      <p:ext uri="{BB962C8B-B14F-4D97-AF65-F5344CB8AC3E}">
        <p14:creationId xmlns:p14="http://schemas.microsoft.com/office/powerpoint/2010/main" val="1509945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620B-2B97-3946-AAE9-43D967ADF4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C3BC8-8775-F148-8973-2A3D2AF54F84}"/>
              </a:ext>
            </a:extLst>
          </p:cNvPr>
          <p:cNvSpPr>
            <a:spLocks noGrp="1"/>
          </p:cNvSpPr>
          <p:nvPr>
            <p:ph type="dt" sz="half" idx="10"/>
          </p:nvPr>
        </p:nvSpPr>
        <p:spPr/>
        <p:txBody>
          <a:bodyPr/>
          <a:lstStyle/>
          <a:p>
            <a:fld id="{DBDD7005-3047-F34D-AE9B-4F18FC3077FC}" type="datetimeFigureOut">
              <a:rPr lang="en-US" smtClean="0"/>
              <a:t>2/6/20</a:t>
            </a:fld>
            <a:endParaRPr lang="en-US"/>
          </a:p>
        </p:txBody>
      </p:sp>
      <p:sp>
        <p:nvSpPr>
          <p:cNvPr id="4" name="Footer Placeholder 3">
            <a:extLst>
              <a:ext uri="{FF2B5EF4-FFF2-40B4-BE49-F238E27FC236}">
                <a16:creationId xmlns:a16="http://schemas.microsoft.com/office/drawing/2014/main" id="{4809EB66-AAE4-8048-8676-C3F31B78CE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0BF55C-CE42-ED40-B6E7-08C2D4697819}"/>
              </a:ext>
            </a:extLst>
          </p:cNvPr>
          <p:cNvSpPr>
            <a:spLocks noGrp="1"/>
          </p:cNvSpPr>
          <p:nvPr>
            <p:ph type="sldNum" sz="quarter" idx="12"/>
          </p:nvPr>
        </p:nvSpPr>
        <p:spPr/>
        <p:txBody>
          <a:bodyPr/>
          <a:lstStyle/>
          <a:p>
            <a:fld id="{4D4B31B2-6D23-F44F-A767-5C9AD41F860D}" type="slidenum">
              <a:rPr lang="en-US" smtClean="0"/>
              <a:t>‹#›</a:t>
            </a:fld>
            <a:endParaRPr lang="en-US"/>
          </a:p>
        </p:txBody>
      </p:sp>
    </p:spTree>
    <p:extLst>
      <p:ext uri="{BB962C8B-B14F-4D97-AF65-F5344CB8AC3E}">
        <p14:creationId xmlns:p14="http://schemas.microsoft.com/office/powerpoint/2010/main" val="361216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E47A6F-D8C0-C441-8EFB-5B8491D7AE4C}"/>
              </a:ext>
            </a:extLst>
          </p:cNvPr>
          <p:cNvSpPr>
            <a:spLocks noGrp="1"/>
          </p:cNvSpPr>
          <p:nvPr>
            <p:ph type="dt" sz="half" idx="10"/>
          </p:nvPr>
        </p:nvSpPr>
        <p:spPr/>
        <p:txBody>
          <a:bodyPr/>
          <a:lstStyle/>
          <a:p>
            <a:fld id="{DBDD7005-3047-F34D-AE9B-4F18FC3077FC}" type="datetimeFigureOut">
              <a:rPr lang="en-US" smtClean="0"/>
              <a:t>2/6/20</a:t>
            </a:fld>
            <a:endParaRPr lang="en-US"/>
          </a:p>
        </p:txBody>
      </p:sp>
      <p:sp>
        <p:nvSpPr>
          <p:cNvPr id="3" name="Footer Placeholder 2">
            <a:extLst>
              <a:ext uri="{FF2B5EF4-FFF2-40B4-BE49-F238E27FC236}">
                <a16:creationId xmlns:a16="http://schemas.microsoft.com/office/drawing/2014/main" id="{67F34DDA-03F0-DE4B-9C26-355BE72D74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E88F76-182B-DE4F-8938-E68467C35F13}"/>
              </a:ext>
            </a:extLst>
          </p:cNvPr>
          <p:cNvSpPr>
            <a:spLocks noGrp="1"/>
          </p:cNvSpPr>
          <p:nvPr>
            <p:ph type="sldNum" sz="quarter" idx="12"/>
          </p:nvPr>
        </p:nvSpPr>
        <p:spPr/>
        <p:txBody>
          <a:bodyPr/>
          <a:lstStyle/>
          <a:p>
            <a:fld id="{4D4B31B2-6D23-F44F-A767-5C9AD41F860D}" type="slidenum">
              <a:rPr lang="en-US" smtClean="0"/>
              <a:t>‹#›</a:t>
            </a:fld>
            <a:endParaRPr lang="en-US"/>
          </a:p>
        </p:txBody>
      </p:sp>
    </p:spTree>
    <p:extLst>
      <p:ext uri="{BB962C8B-B14F-4D97-AF65-F5344CB8AC3E}">
        <p14:creationId xmlns:p14="http://schemas.microsoft.com/office/powerpoint/2010/main" val="21165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228B-D494-7243-9AFE-305529B53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547B5B-530E-9340-AEEF-FFD7AE63F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151430-80A0-5A4B-B44E-BA065A531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03E147-1029-4E40-92B9-78160CDD246A}"/>
              </a:ext>
            </a:extLst>
          </p:cNvPr>
          <p:cNvSpPr>
            <a:spLocks noGrp="1"/>
          </p:cNvSpPr>
          <p:nvPr>
            <p:ph type="dt" sz="half" idx="10"/>
          </p:nvPr>
        </p:nvSpPr>
        <p:spPr/>
        <p:txBody>
          <a:bodyPr/>
          <a:lstStyle/>
          <a:p>
            <a:fld id="{DBDD7005-3047-F34D-AE9B-4F18FC3077FC}" type="datetimeFigureOut">
              <a:rPr lang="en-US" smtClean="0"/>
              <a:t>2/6/20</a:t>
            </a:fld>
            <a:endParaRPr lang="en-US"/>
          </a:p>
        </p:txBody>
      </p:sp>
      <p:sp>
        <p:nvSpPr>
          <p:cNvPr id="6" name="Footer Placeholder 5">
            <a:extLst>
              <a:ext uri="{FF2B5EF4-FFF2-40B4-BE49-F238E27FC236}">
                <a16:creationId xmlns:a16="http://schemas.microsoft.com/office/drawing/2014/main" id="{0DB68BF4-7BB7-1D49-885A-1568094E9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11FB8-62FD-E849-B51C-11C21F8C2423}"/>
              </a:ext>
            </a:extLst>
          </p:cNvPr>
          <p:cNvSpPr>
            <a:spLocks noGrp="1"/>
          </p:cNvSpPr>
          <p:nvPr>
            <p:ph type="sldNum" sz="quarter" idx="12"/>
          </p:nvPr>
        </p:nvSpPr>
        <p:spPr/>
        <p:txBody>
          <a:bodyPr/>
          <a:lstStyle/>
          <a:p>
            <a:fld id="{4D4B31B2-6D23-F44F-A767-5C9AD41F860D}" type="slidenum">
              <a:rPr lang="en-US" smtClean="0"/>
              <a:t>‹#›</a:t>
            </a:fld>
            <a:endParaRPr lang="en-US"/>
          </a:p>
        </p:txBody>
      </p:sp>
    </p:spTree>
    <p:extLst>
      <p:ext uri="{BB962C8B-B14F-4D97-AF65-F5344CB8AC3E}">
        <p14:creationId xmlns:p14="http://schemas.microsoft.com/office/powerpoint/2010/main" val="228533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8893-9D45-9744-B615-6D296BD80A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EDAECF-53A9-B645-934C-59C0BCD83D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DBB7DC-243E-1D43-B20D-ED214E775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02713A-D05D-7F4A-A372-822AE033E767}"/>
              </a:ext>
            </a:extLst>
          </p:cNvPr>
          <p:cNvSpPr>
            <a:spLocks noGrp="1"/>
          </p:cNvSpPr>
          <p:nvPr>
            <p:ph type="dt" sz="half" idx="10"/>
          </p:nvPr>
        </p:nvSpPr>
        <p:spPr/>
        <p:txBody>
          <a:bodyPr/>
          <a:lstStyle/>
          <a:p>
            <a:fld id="{DBDD7005-3047-F34D-AE9B-4F18FC3077FC}" type="datetimeFigureOut">
              <a:rPr lang="en-US" smtClean="0"/>
              <a:t>2/6/20</a:t>
            </a:fld>
            <a:endParaRPr lang="en-US"/>
          </a:p>
        </p:txBody>
      </p:sp>
      <p:sp>
        <p:nvSpPr>
          <p:cNvPr id="6" name="Footer Placeholder 5">
            <a:extLst>
              <a:ext uri="{FF2B5EF4-FFF2-40B4-BE49-F238E27FC236}">
                <a16:creationId xmlns:a16="http://schemas.microsoft.com/office/drawing/2014/main" id="{ED0DA76F-D4D2-DE44-A9BD-59F1191B4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2D0EB-6AE7-4E48-A364-96A8E92BE892}"/>
              </a:ext>
            </a:extLst>
          </p:cNvPr>
          <p:cNvSpPr>
            <a:spLocks noGrp="1"/>
          </p:cNvSpPr>
          <p:nvPr>
            <p:ph type="sldNum" sz="quarter" idx="12"/>
          </p:nvPr>
        </p:nvSpPr>
        <p:spPr/>
        <p:txBody>
          <a:bodyPr/>
          <a:lstStyle/>
          <a:p>
            <a:fld id="{4D4B31B2-6D23-F44F-A767-5C9AD41F860D}" type="slidenum">
              <a:rPr lang="en-US" smtClean="0"/>
              <a:t>‹#›</a:t>
            </a:fld>
            <a:endParaRPr lang="en-US"/>
          </a:p>
        </p:txBody>
      </p:sp>
    </p:spTree>
    <p:extLst>
      <p:ext uri="{BB962C8B-B14F-4D97-AF65-F5344CB8AC3E}">
        <p14:creationId xmlns:p14="http://schemas.microsoft.com/office/powerpoint/2010/main" val="35972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A63A7-F83C-8040-9091-E725D8E2A1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053511-E3D2-554E-B29A-CCCE88A1ED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13635-311A-0447-874B-2D0B93FA3A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D7005-3047-F34D-AE9B-4F18FC3077FC}" type="datetimeFigureOut">
              <a:rPr lang="en-US" smtClean="0"/>
              <a:t>2/6/20</a:t>
            </a:fld>
            <a:endParaRPr lang="en-US"/>
          </a:p>
        </p:txBody>
      </p:sp>
      <p:sp>
        <p:nvSpPr>
          <p:cNvPr id="5" name="Footer Placeholder 4">
            <a:extLst>
              <a:ext uri="{FF2B5EF4-FFF2-40B4-BE49-F238E27FC236}">
                <a16:creationId xmlns:a16="http://schemas.microsoft.com/office/drawing/2014/main" id="{84CA679D-160F-3C41-84DC-550E91CA3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4DBC14-F756-4344-9ABB-329583C70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B31B2-6D23-F44F-A767-5C9AD41F860D}" type="slidenum">
              <a:rPr lang="en-US" smtClean="0"/>
              <a:t>‹#›</a:t>
            </a:fld>
            <a:endParaRPr lang="en-US"/>
          </a:p>
        </p:txBody>
      </p:sp>
    </p:spTree>
    <p:extLst>
      <p:ext uri="{BB962C8B-B14F-4D97-AF65-F5344CB8AC3E}">
        <p14:creationId xmlns:p14="http://schemas.microsoft.com/office/powerpoint/2010/main" val="2915947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DwKR08t5BG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O37yJBFRrf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www.norway.no/" TargetMode="External"/><Relationship Id="rId3" Type="http://schemas.openxmlformats.org/officeDocument/2006/relationships/hyperlink" Target="http://en.wikipedia.org/wiki/European_Union" TargetMode="External"/><Relationship Id="rId7" Type="http://schemas.openxmlformats.org/officeDocument/2006/relationships/hyperlink" Target="http://www.liechtenstein.li/index.php?id=54&amp;L=1" TargetMode="External"/><Relationship Id="rId2" Type="http://schemas.openxmlformats.org/officeDocument/2006/relationships/hyperlink" Target="http://en.wikipedia.org/wiki/Economic_and_Monetary_Union_of_the_European_Union" TargetMode="External"/><Relationship Id="rId1" Type="http://schemas.openxmlformats.org/officeDocument/2006/relationships/slideLayout" Target="../slideLayouts/slideLayout7.xml"/><Relationship Id="rId6" Type="http://schemas.openxmlformats.org/officeDocument/2006/relationships/hyperlink" Target="http://www.iceland.is/" TargetMode="External"/><Relationship Id="rId5" Type="http://schemas.openxmlformats.org/officeDocument/2006/relationships/hyperlink" Target="http://en.wikipedia.org/wiki/Euro" TargetMode="External"/><Relationship Id="rId10" Type="http://schemas.openxmlformats.org/officeDocument/2006/relationships/hyperlink" Target="http://en.wikipedia.org/wiki/Customs_union" TargetMode="External"/><Relationship Id="rId4" Type="http://schemas.openxmlformats.org/officeDocument/2006/relationships/hyperlink" Target="http://en.wikipedia.org/wiki/Member_state_of_the_European_Union" TargetMode="External"/><Relationship Id="rId9" Type="http://schemas.openxmlformats.org/officeDocument/2006/relationships/hyperlink" Target="http://www.swissworld.org/e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bbc.com/news/av/world-51317490/brexit-what-happens-now" TargetMode="External"/><Relationship Id="rId2" Type="http://schemas.openxmlformats.org/officeDocument/2006/relationships/hyperlink" Target="https://www.bbc.com/news/uk-politics-32810887"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time_continue=103&amp;v=gxxrd88-67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un.org/un70/en/content/70ways/"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time_continue=6&amp;v=fCkL7_y9h1Q&amp;feature=emb_logo"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hyperlink" Target="https://www.youtube.com/watch?time_continue=573&amp;v=1xbt0ACMbiA" TargetMode="External"/><Relationship Id="rId1" Type="http://schemas.openxmlformats.org/officeDocument/2006/relationships/slideLayout" Target="../slideLayouts/slideLayout2.xml"/><Relationship Id="rId6" Type="http://schemas.openxmlformats.org/officeDocument/2006/relationships/hyperlink" Target="https://www.youtube.com/watch?v=8Ra8udKbHro" TargetMode="External"/><Relationship Id="rId5" Type="http://schemas.openxmlformats.org/officeDocument/2006/relationships/image" Target="../media/image28.png"/><Relationship Id="rId4" Type="http://schemas.openxmlformats.org/officeDocument/2006/relationships/hyperlink" Target="https://www.youtube.com/watch?time_continue=38&amp;v=gueteTFbhec"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nbc.com/2018/10/29/us-military-will-deploy-5200-active-duty-troops-to-mexican-border.html"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www.theguardian.com/world/2018/oct/30/mexico-town-welcomes-migrants-caravan-central-america"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5173-87DE-0349-9260-B802D1692FEA}"/>
              </a:ext>
            </a:extLst>
          </p:cNvPr>
          <p:cNvSpPr>
            <a:spLocks noGrp="1"/>
          </p:cNvSpPr>
          <p:nvPr>
            <p:ph type="ctrTitle"/>
          </p:nvPr>
        </p:nvSpPr>
        <p:spPr>
          <a:xfrm>
            <a:off x="1524000" y="217885"/>
            <a:ext cx="9144000" cy="2387600"/>
          </a:xfrm>
        </p:spPr>
        <p:txBody>
          <a:bodyPr/>
          <a:lstStyle/>
          <a:p>
            <a:r>
              <a:rPr lang="en-US" dirty="0">
                <a:latin typeface="dearJoe 5 CASUAL PRO" panose="02000000000000000000" pitchFamily="2" charset="0"/>
              </a:rPr>
              <a:t>Political factors that affect global interactions</a:t>
            </a:r>
          </a:p>
        </p:txBody>
      </p:sp>
      <p:sp>
        <p:nvSpPr>
          <p:cNvPr id="3" name="Subtitle 2">
            <a:extLst>
              <a:ext uri="{FF2B5EF4-FFF2-40B4-BE49-F238E27FC236}">
                <a16:creationId xmlns:a16="http://schemas.microsoft.com/office/drawing/2014/main" id="{D069BCA1-ABC1-E442-A350-FD8B3746AB0B}"/>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C4DF7B97-35E5-C14C-BB6D-6D53B71980D8}"/>
              </a:ext>
            </a:extLst>
          </p:cNvPr>
          <p:cNvPicPr>
            <a:picLocks noChangeAspect="1"/>
          </p:cNvPicPr>
          <p:nvPr/>
        </p:nvPicPr>
        <p:blipFill>
          <a:blip r:embed="rId2"/>
          <a:stretch>
            <a:fillRect/>
          </a:stretch>
        </p:blipFill>
        <p:spPr>
          <a:xfrm>
            <a:off x="2963862" y="3094832"/>
            <a:ext cx="6807200" cy="2984500"/>
          </a:xfrm>
          <a:prstGeom prst="rect">
            <a:avLst/>
          </a:prstGeom>
        </p:spPr>
      </p:pic>
    </p:spTree>
    <p:extLst>
      <p:ext uri="{BB962C8B-B14F-4D97-AF65-F5344CB8AC3E}">
        <p14:creationId xmlns:p14="http://schemas.microsoft.com/office/powerpoint/2010/main" val="3152670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BD94-0C80-BC4D-AC92-1A2690414B52}"/>
              </a:ext>
            </a:extLst>
          </p:cNvPr>
          <p:cNvSpPr>
            <a:spLocks noGrp="1"/>
          </p:cNvSpPr>
          <p:nvPr>
            <p:ph type="title"/>
          </p:nvPr>
        </p:nvSpPr>
        <p:spPr/>
        <p:txBody>
          <a:bodyPr/>
          <a:lstStyle/>
          <a:p>
            <a:r>
              <a:rPr lang="en-US" dirty="0"/>
              <a:t>MGOs</a:t>
            </a:r>
          </a:p>
        </p:txBody>
      </p:sp>
      <p:sp>
        <p:nvSpPr>
          <p:cNvPr id="3" name="Content Placeholder 2">
            <a:extLst>
              <a:ext uri="{FF2B5EF4-FFF2-40B4-BE49-F238E27FC236}">
                <a16:creationId xmlns:a16="http://schemas.microsoft.com/office/drawing/2014/main" id="{06507FD9-25C5-2F4C-A145-BC6CE1BD7564}"/>
              </a:ext>
            </a:extLst>
          </p:cNvPr>
          <p:cNvSpPr>
            <a:spLocks noGrp="1"/>
          </p:cNvSpPr>
          <p:nvPr>
            <p:ph idx="1"/>
          </p:nvPr>
        </p:nvSpPr>
        <p:spPr>
          <a:xfrm>
            <a:off x="838200" y="1439862"/>
            <a:ext cx="10515600" cy="4351338"/>
          </a:xfrm>
        </p:spPr>
        <p:txBody>
          <a:bodyPr/>
          <a:lstStyle/>
          <a:p>
            <a:pPr marL="0" indent="0">
              <a:buNone/>
            </a:pPr>
            <a:r>
              <a:rPr lang="en-US" dirty="0"/>
              <a:t>Most of the world’s state governments have signed one or more political agreements to become members of </a:t>
            </a:r>
            <a:r>
              <a:rPr lang="en-US" b="1" dirty="0"/>
              <a:t>trade blocks. </a:t>
            </a:r>
          </a:p>
          <a:p>
            <a:pPr marL="0" indent="0">
              <a:buNone/>
            </a:pPr>
            <a:r>
              <a:rPr lang="en-US" dirty="0"/>
              <a:t>These MGO agreements allow state boundaries to be crossed freely by flows of goods and money. </a:t>
            </a:r>
            <a:r>
              <a:rPr lang="en-US" b="1" dirty="0"/>
              <a:t> </a:t>
            </a:r>
          </a:p>
          <a:p>
            <a:pPr marL="0" indent="0">
              <a:buNone/>
            </a:pPr>
            <a:r>
              <a:rPr lang="en-US" dirty="0"/>
              <a:t>Within a trade bloc, free trade between </a:t>
            </a:r>
            <a:r>
              <a:rPr lang="en-US" dirty="0" err="1"/>
              <a:t>neighbours</a:t>
            </a:r>
            <a:r>
              <a:rPr lang="en-US" dirty="0"/>
              <a:t> encouraged by the removal of internal </a:t>
            </a:r>
            <a:r>
              <a:rPr lang="en-US" b="1" dirty="0"/>
              <a:t>tariffs. </a:t>
            </a:r>
          </a:p>
        </p:txBody>
      </p:sp>
      <p:pic>
        <p:nvPicPr>
          <p:cNvPr id="5" name="Picture 4">
            <a:extLst>
              <a:ext uri="{FF2B5EF4-FFF2-40B4-BE49-F238E27FC236}">
                <a16:creationId xmlns:a16="http://schemas.microsoft.com/office/drawing/2014/main" id="{BA447257-255F-E944-A921-F85689EA788C}"/>
              </a:ext>
            </a:extLst>
          </p:cNvPr>
          <p:cNvPicPr>
            <a:picLocks noChangeAspect="1"/>
          </p:cNvPicPr>
          <p:nvPr/>
        </p:nvPicPr>
        <p:blipFill>
          <a:blip r:embed="rId3"/>
          <a:stretch>
            <a:fillRect/>
          </a:stretch>
        </p:blipFill>
        <p:spPr>
          <a:xfrm>
            <a:off x="7000875" y="3677581"/>
            <a:ext cx="3514725" cy="3080059"/>
          </a:xfrm>
          <a:prstGeom prst="rect">
            <a:avLst/>
          </a:prstGeom>
        </p:spPr>
      </p:pic>
    </p:spTree>
    <p:extLst>
      <p:ext uri="{BB962C8B-B14F-4D97-AF65-F5344CB8AC3E}">
        <p14:creationId xmlns:p14="http://schemas.microsoft.com/office/powerpoint/2010/main" val="249920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6F01-2A56-BF4F-9646-81CA7E79B91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E6008AA-0533-2C4C-B983-389549246D38}"/>
              </a:ext>
            </a:extLst>
          </p:cNvPr>
          <p:cNvPicPr>
            <a:picLocks noGrp="1" noChangeAspect="1"/>
          </p:cNvPicPr>
          <p:nvPr>
            <p:ph idx="1"/>
          </p:nvPr>
        </p:nvPicPr>
        <p:blipFill>
          <a:blip r:embed="rId2"/>
          <a:stretch>
            <a:fillRect/>
          </a:stretch>
        </p:blipFill>
        <p:spPr>
          <a:xfrm>
            <a:off x="1611311" y="785019"/>
            <a:ext cx="9161463" cy="5629754"/>
          </a:xfrm>
        </p:spPr>
      </p:pic>
    </p:spTree>
    <p:extLst>
      <p:ext uri="{BB962C8B-B14F-4D97-AF65-F5344CB8AC3E}">
        <p14:creationId xmlns:p14="http://schemas.microsoft.com/office/powerpoint/2010/main" val="675974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34BF-B637-6744-85FC-F45DD9399FD3}"/>
              </a:ext>
            </a:extLst>
          </p:cNvPr>
          <p:cNvSpPr>
            <a:spLocks noGrp="1"/>
          </p:cNvSpPr>
          <p:nvPr>
            <p:ph type="title"/>
          </p:nvPr>
        </p:nvSpPr>
        <p:spPr>
          <a:xfrm>
            <a:off x="87922" y="0"/>
            <a:ext cx="11265877" cy="1325563"/>
          </a:xfrm>
        </p:spPr>
        <p:txBody>
          <a:bodyPr>
            <a:normAutofit fontScale="90000"/>
          </a:bodyPr>
          <a:lstStyle/>
          <a:p>
            <a:r>
              <a:rPr lang="en-US" b="1" dirty="0">
                <a:latin typeface="dearJoe 5 CASUAL PRO" panose="02000000000000000000" pitchFamily="2" charset="0"/>
              </a:rPr>
              <a:t>MGOs and Different Types of Economic Integration </a:t>
            </a:r>
            <a:br>
              <a:rPr lang="en-US" dirty="0"/>
            </a:br>
            <a:endParaRPr lang="en-US" dirty="0"/>
          </a:p>
        </p:txBody>
      </p:sp>
      <p:sp>
        <p:nvSpPr>
          <p:cNvPr id="3" name="Content Placeholder 2">
            <a:extLst>
              <a:ext uri="{FF2B5EF4-FFF2-40B4-BE49-F238E27FC236}">
                <a16:creationId xmlns:a16="http://schemas.microsoft.com/office/drawing/2014/main" id="{BAC7FB49-6E12-EB43-B763-E1B324738DB2}"/>
              </a:ext>
            </a:extLst>
          </p:cNvPr>
          <p:cNvSpPr>
            <a:spLocks noGrp="1"/>
          </p:cNvSpPr>
          <p:nvPr>
            <p:ph idx="1"/>
          </p:nvPr>
        </p:nvSpPr>
        <p:spPr>
          <a:xfrm>
            <a:off x="87922" y="1813902"/>
            <a:ext cx="2291862" cy="2089883"/>
          </a:xfrm>
          <a:solidFill>
            <a:srgbClr val="FFFF00"/>
          </a:solidFill>
        </p:spPr>
        <p:txBody>
          <a:bodyPr>
            <a:normAutofit fontScale="92500" lnSpcReduction="20000"/>
          </a:bodyPr>
          <a:lstStyle/>
          <a:p>
            <a:pPr marL="0" indent="0">
              <a:buNone/>
            </a:pPr>
            <a:r>
              <a:rPr lang="en-US" dirty="0"/>
              <a:t>Watch the video and make notes on the different types of economic integration </a:t>
            </a:r>
          </a:p>
          <a:p>
            <a:endParaRPr lang="en-US" dirty="0"/>
          </a:p>
        </p:txBody>
      </p:sp>
      <p:pic>
        <p:nvPicPr>
          <p:cNvPr id="4" name="Picture 3">
            <a:extLst>
              <a:ext uri="{FF2B5EF4-FFF2-40B4-BE49-F238E27FC236}">
                <a16:creationId xmlns:a16="http://schemas.microsoft.com/office/drawing/2014/main" id="{67CB3FC3-D8D7-884A-9FEA-EC79D3CD4F5D}"/>
              </a:ext>
            </a:extLst>
          </p:cNvPr>
          <p:cNvPicPr>
            <a:picLocks noChangeAspect="1"/>
          </p:cNvPicPr>
          <p:nvPr/>
        </p:nvPicPr>
        <p:blipFill>
          <a:blip r:embed="rId2"/>
          <a:stretch>
            <a:fillRect/>
          </a:stretch>
        </p:blipFill>
        <p:spPr>
          <a:xfrm>
            <a:off x="2825175" y="798267"/>
            <a:ext cx="8258994" cy="5918812"/>
          </a:xfrm>
          <a:prstGeom prst="rect">
            <a:avLst/>
          </a:prstGeom>
        </p:spPr>
      </p:pic>
    </p:spTree>
    <p:extLst>
      <p:ext uri="{BB962C8B-B14F-4D97-AF65-F5344CB8AC3E}">
        <p14:creationId xmlns:p14="http://schemas.microsoft.com/office/powerpoint/2010/main" val="1865692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6498-025A-9743-BB13-48D15B41A1C8}"/>
              </a:ext>
            </a:extLst>
          </p:cNvPr>
          <p:cNvSpPr>
            <a:spLocks noGrp="1"/>
          </p:cNvSpPr>
          <p:nvPr>
            <p:ph type="title"/>
          </p:nvPr>
        </p:nvSpPr>
        <p:spPr/>
        <p:txBody>
          <a:bodyPr/>
          <a:lstStyle/>
          <a:p>
            <a:r>
              <a:rPr lang="en-US" dirty="0"/>
              <a:t>Examples of MGOs: NAFTA</a:t>
            </a:r>
          </a:p>
        </p:txBody>
      </p:sp>
      <p:pic>
        <p:nvPicPr>
          <p:cNvPr id="5" name="Content Placeholder 4">
            <a:hlinkClick r:id="rId2"/>
            <a:extLst>
              <a:ext uri="{FF2B5EF4-FFF2-40B4-BE49-F238E27FC236}">
                <a16:creationId xmlns:a16="http://schemas.microsoft.com/office/drawing/2014/main" id="{0E3B7021-18E5-6748-A4EF-CC36C598DE46}"/>
              </a:ext>
            </a:extLst>
          </p:cNvPr>
          <p:cNvPicPr>
            <a:picLocks noGrp="1" noChangeAspect="1"/>
          </p:cNvPicPr>
          <p:nvPr>
            <p:ph idx="1"/>
          </p:nvPr>
        </p:nvPicPr>
        <p:blipFill>
          <a:blip r:embed="rId3"/>
          <a:stretch>
            <a:fillRect/>
          </a:stretch>
        </p:blipFill>
        <p:spPr>
          <a:xfrm>
            <a:off x="838200" y="1690688"/>
            <a:ext cx="7112000" cy="3962400"/>
          </a:xfrm>
        </p:spPr>
      </p:pic>
      <p:sp>
        <p:nvSpPr>
          <p:cNvPr id="3" name="TextBox 2">
            <a:extLst>
              <a:ext uri="{FF2B5EF4-FFF2-40B4-BE49-F238E27FC236}">
                <a16:creationId xmlns:a16="http://schemas.microsoft.com/office/drawing/2014/main" id="{9543A8D5-D23E-2842-BCC5-7E0B9DC4C8DF}"/>
              </a:ext>
            </a:extLst>
          </p:cNvPr>
          <p:cNvSpPr txBox="1"/>
          <p:nvPr/>
        </p:nvSpPr>
        <p:spPr>
          <a:xfrm>
            <a:off x="8746958" y="1876926"/>
            <a:ext cx="2418347" cy="2031325"/>
          </a:xfrm>
          <a:prstGeom prst="rect">
            <a:avLst/>
          </a:prstGeom>
          <a:solidFill>
            <a:srgbClr val="FFFF00"/>
          </a:solidFill>
        </p:spPr>
        <p:txBody>
          <a:bodyPr wrap="square" rtlCol="0">
            <a:spAutoFit/>
          </a:bodyPr>
          <a:lstStyle/>
          <a:p>
            <a:r>
              <a:rPr lang="en-US" dirty="0"/>
              <a:t>Use the Oxford textbook pages 553-554 to make notes on how NAFTA influences global interactions and who it benefits and causes </a:t>
            </a:r>
            <a:r>
              <a:rPr lang="en-US"/>
              <a:t>problems for. </a:t>
            </a:r>
          </a:p>
        </p:txBody>
      </p:sp>
    </p:spTree>
    <p:extLst>
      <p:ext uri="{BB962C8B-B14F-4D97-AF65-F5344CB8AC3E}">
        <p14:creationId xmlns:p14="http://schemas.microsoft.com/office/powerpoint/2010/main" val="530291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A4556AF-596A-8D43-90E1-9999CC50598C}"/>
              </a:ext>
            </a:extLst>
          </p:cNvPr>
          <p:cNvPicPr>
            <a:picLocks noGrp="1" noChangeAspect="1"/>
          </p:cNvPicPr>
          <p:nvPr>
            <p:ph idx="4294967295"/>
          </p:nvPr>
        </p:nvPicPr>
        <p:blipFill>
          <a:blip r:embed="rId2"/>
          <a:stretch>
            <a:fillRect/>
          </a:stretch>
        </p:blipFill>
        <p:spPr>
          <a:xfrm>
            <a:off x="1652953" y="151183"/>
            <a:ext cx="9648093" cy="6555634"/>
          </a:xfrm>
        </p:spPr>
      </p:pic>
    </p:spTree>
    <p:extLst>
      <p:ext uri="{BB962C8B-B14F-4D97-AF65-F5344CB8AC3E}">
        <p14:creationId xmlns:p14="http://schemas.microsoft.com/office/powerpoint/2010/main" val="56121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What is the EU?</a:t>
            </a:r>
          </a:p>
        </p:txBody>
      </p:sp>
      <p:sp>
        <p:nvSpPr>
          <p:cNvPr id="3" name="Content Placeholder 2"/>
          <p:cNvSpPr>
            <a:spLocks noGrp="1"/>
          </p:cNvSpPr>
          <p:nvPr>
            <p:ph idx="1"/>
          </p:nvPr>
        </p:nvSpPr>
        <p:spPr/>
        <p:txBody>
          <a:bodyPr/>
          <a:lstStyle/>
          <a:p>
            <a:r>
              <a:rPr lang="en-US" dirty="0">
                <a:hlinkClick r:id="rId2"/>
              </a:rPr>
              <a:t>https://www.youtube.com/watch?v=O37yJBFRrfg</a:t>
            </a:r>
            <a:endParaRPr lang="en-US" dirty="0"/>
          </a:p>
        </p:txBody>
      </p:sp>
      <p:pic>
        <p:nvPicPr>
          <p:cNvPr id="4" name="Picture 3">
            <a:extLst>
              <a:ext uri="{FF2B5EF4-FFF2-40B4-BE49-F238E27FC236}">
                <a16:creationId xmlns:a16="http://schemas.microsoft.com/office/drawing/2014/main" id="{40912DA1-B4A2-944D-8C21-56DE3CD0F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012" y="2979833"/>
            <a:ext cx="5081587" cy="3681150"/>
          </a:xfrm>
          <a:prstGeom prst="rect">
            <a:avLst/>
          </a:prstGeom>
        </p:spPr>
      </p:pic>
      <p:pic>
        <p:nvPicPr>
          <p:cNvPr id="5" name="Picture 3">
            <a:extLst>
              <a:ext uri="{FF2B5EF4-FFF2-40B4-BE49-F238E27FC236}">
                <a16:creationId xmlns:a16="http://schemas.microsoft.com/office/drawing/2014/main" id="{84770136-EC3D-E240-94AC-7F802D5881CD}"/>
              </a:ext>
            </a:extLst>
          </p:cNvPr>
          <p:cNvPicPr>
            <a:picLocks noChangeAspect="1" noChangeArrowheads="1"/>
          </p:cNvPicPr>
          <p:nvPr/>
        </p:nvPicPr>
        <p:blipFill>
          <a:blip r:embed="rId4" cstate="print"/>
          <a:srcRect/>
          <a:stretch>
            <a:fillRect/>
          </a:stretch>
        </p:blipFill>
        <p:spPr bwMode="auto">
          <a:xfrm>
            <a:off x="407896" y="3118656"/>
            <a:ext cx="5179708" cy="3403504"/>
          </a:xfrm>
          <a:prstGeom prst="rect">
            <a:avLst/>
          </a:prstGeom>
          <a:noFill/>
          <a:ln w="9525">
            <a:noFill/>
            <a:miter lim="800000"/>
            <a:headEnd/>
            <a:tailEnd/>
          </a:ln>
        </p:spPr>
      </p:pic>
    </p:spTree>
    <p:extLst>
      <p:ext uri="{BB962C8B-B14F-4D97-AF65-F5344CB8AC3E}">
        <p14:creationId xmlns:p14="http://schemas.microsoft.com/office/powerpoint/2010/main" val="1747878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European Bodies"/>
          <p:cNvSpPr>
            <a:spLocks noChangeAspect="1" noChangeArrowheads="1"/>
          </p:cNvSpPr>
          <p:nvPr/>
        </p:nvSpPr>
        <p:spPr bwMode="auto">
          <a:xfrm>
            <a:off x="1679575" y="-2095500"/>
            <a:ext cx="6667500" cy="43719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1676400" y="533400"/>
            <a:ext cx="8697516" cy="5715000"/>
          </a:xfrm>
          <a:prstGeom prst="rect">
            <a:avLst/>
          </a:prstGeom>
          <a:noFill/>
          <a:ln w="9525">
            <a:noFill/>
            <a:miter lim="800000"/>
            <a:headEnd/>
            <a:tailEnd/>
          </a:ln>
        </p:spPr>
      </p:pic>
    </p:spTree>
    <p:extLst>
      <p:ext uri="{BB962C8B-B14F-4D97-AF65-F5344CB8AC3E}">
        <p14:creationId xmlns:p14="http://schemas.microsoft.com/office/powerpoint/2010/main" val="3859288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750400" y="762000"/>
            <a:ext cx="8917601" cy="5867400"/>
          </a:xfrm>
          <a:prstGeom prst="rect">
            <a:avLst/>
          </a:prstGeom>
          <a:noFill/>
          <a:ln w="9525">
            <a:noFill/>
            <a:miter lim="800000"/>
            <a:headEnd/>
            <a:tailEnd/>
          </a:ln>
        </p:spPr>
      </p:pic>
    </p:spTree>
    <p:extLst>
      <p:ext uri="{BB962C8B-B14F-4D97-AF65-F5344CB8AC3E}">
        <p14:creationId xmlns:p14="http://schemas.microsoft.com/office/powerpoint/2010/main" val="2652811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17589" y="457200"/>
            <a:ext cx="8229600" cy="6400800"/>
          </a:xfrm>
        </p:spPr>
        <p:txBody>
          <a:bodyPr>
            <a:normAutofit fontScale="77500" lnSpcReduction="20000"/>
          </a:bodyPr>
          <a:lstStyle/>
          <a:p>
            <a:r>
              <a:rPr lang="en-US" dirty="0">
                <a:solidFill>
                  <a:srgbClr val="FF0000"/>
                </a:solidFill>
              </a:rPr>
              <a:t>The council of Europe: </a:t>
            </a:r>
            <a:r>
              <a:rPr lang="en-US" dirty="0"/>
              <a:t>human rights </a:t>
            </a:r>
            <a:r>
              <a:rPr lang="en-US" dirty="0" err="1"/>
              <a:t>organisation</a:t>
            </a:r>
            <a:r>
              <a:rPr lang="en-US" dirty="0"/>
              <a:t>. It includes 47 member states, 28 of which are members of the European Union.</a:t>
            </a:r>
          </a:p>
          <a:p>
            <a:r>
              <a:rPr lang="en-US" dirty="0">
                <a:solidFill>
                  <a:srgbClr val="7030A0"/>
                </a:solidFill>
              </a:rPr>
              <a:t>European Union: </a:t>
            </a:r>
            <a:r>
              <a:rPr lang="en-US" dirty="0"/>
              <a:t>a unique economic and political partnership between 28 European countries. It is an economic and political union</a:t>
            </a:r>
          </a:p>
          <a:p>
            <a:r>
              <a:rPr lang="en-US" dirty="0" err="1">
                <a:solidFill>
                  <a:srgbClr val="00B050"/>
                </a:solidFill>
              </a:rPr>
              <a:t>Eurozone</a:t>
            </a:r>
            <a:r>
              <a:rPr lang="en-US" dirty="0">
                <a:solidFill>
                  <a:srgbClr val="00B050"/>
                </a:solidFill>
              </a:rPr>
              <a:t>:</a:t>
            </a:r>
            <a:r>
              <a:rPr lang="en-US" dirty="0"/>
              <a:t> is an </a:t>
            </a:r>
            <a:r>
              <a:rPr lang="en-US" dirty="0">
                <a:hlinkClick r:id="rId2" tooltip="Economic and Monetary Union of the European Union"/>
              </a:rPr>
              <a:t>economic and monetary union</a:t>
            </a:r>
            <a:r>
              <a:rPr lang="en-US" dirty="0"/>
              <a:t> (EMU) of 18 </a:t>
            </a:r>
            <a:r>
              <a:rPr lang="en-US" dirty="0">
                <a:hlinkClick r:id="rId3" tooltip="European Union"/>
              </a:rPr>
              <a:t>European Union</a:t>
            </a:r>
            <a:r>
              <a:rPr lang="en-US" dirty="0"/>
              <a:t> (EU) </a:t>
            </a:r>
            <a:r>
              <a:rPr lang="en-US" dirty="0">
                <a:hlinkClick r:id="rId4" tooltip="Member state of the European Union"/>
              </a:rPr>
              <a:t>member states</a:t>
            </a:r>
            <a:r>
              <a:rPr lang="en-US" dirty="0"/>
              <a:t> that have adopted the </a:t>
            </a:r>
            <a:r>
              <a:rPr lang="en-US" dirty="0">
                <a:hlinkClick r:id="rId5" tooltip="Euro"/>
              </a:rPr>
              <a:t>euro</a:t>
            </a:r>
            <a:r>
              <a:rPr lang="en-US" dirty="0"/>
              <a:t>.</a:t>
            </a:r>
          </a:p>
          <a:p>
            <a:r>
              <a:rPr lang="en-US" dirty="0">
                <a:solidFill>
                  <a:schemeClr val="accent2"/>
                </a:solidFill>
              </a:rPr>
              <a:t>European Free Trade Association:</a:t>
            </a:r>
            <a:r>
              <a:rPr lang="en-US" dirty="0"/>
              <a:t> The European Free Trade Association (EFTA) is an intergovernmental </a:t>
            </a:r>
            <a:r>
              <a:rPr lang="en-US" dirty="0" err="1"/>
              <a:t>organisation</a:t>
            </a:r>
            <a:r>
              <a:rPr lang="en-US" dirty="0"/>
              <a:t> set up for the promotion of free trade and economic integration to the benefit of its four Member States: </a:t>
            </a:r>
            <a:r>
              <a:rPr lang="en-US" dirty="0">
                <a:hlinkClick r:id="rId6"/>
              </a:rPr>
              <a:t>Iceland</a:t>
            </a:r>
            <a:r>
              <a:rPr lang="en-US" dirty="0"/>
              <a:t>, </a:t>
            </a:r>
            <a:r>
              <a:rPr lang="en-US" dirty="0">
                <a:hlinkClick r:id="rId7"/>
              </a:rPr>
              <a:t>Liechtenstein</a:t>
            </a:r>
            <a:r>
              <a:rPr lang="en-US" dirty="0"/>
              <a:t>, </a:t>
            </a:r>
            <a:r>
              <a:rPr lang="en-US" dirty="0">
                <a:hlinkClick r:id="rId8"/>
              </a:rPr>
              <a:t>Norway</a:t>
            </a:r>
            <a:r>
              <a:rPr lang="en-US" dirty="0"/>
              <a:t>, </a:t>
            </a:r>
            <a:r>
              <a:rPr lang="en-US" dirty="0">
                <a:hlinkClick r:id="rId9"/>
              </a:rPr>
              <a:t>Switzerland</a:t>
            </a:r>
            <a:r>
              <a:rPr lang="en-US" dirty="0"/>
              <a:t>.</a:t>
            </a:r>
          </a:p>
          <a:p>
            <a:r>
              <a:rPr lang="en-US" dirty="0" err="1">
                <a:solidFill>
                  <a:schemeClr val="accent6"/>
                </a:solidFill>
              </a:rPr>
              <a:t>Schengen</a:t>
            </a:r>
            <a:r>
              <a:rPr lang="en-US" dirty="0">
                <a:solidFill>
                  <a:schemeClr val="accent6"/>
                </a:solidFill>
              </a:rPr>
              <a:t> Area: </a:t>
            </a:r>
            <a:r>
              <a:rPr lang="en-US" dirty="0"/>
              <a:t>The </a:t>
            </a:r>
            <a:r>
              <a:rPr lang="en-US" b="1" dirty="0" err="1"/>
              <a:t>Schengen</a:t>
            </a:r>
            <a:r>
              <a:rPr lang="en-US" b="1" dirty="0"/>
              <a:t> Area</a:t>
            </a:r>
            <a:r>
              <a:rPr lang="en-US" dirty="0"/>
              <a:t> is the area comprising 26 European countries that have abolished passport or any other type of border control in-between their common borders, also referred to as internal borders.</a:t>
            </a:r>
          </a:p>
          <a:p>
            <a:r>
              <a:rPr lang="en-US" dirty="0">
                <a:solidFill>
                  <a:srgbClr val="0070C0"/>
                </a:solidFill>
              </a:rPr>
              <a:t>EU Customs Union: </a:t>
            </a:r>
            <a:r>
              <a:rPr lang="en-US" dirty="0"/>
              <a:t>The </a:t>
            </a:r>
            <a:r>
              <a:rPr lang="en-US" b="1" dirty="0"/>
              <a:t>European Union Customs Union</a:t>
            </a:r>
            <a:r>
              <a:rPr lang="en-US" dirty="0"/>
              <a:t> (EUCU) is a </a:t>
            </a:r>
            <a:r>
              <a:rPr lang="en-US" dirty="0">
                <a:hlinkClick r:id="rId10" tooltip="Customs union"/>
              </a:rPr>
              <a:t>customs union</a:t>
            </a:r>
            <a:r>
              <a:rPr lang="en-US" dirty="0"/>
              <a:t> which consists of all the </a:t>
            </a:r>
            <a:r>
              <a:rPr lang="en-US" dirty="0">
                <a:hlinkClick r:id="rId4" tooltip="Member state of the European Union"/>
              </a:rPr>
              <a:t>member states of the European Union</a:t>
            </a:r>
            <a:r>
              <a:rPr lang="en-US" dirty="0"/>
              <a:t> (EU) and some of its </a:t>
            </a:r>
            <a:r>
              <a:rPr lang="en-US" dirty="0" err="1"/>
              <a:t>neighbouring</a:t>
            </a:r>
            <a:r>
              <a:rPr lang="en-US" dirty="0"/>
              <a:t> countries: Andorra, Monaco, San Marino and Turkey</a:t>
            </a:r>
            <a:endParaRPr lang="en-US" dirty="0">
              <a:solidFill>
                <a:srgbClr val="0070C0"/>
              </a:solidFill>
            </a:endParaRPr>
          </a:p>
          <a:p>
            <a:endParaRPr lang="en-US" dirty="0">
              <a:solidFill>
                <a:schemeClr val="accent6"/>
              </a:solidFill>
            </a:endParaRPr>
          </a:p>
          <a:p>
            <a:endParaRPr lang="en-US" dirty="0">
              <a:solidFill>
                <a:schemeClr val="accent2"/>
              </a:solidFill>
            </a:endParaRPr>
          </a:p>
          <a:p>
            <a:endParaRPr lang="en-US" dirty="0">
              <a:solidFill>
                <a:srgbClr val="7030A0"/>
              </a:solidFill>
            </a:endParaRPr>
          </a:p>
          <a:p>
            <a:endParaRPr lang="en-US" dirty="0"/>
          </a:p>
        </p:txBody>
      </p:sp>
    </p:spTree>
    <p:extLst>
      <p:ext uri="{BB962C8B-B14F-4D97-AF65-F5344CB8AC3E}">
        <p14:creationId xmlns:p14="http://schemas.microsoft.com/office/powerpoint/2010/main" val="423768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4114800" y="457200"/>
            <a:ext cx="4035592" cy="5715000"/>
          </a:xfrm>
          <a:prstGeom prst="rect">
            <a:avLst/>
          </a:prstGeom>
          <a:noFill/>
          <a:ln w="9525">
            <a:noFill/>
            <a:miter lim="800000"/>
            <a:headEnd/>
            <a:tailEnd/>
          </a:ln>
        </p:spPr>
      </p:pic>
    </p:spTree>
    <p:extLst>
      <p:ext uri="{BB962C8B-B14F-4D97-AF65-F5344CB8AC3E}">
        <p14:creationId xmlns:p14="http://schemas.microsoft.com/office/powerpoint/2010/main" val="429097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A5704-2A74-3440-9EEC-19AED95E8DB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06C3B93-2AC4-224C-839B-AA3AC1EAE84D}"/>
              </a:ext>
            </a:extLst>
          </p:cNvPr>
          <p:cNvPicPr>
            <a:picLocks noGrp="1" noChangeAspect="1"/>
          </p:cNvPicPr>
          <p:nvPr>
            <p:ph idx="1"/>
          </p:nvPr>
        </p:nvPicPr>
        <p:blipFill>
          <a:blip r:embed="rId2"/>
          <a:stretch>
            <a:fillRect/>
          </a:stretch>
        </p:blipFill>
        <p:spPr>
          <a:xfrm>
            <a:off x="921777" y="365125"/>
            <a:ext cx="10062746" cy="6342179"/>
          </a:xfrm>
        </p:spPr>
      </p:pic>
    </p:spTree>
    <p:extLst>
      <p:ext uri="{BB962C8B-B14F-4D97-AF65-F5344CB8AC3E}">
        <p14:creationId xmlns:p14="http://schemas.microsoft.com/office/powerpoint/2010/main" val="3665991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detectenergy.com/wp-content/uploads/2011/02/EU_Map1.jpg"/>
          <p:cNvPicPr>
            <a:picLocks noChangeAspect="1" noChangeArrowheads="1"/>
          </p:cNvPicPr>
          <p:nvPr/>
        </p:nvPicPr>
        <p:blipFill>
          <a:blip r:embed="rId2" cstate="print"/>
          <a:srcRect/>
          <a:stretch>
            <a:fillRect/>
          </a:stretch>
        </p:blipFill>
        <p:spPr bwMode="auto">
          <a:xfrm>
            <a:off x="2895601" y="228600"/>
            <a:ext cx="6368141" cy="6172200"/>
          </a:xfrm>
          <a:prstGeom prst="rect">
            <a:avLst/>
          </a:prstGeom>
          <a:noFill/>
        </p:spPr>
      </p:pic>
    </p:spTree>
    <p:extLst>
      <p:ext uri="{BB962C8B-B14F-4D97-AF65-F5344CB8AC3E}">
        <p14:creationId xmlns:p14="http://schemas.microsoft.com/office/powerpoint/2010/main" val="2968989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37C25-AED3-AD4E-B0E1-A1443074ADAF}"/>
              </a:ext>
            </a:extLst>
          </p:cNvPr>
          <p:cNvPicPr>
            <a:picLocks noChangeAspect="1"/>
          </p:cNvPicPr>
          <p:nvPr/>
        </p:nvPicPr>
        <p:blipFill>
          <a:blip r:embed="rId2"/>
          <a:stretch>
            <a:fillRect/>
          </a:stretch>
        </p:blipFill>
        <p:spPr>
          <a:xfrm>
            <a:off x="0" y="1903498"/>
            <a:ext cx="12192000" cy="3051003"/>
          </a:xfrm>
          <a:prstGeom prst="rect">
            <a:avLst/>
          </a:prstGeom>
        </p:spPr>
      </p:pic>
    </p:spTree>
    <p:extLst>
      <p:ext uri="{BB962C8B-B14F-4D97-AF65-F5344CB8AC3E}">
        <p14:creationId xmlns:p14="http://schemas.microsoft.com/office/powerpoint/2010/main" val="4088825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38B8-B443-AB4A-81D1-A7E8CCDCB163}"/>
              </a:ext>
            </a:extLst>
          </p:cNvPr>
          <p:cNvSpPr>
            <a:spLocks noGrp="1"/>
          </p:cNvSpPr>
          <p:nvPr>
            <p:ph type="title"/>
          </p:nvPr>
        </p:nvSpPr>
        <p:spPr/>
        <p:txBody>
          <a:bodyPr/>
          <a:lstStyle/>
          <a:p>
            <a:r>
              <a:rPr lang="en-US" dirty="0">
                <a:latin typeface="dearJoe 5 CASUAL PRO" panose="02000000000000000000" pitchFamily="2" charset="0"/>
              </a:rPr>
              <a:t>Brexit: 31</a:t>
            </a:r>
            <a:r>
              <a:rPr lang="en-US" baseline="30000" dirty="0">
                <a:latin typeface="dearJoe 5 CASUAL PRO" panose="02000000000000000000" pitchFamily="2" charset="0"/>
              </a:rPr>
              <a:t>st</a:t>
            </a:r>
            <a:r>
              <a:rPr lang="en-US" dirty="0">
                <a:latin typeface="dearJoe 5 CASUAL PRO" panose="02000000000000000000" pitchFamily="2" charset="0"/>
              </a:rPr>
              <a:t> Jan 2020</a:t>
            </a:r>
          </a:p>
        </p:txBody>
      </p:sp>
      <p:sp>
        <p:nvSpPr>
          <p:cNvPr id="3" name="Content Placeholder 2">
            <a:extLst>
              <a:ext uri="{FF2B5EF4-FFF2-40B4-BE49-F238E27FC236}">
                <a16:creationId xmlns:a16="http://schemas.microsoft.com/office/drawing/2014/main" id="{F3E15E75-C51B-1A4A-AAE3-9E4AA923E079}"/>
              </a:ext>
            </a:extLst>
          </p:cNvPr>
          <p:cNvSpPr>
            <a:spLocks noGrp="1"/>
          </p:cNvSpPr>
          <p:nvPr>
            <p:ph idx="1"/>
          </p:nvPr>
        </p:nvSpPr>
        <p:spPr/>
        <p:txBody>
          <a:bodyPr/>
          <a:lstStyle/>
          <a:p>
            <a:pPr marL="0" indent="0">
              <a:buNone/>
            </a:pPr>
            <a:r>
              <a:rPr lang="en-US" b="1" dirty="0"/>
              <a:t>Brexit: All you need to know about the UK leaving the EU: </a:t>
            </a:r>
            <a:r>
              <a:rPr lang="en-US" b="1" dirty="0">
                <a:hlinkClick r:id="rId2"/>
              </a:rPr>
              <a:t>https://www.bbc.com/news/uk-politics-32810887</a:t>
            </a:r>
            <a:endParaRPr lang="en-US" b="1" dirty="0"/>
          </a:p>
          <a:p>
            <a:pPr marL="0" indent="0">
              <a:buNone/>
            </a:pPr>
            <a:endParaRPr lang="en-US" b="1" dirty="0"/>
          </a:p>
          <a:p>
            <a:pPr marL="0" indent="0">
              <a:buNone/>
            </a:pPr>
            <a:r>
              <a:rPr lang="en-US" b="1" dirty="0">
                <a:hlinkClick r:id="rId3"/>
              </a:rPr>
              <a:t>https://www.bbc.com/news/av/world-51317490/brexit-what-happens-now</a:t>
            </a:r>
            <a:endParaRPr lang="en-US" b="1" dirty="0"/>
          </a:p>
          <a:p>
            <a:pPr marL="0" indent="0">
              <a:buNone/>
            </a:pPr>
            <a:endParaRPr lang="en-US" b="1" dirty="0"/>
          </a:p>
          <a:p>
            <a:endParaRPr lang="en-US" dirty="0"/>
          </a:p>
        </p:txBody>
      </p:sp>
      <p:pic>
        <p:nvPicPr>
          <p:cNvPr id="5" name="Picture 4">
            <a:extLst>
              <a:ext uri="{FF2B5EF4-FFF2-40B4-BE49-F238E27FC236}">
                <a16:creationId xmlns:a16="http://schemas.microsoft.com/office/drawing/2014/main" id="{D9260EAF-FE15-5941-AC33-46E33530C423}"/>
              </a:ext>
            </a:extLst>
          </p:cNvPr>
          <p:cNvPicPr>
            <a:picLocks noChangeAspect="1"/>
          </p:cNvPicPr>
          <p:nvPr/>
        </p:nvPicPr>
        <p:blipFill>
          <a:blip r:embed="rId4"/>
          <a:stretch>
            <a:fillRect/>
          </a:stretch>
        </p:blipFill>
        <p:spPr>
          <a:xfrm>
            <a:off x="5029200" y="3789987"/>
            <a:ext cx="4022969" cy="2237628"/>
          </a:xfrm>
          <a:prstGeom prst="rect">
            <a:avLst/>
          </a:prstGeom>
        </p:spPr>
      </p:pic>
    </p:spTree>
    <p:extLst>
      <p:ext uri="{BB962C8B-B14F-4D97-AF65-F5344CB8AC3E}">
        <p14:creationId xmlns:p14="http://schemas.microsoft.com/office/powerpoint/2010/main" val="3070163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Notes: How does the European Union impact the flow of goods?</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The EU has established a single market across the territory of all its members.</a:t>
            </a:r>
          </a:p>
          <a:p>
            <a:r>
              <a:rPr lang="en-US" dirty="0"/>
              <a:t>The single market involves the free circulation of goods, capital, people and services within the EU.</a:t>
            </a:r>
          </a:p>
          <a:p>
            <a:r>
              <a:rPr lang="en-US" dirty="0"/>
              <a:t>Companies can sell their products anywhere in the member states and consumers can buy where they want with no penalty.</a:t>
            </a:r>
          </a:p>
          <a:p>
            <a:r>
              <a:rPr lang="en-US" dirty="0"/>
              <a:t>No customs are levied on goods traveling within the EU customs union and (unlike a free trade area) members of the customs union impose a common external tariff on all goods entering the union. </a:t>
            </a:r>
          </a:p>
          <a:p>
            <a:r>
              <a:rPr lang="en-US" dirty="0"/>
              <a:t>Once goods have been admitted into the market they cannot be subjected to customs duties, discriminatory taxes or import quotas, as they travel internally. </a:t>
            </a:r>
          </a:p>
          <a:p>
            <a:r>
              <a:rPr lang="en-US" dirty="0"/>
              <a:t>The EU is working to improve cross-border infrastructure within the EU, for example through the Trans-European Networks. Projects include the Channel Tunnel, LGV </a:t>
            </a:r>
            <a:r>
              <a:rPr lang="en-US" dirty="0" err="1"/>
              <a:t>Est</a:t>
            </a:r>
            <a:r>
              <a:rPr lang="en-US" dirty="0"/>
              <a:t>, the </a:t>
            </a:r>
            <a:r>
              <a:rPr lang="en-US" dirty="0" err="1"/>
              <a:t>Fréjus</a:t>
            </a:r>
            <a:r>
              <a:rPr lang="en-US" dirty="0"/>
              <a:t> Rail Tunnel, the </a:t>
            </a:r>
            <a:r>
              <a:rPr lang="en-US" dirty="0" err="1"/>
              <a:t>Öresund</a:t>
            </a:r>
            <a:r>
              <a:rPr lang="en-US" dirty="0"/>
              <a:t> Bridge, the Brenner Base Tunnel and the Strait of Messina Bridge.</a:t>
            </a:r>
          </a:p>
          <a:p>
            <a:endParaRPr lang="en-US" dirty="0"/>
          </a:p>
        </p:txBody>
      </p:sp>
    </p:spTree>
    <p:extLst>
      <p:ext uri="{BB962C8B-B14F-4D97-AF65-F5344CB8AC3E}">
        <p14:creationId xmlns:p14="http://schemas.microsoft.com/office/powerpoint/2010/main" val="3074682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Notes: How does the European Union impact the flow of capital?</a:t>
            </a:r>
            <a:br>
              <a:rPr lang="en-US" b="1" dirty="0"/>
            </a:br>
            <a:endParaRPr lang="en-US" dirty="0"/>
          </a:p>
        </p:txBody>
      </p:sp>
      <p:sp>
        <p:nvSpPr>
          <p:cNvPr id="3" name="Content Placeholder 2"/>
          <p:cNvSpPr>
            <a:spLocks noGrp="1"/>
          </p:cNvSpPr>
          <p:nvPr>
            <p:ph idx="1"/>
          </p:nvPr>
        </p:nvSpPr>
        <p:spPr/>
        <p:txBody>
          <a:bodyPr>
            <a:normAutofit/>
          </a:bodyPr>
          <a:lstStyle/>
          <a:p>
            <a:r>
              <a:rPr lang="en-US" dirty="0"/>
              <a:t>Currencies and capital can flow freely between the member states and European citizens can use financial services in any member state.</a:t>
            </a:r>
          </a:p>
          <a:p>
            <a:r>
              <a:rPr lang="en-US" dirty="0"/>
              <a:t>Free movement of capital is intended to permit movement of investments such as property purchases and buying of shares between countries.</a:t>
            </a:r>
          </a:p>
          <a:p>
            <a:r>
              <a:rPr lang="en-US" dirty="0"/>
              <a:t>Free movement of capital is an essential condition for the proper functioning of the Single Market. It enables a better allocation of resources within the EU, facilitates trade across borders, </a:t>
            </a:r>
            <a:r>
              <a:rPr lang="en-US" dirty="0" err="1"/>
              <a:t>favours</a:t>
            </a:r>
            <a:r>
              <a:rPr lang="en-US" dirty="0"/>
              <a:t> workers mobility, and makes it easier for businesses to raise the money they need to start and grow.</a:t>
            </a:r>
          </a:p>
          <a:p>
            <a:endParaRPr lang="en-US" dirty="0"/>
          </a:p>
        </p:txBody>
      </p:sp>
    </p:spTree>
    <p:extLst>
      <p:ext uri="{BB962C8B-B14F-4D97-AF65-F5344CB8AC3E}">
        <p14:creationId xmlns:p14="http://schemas.microsoft.com/office/powerpoint/2010/main" val="85070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Notes: How does the European Union impact the flow of </a:t>
            </a:r>
            <a:r>
              <a:rPr lang="en-US" b="1" dirty="0" err="1"/>
              <a:t>labour</a:t>
            </a:r>
            <a:r>
              <a:rPr lang="en-US" b="1" dirty="0"/>
              <a:t>?</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Citizens of the EU member states can live and work in any other country and their professional qualifications should be </a:t>
            </a:r>
            <a:r>
              <a:rPr lang="en-US" dirty="0" err="1"/>
              <a:t>recognised</a:t>
            </a:r>
            <a:r>
              <a:rPr lang="en-US" dirty="0"/>
              <a:t>. </a:t>
            </a:r>
          </a:p>
          <a:p>
            <a:r>
              <a:rPr lang="en-US" dirty="0"/>
              <a:t>With the lifting of most internal border controls, EU citizen can move as freely around Europe as we can within a Member State.</a:t>
            </a:r>
          </a:p>
          <a:p>
            <a:r>
              <a:rPr lang="en-US" dirty="0"/>
              <a:t>The </a:t>
            </a:r>
            <a:r>
              <a:rPr lang="en-US" dirty="0" err="1"/>
              <a:t>Schengen</a:t>
            </a:r>
            <a:r>
              <a:rPr lang="en-US" dirty="0"/>
              <a:t> Area comprises the territories of twenty-five European countries that have implemented the </a:t>
            </a:r>
            <a:r>
              <a:rPr lang="en-US" dirty="0" err="1"/>
              <a:t>Schengen</a:t>
            </a:r>
            <a:r>
              <a:rPr lang="en-US" dirty="0"/>
              <a:t> Agreement. </a:t>
            </a:r>
          </a:p>
          <a:p>
            <a:r>
              <a:rPr lang="en-US" dirty="0"/>
              <a:t>Implementing the </a:t>
            </a:r>
            <a:r>
              <a:rPr lang="en-US" dirty="0" err="1"/>
              <a:t>Schengen</a:t>
            </a:r>
            <a:r>
              <a:rPr lang="en-US" dirty="0"/>
              <a:t> rules involves eliminating border controls with other </a:t>
            </a:r>
            <a:r>
              <a:rPr lang="en-US" dirty="0" err="1"/>
              <a:t>Schengen</a:t>
            </a:r>
            <a:r>
              <a:rPr lang="en-US" dirty="0"/>
              <a:t> members while simultaneously strengthening border controls with non-member states.</a:t>
            </a:r>
          </a:p>
          <a:p>
            <a:r>
              <a:rPr lang="en-US" dirty="0"/>
              <a:t>The UK declined to join </a:t>
            </a:r>
            <a:r>
              <a:rPr lang="en-US" dirty="0" err="1"/>
              <a:t>Schengen</a:t>
            </a:r>
            <a:r>
              <a:rPr lang="en-US" dirty="0"/>
              <a:t> Convention elements related to passport control, one argument being that, for an island, frontier controls are a better and less intrusive way to prevent illegal immigration than other measures, such as identity cards, residence permits, and registration with the police, which are appropriate for countries with "extensive and permeable land borders".</a:t>
            </a:r>
          </a:p>
          <a:p>
            <a:endParaRPr lang="en-US" dirty="0"/>
          </a:p>
        </p:txBody>
      </p:sp>
    </p:spTree>
    <p:extLst>
      <p:ext uri="{BB962C8B-B14F-4D97-AF65-F5344CB8AC3E}">
        <p14:creationId xmlns:p14="http://schemas.microsoft.com/office/powerpoint/2010/main" val="3092887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54E9-4C44-4C41-8908-AA042703AD00}"/>
              </a:ext>
            </a:extLst>
          </p:cNvPr>
          <p:cNvSpPr>
            <a:spLocks noGrp="1"/>
          </p:cNvSpPr>
          <p:nvPr>
            <p:ph type="title"/>
          </p:nvPr>
        </p:nvSpPr>
        <p:spPr/>
        <p:txBody>
          <a:bodyPr/>
          <a:lstStyle/>
          <a:p>
            <a:r>
              <a:rPr lang="en-US" dirty="0"/>
              <a:t>Free trade zones/ special economic zones (SEZ)</a:t>
            </a:r>
          </a:p>
        </p:txBody>
      </p:sp>
      <p:sp>
        <p:nvSpPr>
          <p:cNvPr id="3" name="Content Placeholder 2">
            <a:extLst>
              <a:ext uri="{FF2B5EF4-FFF2-40B4-BE49-F238E27FC236}">
                <a16:creationId xmlns:a16="http://schemas.microsoft.com/office/drawing/2014/main" id="{20DF3AFC-008E-DF4C-A710-5D3F1FBA420C}"/>
              </a:ext>
            </a:extLst>
          </p:cNvPr>
          <p:cNvSpPr>
            <a:spLocks noGrp="1"/>
          </p:cNvSpPr>
          <p:nvPr>
            <p:ph idx="1"/>
          </p:nvPr>
        </p:nvSpPr>
        <p:spPr/>
        <p:txBody>
          <a:bodyPr>
            <a:normAutofit fontScale="92500" lnSpcReduction="20000"/>
          </a:bodyPr>
          <a:lstStyle/>
          <a:p>
            <a:pPr marL="0" indent="0">
              <a:buNone/>
            </a:pPr>
            <a:r>
              <a:rPr lang="en-US" dirty="0">
                <a:highlight>
                  <a:srgbClr val="FFFF00"/>
                </a:highlight>
              </a:rPr>
              <a:t>SEZ: </a:t>
            </a:r>
            <a:r>
              <a:rPr lang="en-US" dirty="0"/>
              <a:t>An industrial area, normally near the coast, where </a:t>
            </a:r>
            <a:r>
              <a:rPr lang="en-US" dirty="0" err="1"/>
              <a:t>favourable</a:t>
            </a:r>
            <a:r>
              <a:rPr lang="en-US" dirty="0"/>
              <a:t> conditions are created to attract foreign TNCS. These conditions include low tax rates and exemption from tariffs and export duties. </a:t>
            </a:r>
          </a:p>
          <a:p>
            <a:pPr marL="0" indent="0">
              <a:buNone/>
            </a:pPr>
            <a:endParaRPr lang="en-US" dirty="0"/>
          </a:p>
          <a:p>
            <a:pPr marL="0" indent="0">
              <a:buNone/>
            </a:pPr>
            <a:r>
              <a:rPr lang="en-US" dirty="0"/>
              <a:t>These free trade zones are important in the new international division of </a:t>
            </a:r>
            <a:r>
              <a:rPr lang="en-US" dirty="0" err="1"/>
              <a:t>labour</a:t>
            </a:r>
            <a:r>
              <a:rPr lang="en-US" dirty="0"/>
              <a:t> and they are seen as relatively easy paths to </a:t>
            </a:r>
            <a:r>
              <a:rPr lang="en-US" dirty="0" err="1"/>
              <a:t>industralisation</a:t>
            </a:r>
            <a:r>
              <a:rPr lang="en-US" dirty="0"/>
              <a:t>. Many nations in Asia have embraced global markets as a way of meeting economic development goals and the development of </a:t>
            </a:r>
            <a:r>
              <a:rPr lang="en-US" b="1" dirty="0"/>
              <a:t>SEZs</a:t>
            </a:r>
            <a:r>
              <a:rPr lang="en-US" dirty="0"/>
              <a:t>, changing government  attitudes and FDI have played important roles. </a:t>
            </a:r>
          </a:p>
          <a:p>
            <a:pPr marL="0" indent="0">
              <a:buNone/>
            </a:pPr>
            <a:endParaRPr lang="en-US" b="1" dirty="0"/>
          </a:p>
          <a:p>
            <a:pPr marL="0" indent="0">
              <a:buNone/>
            </a:pPr>
            <a:r>
              <a:rPr lang="en-US" b="1" dirty="0">
                <a:highlight>
                  <a:srgbClr val="FFFF00"/>
                </a:highlight>
              </a:rPr>
              <a:t>Read the case study of the Incheon Free Economic Zone (IFEZ), South Korea- page 555-556 Oxford textbook </a:t>
            </a:r>
          </a:p>
        </p:txBody>
      </p:sp>
    </p:spTree>
    <p:extLst>
      <p:ext uri="{BB962C8B-B14F-4D97-AF65-F5344CB8AC3E}">
        <p14:creationId xmlns:p14="http://schemas.microsoft.com/office/powerpoint/2010/main" val="3655949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E0538-65AE-C848-94A8-654E9B0051AE}"/>
              </a:ext>
            </a:extLst>
          </p:cNvPr>
          <p:cNvSpPr>
            <a:spLocks noGrp="1"/>
          </p:cNvSpPr>
          <p:nvPr>
            <p:ph type="title"/>
          </p:nvPr>
        </p:nvSpPr>
        <p:spPr/>
        <p:txBody>
          <a:bodyPr/>
          <a:lstStyle/>
          <a:p>
            <a:r>
              <a:rPr lang="en-US" dirty="0"/>
              <a:t>European Free trade area</a:t>
            </a:r>
          </a:p>
        </p:txBody>
      </p:sp>
      <p:pic>
        <p:nvPicPr>
          <p:cNvPr id="5" name="Content Placeholder 4">
            <a:hlinkClick r:id="rId2"/>
            <a:extLst>
              <a:ext uri="{FF2B5EF4-FFF2-40B4-BE49-F238E27FC236}">
                <a16:creationId xmlns:a16="http://schemas.microsoft.com/office/drawing/2014/main" id="{5067E375-443F-B14D-8C6F-CD2A8AE089B6}"/>
              </a:ext>
            </a:extLst>
          </p:cNvPr>
          <p:cNvPicPr>
            <a:picLocks noGrp="1" noChangeAspect="1"/>
          </p:cNvPicPr>
          <p:nvPr>
            <p:ph idx="1"/>
          </p:nvPr>
        </p:nvPicPr>
        <p:blipFill>
          <a:blip r:embed="rId3"/>
          <a:stretch>
            <a:fillRect/>
          </a:stretch>
        </p:blipFill>
        <p:spPr>
          <a:xfrm>
            <a:off x="2908093" y="1838247"/>
            <a:ext cx="4286286" cy="2600001"/>
          </a:xfrm>
        </p:spPr>
      </p:pic>
      <p:sp>
        <p:nvSpPr>
          <p:cNvPr id="6" name="Rectangle 5">
            <a:extLst>
              <a:ext uri="{FF2B5EF4-FFF2-40B4-BE49-F238E27FC236}">
                <a16:creationId xmlns:a16="http://schemas.microsoft.com/office/drawing/2014/main" id="{B84E337D-0D50-DB4A-B281-0556148FB9C8}"/>
              </a:ext>
            </a:extLst>
          </p:cNvPr>
          <p:cNvSpPr/>
          <p:nvPr/>
        </p:nvSpPr>
        <p:spPr>
          <a:xfrm>
            <a:off x="604603" y="4889664"/>
            <a:ext cx="6096000" cy="1384995"/>
          </a:xfrm>
          <a:prstGeom prst="rect">
            <a:avLst/>
          </a:prstGeom>
        </p:spPr>
        <p:txBody>
          <a:bodyPr>
            <a:spAutoFit/>
          </a:bodyPr>
          <a:lstStyle/>
          <a:p>
            <a:r>
              <a:rPr lang="en-US" sz="2800" b="0" i="0" dirty="0">
                <a:solidFill>
                  <a:srgbClr val="626262"/>
                </a:solidFill>
                <a:effectLst/>
                <a:latin typeface="Open Sans"/>
              </a:rPr>
              <a:t>Make notes on what Free Trade Zone (FTZ) is and how this differs to a Free Trade Area and a Customs Union. </a:t>
            </a:r>
            <a:endParaRPr lang="en-US" sz="2800" dirty="0"/>
          </a:p>
        </p:txBody>
      </p:sp>
    </p:spTree>
    <p:extLst>
      <p:ext uri="{BB962C8B-B14F-4D97-AF65-F5344CB8AC3E}">
        <p14:creationId xmlns:p14="http://schemas.microsoft.com/office/powerpoint/2010/main" val="38832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3C32-1FD5-BB4C-AD39-AFCBB9A3226A}"/>
              </a:ext>
            </a:extLst>
          </p:cNvPr>
          <p:cNvSpPr>
            <a:spLocks noGrp="1"/>
          </p:cNvSpPr>
          <p:nvPr>
            <p:ph type="title"/>
          </p:nvPr>
        </p:nvSpPr>
        <p:spPr/>
        <p:txBody>
          <a:bodyPr/>
          <a:lstStyle/>
          <a:p>
            <a:r>
              <a:rPr lang="en-US" dirty="0">
                <a:latin typeface="dearJoe 5 CASUAL PRO" panose="02000000000000000000" pitchFamily="2" charset="0"/>
              </a:rPr>
              <a:t>Alternative MGO: The UN</a:t>
            </a:r>
          </a:p>
        </p:txBody>
      </p:sp>
      <p:pic>
        <p:nvPicPr>
          <p:cNvPr id="5" name="Content Placeholder 4">
            <a:extLst>
              <a:ext uri="{FF2B5EF4-FFF2-40B4-BE49-F238E27FC236}">
                <a16:creationId xmlns:a16="http://schemas.microsoft.com/office/drawing/2014/main" id="{C3E15575-41DB-2743-937D-E02F33882CDA}"/>
              </a:ext>
            </a:extLst>
          </p:cNvPr>
          <p:cNvPicPr>
            <a:picLocks noGrp="1" noChangeAspect="1"/>
          </p:cNvPicPr>
          <p:nvPr>
            <p:ph idx="1"/>
          </p:nvPr>
        </p:nvPicPr>
        <p:blipFill>
          <a:blip r:embed="rId2"/>
          <a:stretch>
            <a:fillRect/>
          </a:stretch>
        </p:blipFill>
        <p:spPr>
          <a:xfrm>
            <a:off x="3952139" y="1368425"/>
            <a:ext cx="7770937" cy="5246734"/>
          </a:xfrm>
        </p:spPr>
      </p:pic>
      <p:sp>
        <p:nvSpPr>
          <p:cNvPr id="6" name="TextBox 5">
            <a:extLst>
              <a:ext uri="{FF2B5EF4-FFF2-40B4-BE49-F238E27FC236}">
                <a16:creationId xmlns:a16="http://schemas.microsoft.com/office/drawing/2014/main" id="{BD7605EB-4A7D-2F4E-A291-247FA4E3A278}"/>
              </a:ext>
            </a:extLst>
          </p:cNvPr>
          <p:cNvSpPr txBox="1"/>
          <p:nvPr/>
        </p:nvSpPr>
        <p:spPr>
          <a:xfrm>
            <a:off x="838200" y="2168769"/>
            <a:ext cx="2620108" cy="1754326"/>
          </a:xfrm>
          <a:prstGeom prst="rect">
            <a:avLst/>
          </a:prstGeom>
          <a:noFill/>
        </p:spPr>
        <p:txBody>
          <a:bodyPr wrap="square" rtlCol="0">
            <a:spAutoFit/>
          </a:bodyPr>
          <a:lstStyle/>
          <a:p>
            <a:r>
              <a:rPr lang="en-US" dirty="0"/>
              <a:t>Read: </a:t>
            </a:r>
            <a:r>
              <a:rPr lang="en-US" b="1" dirty="0"/>
              <a:t>70 Ways the UN Makes A Difference: </a:t>
            </a:r>
            <a:r>
              <a:rPr lang="en-US" b="1" dirty="0">
                <a:hlinkClick r:id="rId3"/>
              </a:rPr>
              <a:t>https://www.un.org/un70/en/content/70ways/</a:t>
            </a:r>
            <a:endParaRPr lang="en-US" b="1" dirty="0"/>
          </a:p>
          <a:p>
            <a:endParaRPr lang="en-US" b="1" dirty="0"/>
          </a:p>
          <a:p>
            <a:endParaRPr lang="en-US" dirty="0"/>
          </a:p>
        </p:txBody>
      </p:sp>
    </p:spTree>
    <p:extLst>
      <p:ext uri="{BB962C8B-B14F-4D97-AF65-F5344CB8AC3E}">
        <p14:creationId xmlns:p14="http://schemas.microsoft.com/office/powerpoint/2010/main" val="4183707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60F95D-5445-A648-A27C-39C5AE9910BB}"/>
              </a:ext>
            </a:extLst>
          </p:cNvPr>
          <p:cNvPicPr>
            <a:picLocks noChangeAspect="1"/>
          </p:cNvPicPr>
          <p:nvPr/>
        </p:nvPicPr>
        <p:blipFill>
          <a:blip r:embed="rId2"/>
          <a:stretch>
            <a:fillRect/>
          </a:stretch>
        </p:blipFill>
        <p:spPr>
          <a:xfrm>
            <a:off x="374754" y="-151984"/>
            <a:ext cx="11277362" cy="7264817"/>
          </a:xfrm>
          <a:prstGeom prst="rect">
            <a:avLst/>
          </a:prstGeom>
        </p:spPr>
      </p:pic>
      <p:sp>
        <p:nvSpPr>
          <p:cNvPr id="2" name="Title 1">
            <a:extLst>
              <a:ext uri="{FF2B5EF4-FFF2-40B4-BE49-F238E27FC236}">
                <a16:creationId xmlns:a16="http://schemas.microsoft.com/office/drawing/2014/main" id="{F6FD914C-CD1E-754C-9C6A-DCC0B1E4539D}"/>
              </a:ext>
            </a:extLst>
          </p:cNvPr>
          <p:cNvSpPr>
            <a:spLocks noGrp="1"/>
          </p:cNvSpPr>
          <p:nvPr>
            <p:ph type="ctrTitle" idx="4294967295"/>
          </p:nvPr>
        </p:nvSpPr>
        <p:spPr>
          <a:xfrm>
            <a:off x="3872459" y="-766397"/>
            <a:ext cx="9144000" cy="2387600"/>
          </a:xfrm>
        </p:spPr>
        <p:txBody>
          <a:bodyPr/>
          <a:lstStyle/>
          <a:p>
            <a:r>
              <a:rPr lang="en-US" dirty="0">
                <a:highlight>
                  <a:srgbClr val="FFFF00"/>
                </a:highlight>
              </a:rPr>
              <a:t>Migration control </a:t>
            </a:r>
          </a:p>
        </p:txBody>
      </p:sp>
    </p:spTree>
    <p:extLst>
      <p:ext uri="{BB962C8B-B14F-4D97-AF65-F5344CB8AC3E}">
        <p14:creationId xmlns:p14="http://schemas.microsoft.com/office/powerpoint/2010/main" val="381080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7C9717-C087-6542-A2D1-FC6A2127D6CF}"/>
              </a:ext>
            </a:extLst>
          </p:cNvPr>
          <p:cNvSpPr>
            <a:spLocks noGrp="1"/>
          </p:cNvSpPr>
          <p:nvPr>
            <p:ph idx="1"/>
          </p:nvPr>
        </p:nvSpPr>
        <p:spPr/>
        <p:txBody>
          <a:bodyPr/>
          <a:lstStyle/>
          <a:p>
            <a:pPr marL="0" indent="0">
              <a:buNone/>
            </a:pPr>
            <a:r>
              <a:rPr lang="en-US" dirty="0">
                <a:latin typeface="dearJoe 5 CASUAL PRO" panose="02000000000000000000" pitchFamily="2" charset="0"/>
              </a:rPr>
              <a:t>What: </a:t>
            </a:r>
            <a:r>
              <a:rPr lang="en-US" dirty="0"/>
              <a:t>Political factors that affect global interactions:</a:t>
            </a:r>
          </a:p>
          <a:p>
            <a:pPr lvl="1"/>
            <a:r>
              <a:rPr lang="en-US" dirty="0"/>
              <a:t>multi-governmental organizations (MGOs) and free trade zones</a:t>
            </a:r>
          </a:p>
          <a:p>
            <a:pPr lvl="1"/>
            <a:r>
              <a:rPr lang="en-US" dirty="0"/>
              <a:t>economic migration controls and rules</a:t>
            </a:r>
          </a:p>
          <a:p>
            <a:pPr lvl="1"/>
            <a:endParaRPr lang="en-US" dirty="0"/>
          </a:p>
          <a:p>
            <a:pPr marL="0" indent="0">
              <a:buNone/>
            </a:pPr>
            <a:r>
              <a:rPr lang="en-US" dirty="0">
                <a:latin typeface="dearJoe 5 CASUAL PRO" panose="02000000000000000000" pitchFamily="2" charset="0"/>
              </a:rPr>
              <a:t>Why: </a:t>
            </a:r>
            <a:r>
              <a:rPr lang="en-US" dirty="0">
                <a:latin typeface="Calibri" panose="020F0502020204030204" pitchFamily="34" charset="0"/>
                <a:cs typeface="Calibri" panose="020F0502020204030204" pitchFamily="34" charset="0"/>
              </a:rPr>
              <a:t>To understand how </a:t>
            </a:r>
            <a:r>
              <a:rPr lang="en-US" dirty="0"/>
              <a:t>political, technological and  physical </a:t>
            </a:r>
            <a:r>
              <a:rPr lang="en-US" b="1" dirty="0"/>
              <a:t>processes</a:t>
            </a:r>
            <a:r>
              <a:rPr lang="en-US" dirty="0"/>
              <a:t> influence global interactions</a:t>
            </a:r>
            <a:endParaRPr lang="en-US" dirty="0">
              <a:latin typeface="dearJoe 5 CASUAL PRO" panose="02000000000000000000" pitchFamily="2" charset="0"/>
            </a:endParaRPr>
          </a:p>
          <a:p>
            <a:endParaRPr lang="en-US" dirty="0"/>
          </a:p>
        </p:txBody>
      </p:sp>
    </p:spTree>
    <p:extLst>
      <p:ext uri="{BB962C8B-B14F-4D97-AF65-F5344CB8AC3E}">
        <p14:creationId xmlns:p14="http://schemas.microsoft.com/office/powerpoint/2010/main" val="4024447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B881-1500-D04C-9DEE-9BAE869FAA0B}"/>
              </a:ext>
            </a:extLst>
          </p:cNvPr>
          <p:cNvSpPr>
            <a:spLocks noGrp="1"/>
          </p:cNvSpPr>
          <p:nvPr>
            <p:ph type="title"/>
          </p:nvPr>
        </p:nvSpPr>
        <p:spPr/>
        <p:txBody>
          <a:bodyPr>
            <a:normAutofit/>
          </a:bodyPr>
          <a:lstStyle/>
          <a:p>
            <a:r>
              <a:rPr lang="en-US" b="1" dirty="0">
                <a:solidFill>
                  <a:srgbClr val="00B0F0"/>
                </a:solidFill>
                <a:latin typeface="dearJoe 5 CASUAL PRO" panose="02000000000000000000" pitchFamily="2" charset="0"/>
              </a:rPr>
              <a:t>Define: Economic Migrant</a:t>
            </a:r>
            <a:endParaRPr lang="en-US" dirty="0">
              <a:solidFill>
                <a:srgbClr val="00B0F0"/>
              </a:solidFill>
              <a:latin typeface="dearJoe 5 CASUAL PRO" panose="02000000000000000000" pitchFamily="2" charset="0"/>
            </a:endParaRPr>
          </a:p>
        </p:txBody>
      </p:sp>
      <p:sp>
        <p:nvSpPr>
          <p:cNvPr id="3" name="Content Placeholder 2">
            <a:extLst>
              <a:ext uri="{FF2B5EF4-FFF2-40B4-BE49-F238E27FC236}">
                <a16:creationId xmlns:a16="http://schemas.microsoft.com/office/drawing/2014/main" id="{937CAD6B-C1BC-6347-A930-C145993149F0}"/>
              </a:ext>
            </a:extLst>
          </p:cNvPr>
          <p:cNvSpPr>
            <a:spLocks noGrp="1"/>
          </p:cNvSpPr>
          <p:nvPr>
            <p:ph idx="1"/>
          </p:nvPr>
        </p:nvSpPr>
        <p:spPr/>
        <p:txBody>
          <a:bodyPr anchor="ctr">
            <a:normAutofit/>
          </a:bodyPr>
          <a:lstStyle/>
          <a:p>
            <a:pPr marL="0" indent="0">
              <a:buNone/>
            </a:pPr>
            <a:r>
              <a:rPr lang="en-US" sz="4000" i="1" dirty="0">
                <a:solidFill>
                  <a:srgbClr val="000000"/>
                </a:solidFill>
              </a:rPr>
              <a:t>An economic migrant is someone who emigrates from one region to another to seek an improvement in living standards because the living conditions or job opportunities in the migrant's own region are not sufficient.</a:t>
            </a:r>
            <a:br>
              <a:rPr lang="en-US" sz="1700" i="1" dirty="0">
                <a:solidFill>
                  <a:srgbClr val="000000"/>
                </a:solidFill>
              </a:rPr>
            </a:br>
            <a:br>
              <a:rPr lang="en-US" sz="1700" dirty="0">
                <a:solidFill>
                  <a:srgbClr val="000000"/>
                </a:solidFill>
              </a:rPr>
            </a:br>
            <a:endParaRPr lang="en-US" sz="1700" dirty="0">
              <a:solidFill>
                <a:srgbClr val="000000"/>
              </a:solidFill>
            </a:endParaRPr>
          </a:p>
        </p:txBody>
      </p:sp>
    </p:spTree>
    <p:extLst>
      <p:ext uri="{BB962C8B-B14F-4D97-AF65-F5344CB8AC3E}">
        <p14:creationId xmlns:p14="http://schemas.microsoft.com/office/powerpoint/2010/main" val="1369825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1582-131C-AD42-BB61-1A1B3086B0AC}"/>
              </a:ext>
            </a:extLst>
          </p:cNvPr>
          <p:cNvSpPr>
            <a:spLocks noGrp="1"/>
          </p:cNvSpPr>
          <p:nvPr>
            <p:ph type="title"/>
          </p:nvPr>
        </p:nvSpPr>
        <p:spPr/>
        <p:txBody>
          <a:bodyPr/>
          <a:lstStyle/>
          <a:p>
            <a:r>
              <a:rPr lang="en-US" dirty="0"/>
              <a:t>Migration control and rules</a:t>
            </a:r>
          </a:p>
        </p:txBody>
      </p:sp>
      <p:sp>
        <p:nvSpPr>
          <p:cNvPr id="3" name="Content Placeholder 2">
            <a:extLst>
              <a:ext uri="{FF2B5EF4-FFF2-40B4-BE49-F238E27FC236}">
                <a16:creationId xmlns:a16="http://schemas.microsoft.com/office/drawing/2014/main" id="{C02CD84D-8695-1C42-9617-DB5D5DC88822}"/>
              </a:ext>
            </a:extLst>
          </p:cNvPr>
          <p:cNvSpPr>
            <a:spLocks noGrp="1"/>
          </p:cNvSpPr>
          <p:nvPr>
            <p:ph idx="1"/>
          </p:nvPr>
        </p:nvSpPr>
        <p:spPr/>
        <p:txBody>
          <a:bodyPr/>
          <a:lstStyle/>
          <a:p>
            <a:r>
              <a:rPr lang="en-US" dirty="0"/>
              <a:t>Individual populations vary enormously in terms of size of the population that is comprised of economic migrants and the rules which govern migration. </a:t>
            </a:r>
          </a:p>
          <a:p>
            <a:r>
              <a:rPr lang="en-US" dirty="0"/>
              <a:t>It may be that the state needs to adopt liberal controls for it to become deeply integrated into the global economy. Inward investment from TNCs may depend on how easily they can transfer senior staff. </a:t>
            </a:r>
          </a:p>
        </p:txBody>
      </p:sp>
    </p:spTree>
    <p:extLst>
      <p:ext uri="{BB962C8B-B14F-4D97-AF65-F5344CB8AC3E}">
        <p14:creationId xmlns:p14="http://schemas.microsoft.com/office/powerpoint/2010/main" val="2103876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E7E67-9181-3046-B9DE-AF4953FB49C0}"/>
              </a:ext>
            </a:extLst>
          </p:cNvPr>
          <p:cNvSpPr>
            <a:spLocks noGrp="1"/>
          </p:cNvSpPr>
          <p:nvPr>
            <p:ph type="title"/>
          </p:nvPr>
        </p:nvSpPr>
        <p:spPr/>
        <p:txBody>
          <a:bodyPr/>
          <a:lstStyle/>
          <a:p>
            <a:r>
              <a:rPr lang="en-US" dirty="0"/>
              <a:t>Types of migration control </a:t>
            </a:r>
          </a:p>
        </p:txBody>
      </p:sp>
      <p:sp>
        <p:nvSpPr>
          <p:cNvPr id="3" name="Content Placeholder 2">
            <a:extLst>
              <a:ext uri="{FF2B5EF4-FFF2-40B4-BE49-F238E27FC236}">
                <a16:creationId xmlns:a16="http://schemas.microsoft.com/office/drawing/2014/main" id="{7BD9F3E6-BD7B-3449-B4EE-6D517BECB9D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6405B24-F7D6-D14D-8C3B-58B015FF0C29}"/>
              </a:ext>
            </a:extLst>
          </p:cNvPr>
          <p:cNvPicPr>
            <a:picLocks noChangeAspect="1"/>
          </p:cNvPicPr>
          <p:nvPr/>
        </p:nvPicPr>
        <p:blipFill>
          <a:blip r:embed="rId2"/>
          <a:stretch>
            <a:fillRect/>
          </a:stretch>
        </p:blipFill>
        <p:spPr>
          <a:xfrm rot="16200000">
            <a:off x="3384512" y="-854054"/>
            <a:ext cx="4938345" cy="9710696"/>
          </a:xfrm>
          <a:prstGeom prst="rect">
            <a:avLst/>
          </a:prstGeom>
        </p:spPr>
      </p:pic>
    </p:spTree>
    <p:extLst>
      <p:ext uri="{BB962C8B-B14F-4D97-AF65-F5344CB8AC3E}">
        <p14:creationId xmlns:p14="http://schemas.microsoft.com/office/powerpoint/2010/main" val="3128945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CF5A-65C9-6947-8892-EA667C582F8F}"/>
              </a:ext>
            </a:extLst>
          </p:cNvPr>
          <p:cNvSpPr>
            <a:spLocks noGrp="1"/>
          </p:cNvSpPr>
          <p:nvPr>
            <p:ph type="title" idx="4294967295"/>
          </p:nvPr>
        </p:nvSpPr>
        <p:spPr>
          <a:xfrm>
            <a:off x="838199" y="379413"/>
            <a:ext cx="10515600" cy="1325563"/>
          </a:xfrm>
        </p:spPr>
        <p:txBody>
          <a:bodyPr/>
          <a:lstStyle/>
          <a:p>
            <a:r>
              <a:rPr lang="en-US" dirty="0"/>
              <a:t>Migration control in UK- want to develop a points based system  </a:t>
            </a:r>
          </a:p>
        </p:txBody>
      </p:sp>
      <p:pic>
        <p:nvPicPr>
          <p:cNvPr id="4" name="Picture 3">
            <a:hlinkClick r:id="rId2"/>
            <a:extLst>
              <a:ext uri="{FF2B5EF4-FFF2-40B4-BE49-F238E27FC236}">
                <a16:creationId xmlns:a16="http://schemas.microsoft.com/office/drawing/2014/main" id="{6A9A4A79-17C4-3F4C-92CD-1C27AEE2F9C1}"/>
              </a:ext>
            </a:extLst>
          </p:cNvPr>
          <p:cNvPicPr>
            <a:picLocks noChangeAspect="1"/>
          </p:cNvPicPr>
          <p:nvPr/>
        </p:nvPicPr>
        <p:blipFill>
          <a:blip r:embed="rId3"/>
          <a:stretch>
            <a:fillRect/>
          </a:stretch>
        </p:blipFill>
        <p:spPr>
          <a:xfrm>
            <a:off x="2909460" y="1930930"/>
            <a:ext cx="6373079" cy="4823709"/>
          </a:xfrm>
          <a:prstGeom prst="rect">
            <a:avLst/>
          </a:prstGeom>
        </p:spPr>
      </p:pic>
    </p:spTree>
    <p:extLst>
      <p:ext uri="{BB962C8B-B14F-4D97-AF65-F5344CB8AC3E}">
        <p14:creationId xmlns:p14="http://schemas.microsoft.com/office/powerpoint/2010/main" val="1098742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DA5059-E146-DC4B-BFC5-7CBB2BB51196}"/>
              </a:ext>
            </a:extLst>
          </p:cNvPr>
          <p:cNvSpPr>
            <a:spLocks noGrp="1"/>
          </p:cNvSpPr>
          <p:nvPr>
            <p:ph type="title"/>
          </p:nvPr>
        </p:nvSpPr>
        <p:spPr/>
        <p:txBody>
          <a:bodyPr/>
          <a:lstStyle/>
          <a:p>
            <a:r>
              <a:rPr lang="en-US" dirty="0">
                <a:latin typeface="dearJoe 5 CASUAL PRO" panose="02000000000000000000" pitchFamily="2" charset="0"/>
              </a:rPr>
              <a:t>Migration to the USA</a:t>
            </a:r>
          </a:p>
        </p:txBody>
      </p:sp>
      <p:sp>
        <p:nvSpPr>
          <p:cNvPr id="3" name="Content Placeholder 2">
            <a:extLst>
              <a:ext uri="{FF2B5EF4-FFF2-40B4-BE49-F238E27FC236}">
                <a16:creationId xmlns:a16="http://schemas.microsoft.com/office/drawing/2014/main" id="{D9927ADD-78BB-3144-8C88-02772654DA6E}"/>
              </a:ext>
            </a:extLst>
          </p:cNvPr>
          <p:cNvSpPr>
            <a:spLocks noGrp="1"/>
          </p:cNvSpPr>
          <p:nvPr>
            <p:ph idx="1"/>
          </p:nvPr>
        </p:nvSpPr>
        <p:spPr/>
        <p:txBody>
          <a:bodyPr/>
          <a:lstStyle/>
          <a:p>
            <a:r>
              <a:rPr lang="en-US" dirty="0"/>
              <a:t>The US admits approximately 900,000 legal immigrants (permanent residents) every year (900,000 is .3% of the US population). </a:t>
            </a:r>
          </a:p>
          <a:p>
            <a:pPr marL="0" indent="0">
              <a:buNone/>
            </a:pPr>
            <a:r>
              <a:rPr lang="en-US" dirty="0"/>
              <a:t>• The State Department issues 5 million visas authorizing temporary admission to the US. </a:t>
            </a:r>
          </a:p>
          <a:p>
            <a:pPr marL="0" indent="0">
              <a:buNone/>
            </a:pPr>
            <a:r>
              <a:rPr lang="en-US" dirty="0"/>
              <a:t>• The criteria for admission for permanent residence is much more stringent than for temporary visitors. </a:t>
            </a:r>
          </a:p>
          <a:p>
            <a:endParaRPr lang="en-US" dirty="0"/>
          </a:p>
        </p:txBody>
      </p:sp>
      <p:pic>
        <p:nvPicPr>
          <p:cNvPr id="4" name="Picture 3">
            <a:extLst>
              <a:ext uri="{FF2B5EF4-FFF2-40B4-BE49-F238E27FC236}">
                <a16:creationId xmlns:a16="http://schemas.microsoft.com/office/drawing/2014/main" id="{ABCD79BF-0262-9C48-A725-F902A76D6D94}"/>
              </a:ext>
            </a:extLst>
          </p:cNvPr>
          <p:cNvPicPr>
            <a:picLocks noChangeAspect="1"/>
          </p:cNvPicPr>
          <p:nvPr/>
        </p:nvPicPr>
        <p:blipFill>
          <a:blip r:embed="rId2"/>
          <a:stretch>
            <a:fillRect/>
          </a:stretch>
        </p:blipFill>
        <p:spPr>
          <a:xfrm>
            <a:off x="6753225" y="4016439"/>
            <a:ext cx="4600575" cy="2476436"/>
          </a:xfrm>
          <a:prstGeom prst="rect">
            <a:avLst/>
          </a:prstGeom>
        </p:spPr>
      </p:pic>
    </p:spTree>
    <p:extLst>
      <p:ext uri="{BB962C8B-B14F-4D97-AF65-F5344CB8AC3E}">
        <p14:creationId xmlns:p14="http://schemas.microsoft.com/office/powerpoint/2010/main" val="3654023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EA31-6F49-8A42-9783-692EE968B1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81FC38-8047-3D4B-B2DB-06E46A8E15A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74F0BEE-14A6-2D45-A952-4C3A7ED2C267}"/>
              </a:ext>
            </a:extLst>
          </p:cNvPr>
          <p:cNvPicPr>
            <a:picLocks noChangeAspect="1"/>
          </p:cNvPicPr>
          <p:nvPr/>
        </p:nvPicPr>
        <p:blipFill>
          <a:blip r:embed="rId2"/>
          <a:stretch>
            <a:fillRect/>
          </a:stretch>
        </p:blipFill>
        <p:spPr>
          <a:xfrm>
            <a:off x="838200" y="103187"/>
            <a:ext cx="4889500" cy="6451600"/>
          </a:xfrm>
          <a:prstGeom prst="rect">
            <a:avLst/>
          </a:prstGeom>
        </p:spPr>
      </p:pic>
      <p:pic>
        <p:nvPicPr>
          <p:cNvPr id="5" name="Picture 4">
            <a:extLst>
              <a:ext uri="{FF2B5EF4-FFF2-40B4-BE49-F238E27FC236}">
                <a16:creationId xmlns:a16="http://schemas.microsoft.com/office/drawing/2014/main" id="{B3218DA2-9CCE-6345-8980-73FA6FFC0922}"/>
              </a:ext>
            </a:extLst>
          </p:cNvPr>
          <p:cNvPicPr>
            <a:picLocks noChangeAspect="1"/>
          </p:cNvPicPr>
          <p:nvPr/>
        </p:nvPicPr>
        <p:blipFill>
          <a:blip r:embed="rId3"/>
          <a:stretch>
            <a:fillRect/>
          </a:stretch>
        </p:blipFill>
        <p:spPr>
          <a:xfrm>
            <a:off x="6311900" y="681037"/>
            <a:ext cx="5410200" cy="5295900"/>
          </a:xfrm>
          <a:prstGeom prst="rect">
            <a:avLst/>
          </a:prstGeom>
        </p:spPr>
      </p:pic>
    </p:spTree>
    <p:extLst>
      <p:ext uri="{BB962C8B-B14F-4D97-AF65-F5344CB8AC3E}">
        <p14:creationId xmlns:p14="http://schemas.microsoft.com/office/powerpoint/2010/main" val="3584764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9395-0B84-9342-8D00-E670AADC294D}"/>
              </a:ext>
            </a:extLst>
          </p:cNvPr>
          <p:cNvSpPr>
            <a:spLocks noGrp="1"/>
          </p:cNvSpPr>
          <p:nvPr>
            <p:ph type="title"/>
          </p:nvPr>
        </p:nvSpPr>
        <p:spPr/>
        <p:txBody>
          <a:bodyPr/>
          <a:lstStyle/>
          <a:p>
            <a:r>
              <a:rPr lang="en-US" b="1" dirty="0"/>
              <a:t>Background Research </a:t>
            </a:r>
            <a:r>
              <a:rPr lang="en-US" dirty="0"/>
              <a:t>-</a:t>
            </a:r>
          </a:p>
        </p:txBody>
      </p:sp>
      <p:sp>
        <p:nvSpPr>
          <p:cNvPr id="3" name="Content Placeholder 2">
            <a:extLst>
              <a:ext uri="{FF2B5EF4-FFF2-40B4-BE49-F238E27FC236}">
                <a16:creationId xmlns:a16="http://schemas.microsoft.com/office/drawing/2014/main" id="{D4EC4F2C-6576-0F4B-93E6-A036AA8A6E98}"/>
              </a:ext>
            </a:extLst>
          </p:cNvPr>
          <p:cNvSpPr>
            <a:spLocks noGrp="1"/>
          </p:cNvSpPr>
          <p:nvPr>
            <p:ph idx="1"/>
          </p:nvPr>
        </p:nvSpPr>
        <p:spPr/>
        <p:txBody>
          <a:bodyPr/>
          <a:lstStyle/>
          <a:p>
            <a:pPr marL="0" indent="0">
              <a:buNone/>
            </a:pPr>
            <a:endParaRPr lang="en-US" dirty="0"/>
          </a:p>
        </p:txBody>
      </p:sp>
      <p:pic>
        <p:nvPicPr>
          <p:cNvPr id="5" name="Picture 4">
            <a:hlinkClick r:id="rId2"/>
            <a:extLst>
              <a:ext uri="{FF2B5EF4-FFF2-40B4-BE49-F238E27FC236}">
                <a16:creationId xmlns:a16="http://schemas.microsoft.com/office/drawing/2014/main" id="{5F122F98-EB33-254A-9B1C-19B2C11C60D6}"/>
              </a:ext>
            </a:extLst>
          </p:cNvPr>
          <p:cNvPicPr>
            <a:picLocks noChangeAspect="1"/>
          </p:cNvPicPr>
          <p:nvPr/>
        </p:nvPicPr>
        <p:blipFill>
          <a:blip r:embed="rId3"/>
          <a:stretch>
            <a:fillRect/>
          </a:stretch>
        </p:blipFill>
        <p:spPr>
          <a:xfrm>
            <a:off x="374437" y="4493466"/>
            <a:ext cx="3494177" cy="2169225"/>
          </a:xfrm>
          <a:prstGeom prst="rect">
            <a:avLst/>
          </a:prstGeom>
        </p:spPr>
      </p:pic>
      <p:pic>
        <p:nvPicPr>
          <p:cNvPr id="7" name="Picture 6">
            <a:hlinkClick r:id="rId4"/>
            <a:extLst>
              <a:ext uri="{FF2B5EF4-FFF2-40B4-BE49-F238E27FC236}">
                <a16:creationId xmlns:a16="http://schemas.microsoft.com/office/drawing/2014/main" id="{5F51D810-9F7A-334E-88D0-A357BF82177E}"/>
              </a:ext>
            </a:extLst>
          </p:cNvPr>
          <p:cNvPicPr>
            <a:picLocks noChangeAspect="1"/>
          </p:cNvPicPr>
          <p:nvPr/>
        </p:nvPicPr>
        <p:blipFill>
          <a:blip r:embed="rId5"/>
          <a:stretch>
            <a:fillRect/>
          </a:stretch>
        </p:blipFill>
        <p:spPr>
          <a:xfrm>
            <a:off x="374438" y="1851633"/>
            <a:ext cx="3680654" cy="2257554"/>
          </a:xfrm>
          <a:prstGeom prst="rect">
            <a:avLst/>
          </a:prstGeom>
        </p:spPr>
      </p:pic>
      <p:sp>
        <p:nvSpPr>
          <p:cNvPr id="8" name="TextBox 7">
            <a:extLst>
              <a:ext uri="{FF2B5EF4-FFF2-40B4-BE49-F238E27FC236}">
                <a16:creationId xmlns:a16="http://schemas.microsoft.com/office/drawing/2014/main" id="{0633302B-CDB8-0D43-A501-DFF247031BD9}"/>
              </a:ext>
            </a:extLst>
          </p:cNvPr>
          <p:cNvSpPr txBox="1"/>
          <p:nvPr/>
        </p:nvSpPr>
        <p:spPr>
          <a:xfrm>
            <a:off x="6580682" y="365125"/>
            <a:ext cx="4287187" cy="923330"/>
          </a:xfrm>
          <a:prstGeom prst="rect">
            <a:avLst/>
          </a:prstGeom>
          <a:noFill/>
        </p:spPr>
        <p:txBody>
          <a:bodyPr wrap="square" rtlCol="0">
            <a:spAutoFit/>
          </a:bodyPr>
          <a:lstStyle/>
          <a:p>
            <a:r>
              <a:rPr lang="en-US" dirty="0">
                <a:highlight>
                  <a:srgbClr val="FFFF00"/>
                </a:highlight>
              </a:rPr>
              <a:t>Read Oxford textbook  page 557-558 to make notes on illegal migration control in the USA</a:t>
            </a:r>
          </a:p>
        </p:txBody>
      </p:sp>
      <p:pic>
        <p:nvPicPr>
          <p:cNvPr id="4" name="Picture 3">
            <a:hlinkClick r:id="rId6"/>
            <a:extLst>
              <a:ext uri="{FF2B5EF4-FFF2-40B4-BE49-F238E27FC236}">
                <a16:creationId xmlns:a16="http://schemas.microsoft.com/office/drawing/2014/main" id="{D6AD2B37-3152-6943-81A2-BAF8ADBAC4C1}"/>
              </a:ext>
            </a:extLst>
          </p:cNvPr>
          <p:cNvPicPr>
            <a:picLocks noChangeAspect="1"/>
          </p:cNvPicPr>
          <p:nvPr/>
        </p:nvPicPr>
        <p:blipFill>
          <a:blip r:embed="rId7"/>
          <a:stretch>
            <a:fillRect/>
          </a:stretch>
        </p:blipFill>
        <p:spPr>
          <a:xfrm>
            <a:off x="4864676" y="2034778"/>
            <a:ext cx="6146711" cy="3543300"/>
          </a:xfrm>
          <a:prstGeom prst="rect">
            <a:avLst/>
          </a:prstGeom>
        </p:spPr>
      </p:pic>
    </p:spTree>
    <p:extLst>
      <p:ext uri="{BB962C8B-B14F-4D97-AF65-F5344CB8AC3E}">
        <p14:creationId xmlns:p14="http://schemas.microsoft.com/office/powerpoint/2010/main" val="74273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BA48-7901-A342-84DB-0AB4FB05A2AA}"/>
              </a:ext>
            </a:extLst>
          </p:cNvPr>
          <p:cNvSpPr>
            <a:spLocks noGrp="1"/>
          </p:cNvSpPr>
          <p:nvPr>
            <p:ph type="title"/>
          </p:nvPr>
        </p:nvSpPr>
        <p:spPr>
          <a:xfrm>
            <a:off x="753979" y="-204275"/>
            <a:ext cx="10515600" cy="1325563"/>
          </a:xfrm>
        </p:spPr>
        <p:txBody>
          <a:bodyPr>
            <a:normAutofit fontScale="90000"/>
          </a:bodyPr>
          <a:lstStyle/>
          <a:p>
            <a:br>
              <a:rPr lang="en-US" dirty="0"/>
            </a:br>
            <a:br>
              <a:rPr lang="en-US" dirty="0"/>
            </a:br>
            <a:br>
              <a:rPr lang="en-US" dirty="0"/>
            </a:br>
            <a:r>
              <a:rPr lang="en-US" dirty="0"/>
              <a:t>The Migration caravan </a:t>
            </a:r>
            <a:br>
              <a:rPr lang="en-US" dirty="0"/>
            </a:br>
            <a:br>
              <a:rPr lang="en-US" dirty="0"/>
            </a:br>
            <a:endParaRPr lang="en-US" sz="2700" dirty="0"/>
          </a:p>
        </p:txBody>
      </p:sp>
      <p:pic>
        <p:nvPicPr>
          <p:cNvPr id="5" name="Content Placeholder 4">
            <a:extLst>
              <a:ext uri="{FF2B5EF4-FFF2-40B4-BE49-F238E27FC236}">
                <a16:creationId xmlns:a16="http://schemas.microsoft.com/office/drawing/2014/main" id="{C88CC740-DD70-F94D-ACAE-82E0454DFCFB}"/>
              </a:ext>
            </a:extLst>
          </p:cNvPr>
          <p:cNvPicPr>
            <a:picLocks noGrp="1" noChangeAspect="1"/>
          </p:cNvPicPr>
          <p:nvPr>
            <p:ph idx="1"/>
          </p:nvPr>
        </p:nvPicPr>
        <p:blipFill>
          <a:blip r:embed="rId2"/>
          <a:stretch>
            <a:fillRect/>
          </a:stretch>
        </p:blipFill>
        <p:spPr>
          <a:xfrm>
            <a:off x="178417" y="1362419"/>
            <a:ext cx="5833362" cy="2916681"/>
          </a:xfrm>
        </p:spPr>
      </p:pic>
      <p:sp>
        <p:nvSpPr>
          <p:cNvPr id="6" name="TextBox 5">
            <a:extLst>
              <a:ext uri="{FF2B5EF4-FFF2-40B4-BE49-F238E27FC236}">
                <a16:creationId xmlns:a16="http://schemas.microsoft.com/office/drawing/2014/main" id="{1D382E92-04F4-0E4B-9545-6F28E8CE18D6}"/>
              </a:ext>
            </a:extLst>
          </p:cNvPr>
          <p:cNvSpPr txBox="1"/>
          <p:nvPr/>
        </p:nvSpPr>
        <p:spPr>
          <a:xfrm>
            <a:off x="6112042" y="1532371"/>
            <a:ext cx="5895473" cy="5078313"/>
          </a:xfrm>
          <a:prstGeom prst="rect">
            <a:avLst/>
          </a:prstGeom>
          <a:noFill/>
        </p:spPr>
        <p:txBody>
          <a:bodyPr wrap="square" rtlCol="0">
            <a:spAutoFit/>
          </a:bodyPr>
          <a:lstStyle/>
          <a:p>
            <a:r>
              <a:rPr lang="en-US" dirty="0">
                <a:hlinkClick r:id="rId3"/>
              </a:rPr>
              <a:t>https://www.theguardian.com/us-news/2018/oct/24/caravan-migrants-what-is-it-where-from-guatemala-honduras-immigrants-mexico</a:t>
            </a:r>
          </a:p>
          <a:p>
            <a:endParaRPr lang="en-US" dirty="0">
              <a:hlinkClick r:id="rId3"/>
            </a:endParaRPr>
          </a:p>
          <a:p>
            <a:r>
              <a:rPr lang="en-US" dirty="0">
                <a:hlinkClick r:id="rId3"/>
              </a:rPr>
              <a:t>https://www.theguardian.com/world/2018/oct/30/migrant-caravan-causes-climate-change-central-america?CMP=share_btn_tw</a:t>
            </a:r>
          </a:p>
          <a:p>
            <a:endParaRPr lang="en-US" dirty="0">
              <a:hlinkClick r:id="rId3"/>
            </a:endParaRPr>
          </a:p>
          <a:p>
            <a:r>
              <a:rPr lang="en-US" dirty="0">
                <a:hlinkClick r:id="rId3"/>
              </a:rPr>
              <a:t>http://time.com/5431447/donald-trump-threat-turn-back-caravan-migrants-not-legal/</a:t>
            </a:r>
          </a:p>
          <a:p>
            <a:endParaRPr lang="en-US" dirty="0">
              <a:hlinkClick r:id="rId3"/>
            </a:endParaRPr>
          </a:p>
          <a:p>
            <a:r>
              <a:rPr lang="en-US" dirty="0">
                <a:hlinkClick r:id="rId3"/>
              </a:rPr>
              <a:t>https://www.bbc.com/news/world-us-canada-45983862</a:t>
            </a:r>
          </a:p>
          <a:p>
            <a:endParaRPr lang="en-US" dirty="0">
              <a:hlinkClick r:id="rId3"/>
            </a:endParaRPr>
          </a:p>
          <a:p>
            <a:r>
              <a:rPr lang="en-US" dirty="0">
                <a:hlinkClick r:id="rId3"/>
              </a:rPr>
              <a:t>https://www.cnbc.com/2018/10/29/us-military-will-deploy-5200-active-duty-troops-to-mexican-border.html</a:t>
            </a:r>
            <a:endParaRPr lang="en-US" dirty="0"/>
          </a:p>
          <a:p>
            <a:endParaRPr lang="en-US" dirty="0"/>
          </a:p>
          <a:p>
            <a:r>
              <a:rPr lang="en-US" dirty="0">
                <a:hlinkClick r:id="rId4"/>
              </a:rPr>
              <a:t>https://</a:t>
            </a:r>
            <a:r>
              <a:rPr lang="en-US" dirty="0" err="1">
                <a:hlinkClick r:id="rId4"/>
              </a:rPr>
              <a:t>www.theguardian.com</a:t>
            </a:r>
            <a:r>
              <a:rPr lang="en-US" dirty="0">
                <a:hlinkClick r:id="rId4"/>
              </a:rPr>
              <a:t>/world/2018/oct/30/</a:t>
            </a:r>
            <a:r>
              <a:rPr lang="en-US" dirty="0" err="1">
                <a:hlinkClick r:id="rId4"/>
              </a:rPr>
              <a:t>mexico</a:t>
            </a:r>
            <a:r>
              <a:rPr lang="en-US" dirty="0">
                <a:hlinkClick r:id="rId4"/>
              </a:rPr>
              <a:t>-town-welcomes-migrants-caravan-central-</a:t>
            </a:r>
            <a:r>
              <a:rPr lang="en-US" dirty="0" err="1">
                <a:hlinkClick r:id="rId4"/>
              </a:rPr>
              <a:t>america</a:t>
            </a:r>
            <a:endParaRPr lang="en-US" dirty="0"/>
          </a:p>
        </p:txBody>
      </p:sp>
      <p:sp>
        <p:nvSpPr>
          <p:cNvPr id="7" name="TextBox 6">
            <a:extLst>
              <a:ext uri="{FF2B5EF4-FFF2-40B4-BE49-F238E27FC236}">
                <a16:creationId xmlns:a16="http://schemas.microsoft.com/office/drawing/2014/main" id="{C75BBC02-2F63-E64E-B4B3-E1DFFCD1BEA7}"/>
              </a:ext>
            </a:extLst>
          </p:cNvPr>
          <p:cNvSpPr txBox="1"/>
          <p:nvPr/>
        </p:nvSpPr>
        <p:spPr>
          <a:xfrm>
            <a:off x="425839" y="4375095"/>
            <a:ext cx="4766872" cy="2031325"/>
          </a:xfrm>
          <a:prstGeom prst="rect">
            <a:avLst/>
          </a:prstGeom>
          <a:solidFill>
            <a:srgbClr val="FFFF00"/>
          </a:solidFill>
        </p:spPr>
        <p:txBody>
          <a:bodyPr wrap="square" rtlCol="0">
            <a:spAutoFit/>
          </a:bodyPr>
          <a:lstStyle/>
          <a:p>
            <a:r>
              <a:rPr lang="en-US" b="1" u="sng" dirty="0">
                <a:latin typeface="dearJoe 5 CASUAL PRO" panose="02000000000000000000" pitchFamily="2" charset="0"/>
              </a:rPr>
              <a:t>Task: </a:t>
            </a:r>
            <a:r>
              <a:rPr lang="en-US" b="1" dirty="0"/>
              <a:t>Make notes on:</a:t>
            </a:r>
          </a:p>
          <a:p>
            <a:r>
              <a:rPr lang="en-US" dirty="0"/>
              <a:t>What is the migration caravan?</a:t>
            </a:r>
          </a:p>
          <a:p>
            <a:r>
              <a:rPr lang="en-US" dirty="0"/>
              <a:t>What is being done to control this and why?</a:t>
            </a:r>
          </a:p>
          <a:p>
            <a:r>
              <a:rPr lang="en-US" dirty="0"/>
              <a:t>What influence does this have on global interactions? </a:t>
            </a:r>
          </a:p>
          <a:p>
            <a:r>
              <a:rPr lang="en-US" dirty="0"/>
              <a:t>What synoptic links can be made to other parts of the  course? </a:t>
            </a:r>
          </a:p>
        </p:txBody>
      </p:sp>
    </p:spTree>
    <p:extLst>
      <p:ext uri="{BB962C8B-B14F-4D97-AF65-F5344CB8AC3E}">
        <p14:creationId xmlns:p14="http://schemas.microsoft.com/office/powerpoint/2010/main" val="2396432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C15A-8370-F445-8F9D-FA72215920A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EA836FE-5AE7-1C4E-834B-643294AAD6F9}"/>
              </a:ext>
            </a:extLst>
          </p:cNvPr>
          <p:cNvPicPr>
            <a:picLocks noGrp="1" noChangeAspect="1"/>
          </p:cNvPicPr>
          <p:nvPr>
            <p:ph idx="1"/>
          </p:nvPr>
        </p:nvPicPr>
        <p:blipFill>
          <a:blip r:embed="rId2"/>
          <a:stretch>
            <a:fillRect/>
          </a:stretch>
        </p:blipFill>
        <p:spPr>
          <a:xfrm>
            <a:off x="188494" y="0"/>
            <a:ext cx="11458074" cy="3545593"/>
          </a:xfrm>
        </p:spPr>
      </p:pic>
      <p:sp>
        <p:nvSpPr>
          <p:cNvPr id="6" name="Rectangle 5">
            <a:extLst>
              <a:ext uri="{FF2B5EF4-FFF2-40B4-BE49-F238E27FC236}">
                <a16:creationId xmlns:a16="http://schemas.microsoft.com/office/drawing/2014/main" id="{7A40A70C-D35E-AA4F-A875-AD6EAA8FD67A}"/>
              </a:ext>
            </a:extLst>
          </p:cNvPr>
          <p:cNvSpPr/>
          <p:nvPr/>
        </p:nvSpPr>
        <p:spPr>
          <a:xfrm>
            <a:off x="188494" y="3441680"/>
            <a:ext cx="11794958" cy="3416320"/>
          </a:xfrm>
          <a:prstGeom prst="rect">
            <a:avLst/>
          </a:prstGeom>
        </p:spPr>
        <p:txBody>
          <a:bodyPr wrap="square">
            <a:spAutoFit/>
          </a:bodyPr>
          <a:lstStyle/>
          <a:p>
            <a:r>
              <a:rPr lang="en-US" b="1" i="0" dirty="0">
                <a:solidFill>
                  <a:srgbClr val="3F3F3F"/>
                </a:solidFill>
                <a:effectLst/>
                <a:latin typeface="Open Sans"/>
              </a:rPr>
              <a:t>Task 1</a:t>
            </a:r>
            <a:r>
              <a:rPr lang="en-US" b="0" i="0" dirty="0">
                <a:solidFill>
                  <a:srgbClr val="3F3F3F"/>
                </a:solidFill>
                <a:effectLst/>
                <a:latin typeface="Open Sans"/>
              </a:rPr>
              <a:t> - Using the first two graphs above, describe the pattern of annual migration from Mexico to the United States since 1997. </a:t>
            </a:r>
            <a:br>
              <a:rPr lang="en-US" dirty="0"/>
            </a:br>
            <a:br>
              <a:rPr lang="en-US" dirty="0"/>
            </a:br>
            <a:r>
              <a:rPr lang="en-US" b="1" i="0" dirty="0">
                <a:solidFill>
                  <a:srgbClr val="3F3F3F"/>
                </a:solidFill>
                <a:effectLst/>
                <a:latin typeface="Open Sans"/>
              </a:rPr>
              <a:t>Task 2 </a:t>
            </a:r>
            <a:r>
              <a:rPr lang="en-US" b="0" i="0" dirty="0">
                <a:solidFill>
                  <a:srgbClr val="3F3F3F"/>
                </a:solidFill>
                <a:effectLst/>
                <a:latin typeface="Open Sans"/>
              </a:rPr>
              <a:t>- Why does the flow decrease rapidly in 2001, 2002 &amp; 2003? </a:t>
            </a:r>
            <a:br>
              <a:rPr lang="en-US" dirty="0"/>
            </a:br>
            <a:br>
              <a:rPr lang="en-US" dirty="0"/>
            </a:br>
            <a:r>
              <a:rPr lang="en-US" b="1" i="0" dirty="0">
                <a:solidFill>
                  <a:srgbClr val="3F3F3F"/>
                </a:solidFill>
                <a:effectLst/>
                <a:latin typeface="Open Sans"/>
              </a:rPr>
              <a:t>Task 3 </a:t>
            </a:r>
            <a:r>
              <a:rPr lang="en-US" b="0" i="0" dirty="0">
                <a:solidFill>
                  <a:srgbClr val="3F3F3F"/>
                </a:solidFill>
                <a:effectLst/>
                <a:latin typeface="Open Sans"/>
              </a:rPr>
              <a:t>- Describe the trend in the second graph in the Mexican born population in the USA. What does this suggest is now happening? </a:t>
            </a:r>
            <a:br>
              <a:rPr lang="en-US" dirty="0"/>
            </a:br>
            <a:br>
              <a:rPr lang="en-US" dirty="0"/>
            </a:br>
            <a:r>
              <a:rPr lang="en-US" b="1" i="0" dirty="0">
                <a:solidFill>
                  <a:srgbClr val="3F3F3F"/>
                </a:solidFill>
                <a:effectLst/>
                <a:latin typeface="Open Sans"/>
              </a:rPr>
              <a:t>Task 4</a:t>
            </a:r>
            <a:r>
              <a:rPr lang="en-US" b="0" i="0" dirty="0">
                <a:solidFill>
                  <a:srgbClr val="3F3F3F"/>
                </a:solidFill>
                <a:effectLst/>
                <a:latin typeface="Open Sans"/>
              </a:rPr>
              <a:t> - The third graph above shows Mexican workers by employment sector in the USA. Describe the changes from 1993 to 2007. </a:t>
            </a:r>
            <a:br>
              <a:rPr lang="en-US" dirty="0"/>
            </a:br>
            <a:br>
              <a:rPr lang="en-US" dirty="0"/>
            </a:br>
            <a:r>
              <a:rPr lang="en-US" b="1" i="0" dirty="0">
                <a:solidFill>
                  <a:srgbClr val="3F3F3F"/>
                </a:solidFill>
                <a:effectLst/>
                <a:latin typeface="Open Sans"/>
              </a:rPr>
              <a:t>Task 5</a:t>
            </a:r>
            <a:r>
              <a:rPr lang="en-US" b="0" i="0" dirty="0">
                <a:solidFill>
                  <a:srgbClr val="3F3F3F"/>
                </a:solidFill>
                <a:effectLst/>
                <a:latin typeface="Open Sans"/>
              </a:rPr>
              <a:t> - Suggest reasons for the three sectors that employing the highest proportion of Mexican </a:t>
            </a:r>
            <a:r>
              <a:rPr lang="en-US" b="0" i="0" dirty="0" err="1">
                <a:solidFill>
                  <a:srgbClr val="3F3F3F"/>
                </a:solidFill>
                <a:effectLst/>
                <a:latin typeface="Open Sans"/>
              </a:rPr>
              <a:t>labour</a:t>
            </a:r>
            <a:r>
              <a:rPr lang="en-US" b="0" i="0" dirty="0">
                <a:solidFill>
                  <a:srgbClr val="3F3F3F"/>
                </a:solidFill>
                <a:effectLst/>
                <a:latin typeface="Open Sans"/>
              </a:rPr>
              <a:t>. </a:t>
            </a:r>
            <a:endParaRPr lang="en-US" dirty="0"/>
          </a:p>
        </p:txBody>
      </p:sp>
    </p:spTree>
    <p:extLst>
      <p:ext uri="{BB962C8B-B14F-4D97-AF65-F5344CB8AC3E}">
        <p14:creationId xmlns:p14="http://schemas.microsoft.com/office/powerpoint/2010/main" val="3420920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0D02-061D-304B-9F3D-3246F091CE56}"/>
              </a:ext>
            </a:extLst>
          </p:cNvPr>
          <p:cNvSpPr>
            <a:spLocks noGrp="1"/>
          </p:cNvSpPr>
          <p:nvPr>
            <p:ph type="title"/>
          </p:nvPr>
        </p:nvSpPr>
        <p:spPr/>
        <p:txBody>
          <a:bodyPr/>
          <a:lstStyle/>
          <a:p>
            <a:r>
              <a:rPr lang="en-US" dirty="0">
                <a:latin typeface="dearJoe 5 CASUAL PRO" panose="02000000000000000000" pitchFamily="2" charset="0"/>
              </a:rPr>
              <a:t>Exam question </a:t>
            </a:r>
          </a:p>
        </p:txBody>
      </p:sp>
      <p:sp>
        <p:nvSpPr>
          <p:cNvPr id="3" name="Content Placeholder 2">
            <a:extLst>
              <a:ext uri="{FF2B5EF4-FFF2-40B4-BE49-F238E27FC236}">
                <a16:creationId xmlns:a16="http://schemas.microsoft.com/office/drawing/2014/main" id="{790DE0D2-EDE7-2344-B423-C4E9F166D05A}"/>
              </a:ext>
            </a:extLst>
          </p:cNvPr>
          <p:cNvSpPr>
            <a:spLocks noGrp="1"/>
          </p:cNvSpPr>
          <p:nvPr>
            <p:ph idx="1"/>
          </p:nvPr>
        </p:nvSpPr>
        <p:spPr/>
        <p:txBody>
          <a:bodyPr/>
          <a:lstStyle/>
          <a:p>
            <a:pPr marL="0" indent="0">
              <a:buNone/>
            </a:pPr>
            <a:r>
              <a:rPr lang="en-US" dirty="0"/>
              <a:t>Using examples, explain how political factors can positively impact global interactions. [12]</a:t>
            </a:r>
          </a:p>
        </p:txBody>
      </p:sp>
    </p:spTree>
    <p:extLst>
      <p:ext uri="{BB962C8B-B14F-4D97-AF65-F5344CB8AC3E}">
        <p14:creationId xmlns:p14="http://schemas.microsoft.com/office/powerpoint/2010/main" val="74481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D6F7DA2-8A28-F847-973A-B2ABCB49BBF2}"/>
              </a:ext>
            </a:extLst>
          </p:cNvPr>
          <p:cNvPicPr>
            <a:picLocks noGrp="1" noChangeAspect="1"/>
          </p:cNvPicPr>
          <p:nvPr>
            <p:ph idx="1"/>
          </p:nvPr>
        </p:nvPicPr>
        <p:blipFill>
          <a:blip r:embed="rId2"/>
          <a:stretch>
            <a:fillRect/>
          </a:stretch>
        </p:blipFill>
        <p:spPr>
          <a:xfrm>
            <a:off x="431198" y="1219201"/>
            <a:ext cx="11769075" cy="3952874"/>
          </a:xfrm>
        </p:spPr>
      </p:pic>
    </p:spTree>
    <p:extLst>
      <p:ext uri="{BB962C8B-B14F-4D97-AF65-F5344CB8AC3E}">
        <p14:creationId xmlns:p14="http://schemas.microsoft.com/office/powerpoint/2010/main" val="991293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2AFC-6BE2-BC4B-8342-411678523A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EFA2EC-4769-5347-8B1F-0CC5EC2597A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7039172-E0CE-BE4D-8FAA-70025BDAF832}"/>
              </a:ext>
            </a:extLst>
          </p:cNvPr>
          <p:cNvPicPr>
            <a:picLocks noChangeAspect="1"/>
          </p:cNvPicPr>
          <p:nvPr/>
        </p:nvPicPr>
        <p:blipFill>
          <a:blip r:embed="rId2"/>
          <a:stretch>
            <a:fillRect/>
          </a:stretch>
        </p:blipFill>
        <p:spPr>
          <a:xfrm>
            <a:off x="666750" y="596900"/>
            <a:ext cx="10858500" cy="5664200"/>
          </a:xfrm>
          <a:prstGeom prst="rect">
            <a:avLst/>
          </a:prstGeom>
        </p:spPr>
      </p:pic>
    </p:spTree>
    <p:extLst>
      <p:ext uri="{BB962C8B-B14F-4D97-AF65-F5344CB8AC3E}">
        <p14:creationId xmlns:p14="http://schemas.microsoft.com/office/powerpoint/2010/main" val="3931049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3B0FC-E778-5A4D-ACCB-10AF14A3858E}"/>
              </a:ext>
            </a:extLst>
          </p:cNvPr>
          <p:cNvSpPr>
            <a:spLocks noGrp="1"/>
          </p:cNvSpPr>
          <p:nvPr>
            <p:ph type="title"/>
          </p:nvPr>
        </p:nvSpPr>
        <p:spPr/>
        <p:txBody>
          <a:bodyPr/>
          <a:lstStyle/>
          <a:p>
            <a:r>
              <a:rPr lang="en-US" dirty="0">
                <a:latin typeface="dearJoe 5 CASUAL PRO" panose="02000000000000000000" pitchFamily="2" charset="0"/>
              </a:rPr>
              <a:t>Background</a:t>
            </a:r>
          </a:p>
        </p:txBody>
      </p:sp>
      <p:sp>
        <p:nvSpPr>
          <p:cNvPr id="3" name="Content Placeholder 2">
            <a:extLst>
              <a:ext uri="{FF2B5EF4-FFF2-40B4-BE49-F238E27FC236}">
                <a16:creationId xmlns:a16="http://schemas.microsoft.com/office/drawing/2014/main" id="{B844926C-B8E8-BB45-930D-9C7EBB47DC57}"/>
              </a:ext>
            </a:extLst>
          </p:cNvPr>
          <p:cNvSpPr>
            <a:spLocks noGrp="1"/>
          </p:cNvSpPr>
          <p:nvPr>
            <p:ph idx="1"/>
          </p:nvPr>
        </p:nvSpPr>
        <p:spPr/>
        <p:txBody>
          <a:bodyPr/>
          <a:lstStyle/>
          <a:p>
            <a:r>
              <a:rPr lang="en-US" dirty="0"/>
              <a:t>The process of globalisation has been enabled by a growing political consensus that barriers to the movement of goods, services and investments and acquisitions should be removed. </a:t>
            </a:r>
            <a:r>
              <a:rPr lang="en-US" b="1" u="sng" dirty="0"/>
              <a:t>BUT </a:t>
            </a:r>
            <a:r>
              <a:rPr lang="en-US" dirty="0"/>
              <a:t>many examples can be found of governments trying to limit their spatial interactions with other states. Global flows can be seen as threatening the well being a sovereignty of states.</a:t>
            </a:r>
            <a:endParaRPr lang="en-US" b="1" u="sng" dirty="0"/>
          </a:p>
        </p:txBody>
      </p:sp>
    </p:spTree>
    <p:extLst>
      <p:ext uri="{BB962C8B-B14F-4D97-AF65-F5344CB8AC3E}">
        <p14:creationId xmlns:p14="http://schemas.microsoft.com/office/powerpoint/2010/main" val="315931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 </a:t>
            </a:r>
            <a:r>
              <a:rPr lang="en-US" b="1" dirty="0"/>
              <a:t>Sovereignty:</a:t>
            </a:r>
            <a:endParaRPr lang="en-US" dirty="0"/>
          </a:p>
        </p:txBody>
      </p:sp>
      <p:sp>
        <p:nvSpPr>
          <p:cNvPr id="3" name="Content Placeholder 2"/>
          <p:cNvSpPr>
            <a:spLocks noGrp="1"/>
          </p:cNvSpPr>
          <p:nvPr>
            <p:ph idx="1"/>
          </p:nvPr>
        </p:nvSpPr>
        <p:spPr/>
        <p:txBody>
          <a:bodyPr>
            <a:normAutofit/>
          </a:bodyPr>
          <a:lstStyle/>
          <a:p>
            <a:r>
              <a:rPr lang="en-US" b="1" dirty="0"/>
              <a:t>Sovereignty:</a:t>
            </a:r>
            <a:r>
              <a:rPr lang="en-US" dirty="0"/>
              <a:t> The state of being independent and being able to make your own decisions.</a:t>
            </a:r>
          </a:p>
          <a:p>
            <a:endParaRPr lang="en-US" dirty="0"/>
          </a:p>
          <a:p>
            <a:pPr>
              <a:buNone/>
            </a:pPr>
            <a:r>
              <a:rPr lang="en-US" b="1" u="sng" dirty="0"/>
              <a:t>Loss of Sovereignty:</a:t>
            </a:r>
          </a:p>
          <a:p>
            <a:pPr>
              <a:buNone/>
            </a:pPr>
            <a:endParaRPr lang="en-US" b="1" dirty="0"/>
          </a:p>
          <a:p>
            <a:pPr>
              <a:buNone/>
            </a:pPr>
            <a:r>
              <a:rPr lang="en-US" dirty="0" err="1"/>
              <a:t>Globalisation</a:t>
            </a:r>
            <a:r>
              <a:rPr lang="en-US" dirty="0"/>
              <a:t> has meant that many political borders are now much more porous, with goods, ideas, money and people able to travel much more freely between locations. The increased movement can bring both positive and negative impacts. </a:t>
            </a:r>
            <a:endParaRPr lang="en-US" b="1" dirty="0"/>
          </a:p>
          <a:p>
            <a:pPr>
              <a:buNone/>
            </a:pPr>
            <a:endParaRPr lang="en-US" dirty="0"/>
          </a:p>
          <a:p>
            <a:endParaRPr lang="en-US" dirty="0"/>
          </a:p>
          <a:p>
            <a:endParaRPr lang="en-US" dirty="0"/>
          </a:p>
        </p:txBody>
      </p:sp>
    </p:spTree>
    <p:extLst>
      <p:ext uri="{BB962C8B-B14F-4D97-AF65-F5344CB8AC3E}">
        <p14:creationId xmlns:p14="http://schemas.microsoft.com/office/powerpoint/2010/main" val="3711738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5707-A8A8-5440-9A93-2994A1CA906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39C0FF9-A2AF-AE42-B431-A4F9C711AF00}"/>
              </a:ext>
            </a:extLst>
          </p:cNvPr>
          <p:cNvPicPr>
            <a:picLocks noGrp="1" noChangeAspect="1"/>
          </p:cNvPicPr>
          <p:nvPr>
            <p:ph idx="1"/>
          </p:nvPr>
        </p:nvPicPr>
        <p:blipFill>
          <a:blip r:embed="rId2"/>
          <a:stretch>
            <a:fillRect/>
          </a:stretch>
        </p:blipFill>
        <p:spPr>
          <a:xfrm rot="16200000">
            <a:off x="2858249" y="-366325"/>
            <a:ext cx="6094900" cy="7819628"/>
          </a:xfrm>
        </p:spPr>
      </p:pic>
    </p:spTree>
    <p:extLst>
      <p:ext uri="{BB962C8B-B14F-4D97-AF65-F5344CB8AC3E}">
        <p14:creationId xmlns:p14="http://schemas.microsoft.com/office/powerpoint/2010/main" val="151591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3CC4-296A-1941-B29E-E998CC79FD8C}"/>
              </a:ext>
            </a:extLst>
          </p:cNvPr>
          <p:cNvSpPr>
            <a:spLocks noGrp="1"/>
          </p:cNvSpPr>
          <p:nvPr>
            <p:ph type="title"/>
          </p:nvPr>
        </p:nvSpPr>
        <p:spPr>
          <a:xfrm rot="16200000">
            <a:off x="-1729184" y="2932508"/>
            <a:ext cx="5982494" cy="1325563"/>
          </a:xfrm>
        </p:spPr>
        <p:txBody>
          <a:bodyPr/>
          <a:lstStyle/>
          <a:p>
            <a:r>
              <a:rPr lang="en-US" dirty="0"/>
              <a:t>Regional MGOs</a:t>
            </a:r>
          </a:p>
        </p:txBody>
      </p:sp>
      <p:pic>
        <p:nvPicPr>
          <p:cNvPr id="5" name="Content Placeholder 4">
            <a:extLst>
              <a:ext uri="{FF2B5EF4-FFF2-40B4-BE49-F238E27FC236}">
                <a16:creationId xmlns:a16="http://schemas.microsoft.com/office/drawing/2014/main" id="{827E59A0-3AB6-C94B-A155-3486091EA85C}"/>
              </a:ext>
            </a:extLst>
          </p:cNvPr>
          <p:cNvPicPr>
            <a:picLocks noGrp="1" noChangeAspect="1"/>
          </p:cNvPicPr>
          <p:nvPr>
            <p:ph idx="1"/>
          </p:nvPr>
        </p:nvPicPr>
        <p:blipFill>
          <a:blip r:embed="rId2"/>
          <a:stretch>
            <a:fillRect/>
          </a:stretch>
        </p:blipFill>
        <p:spPr>
          <a:xfrm>
            <a:off x="2339578" y="0"/>
            <a:ext cx="9661922" cy="6629598"/>
          </a:xfrm>
        </p:spPr>
      </p:pic>
    </p:spTree>
    <p:extLst>
      <p:ext uri="{BB962C8B-B14F-4D97-AF65-F5344CB8AC3E}">
        <p14:creationId xmlns:p14="http://schemas.microsoft.com/office/powerpoint/2010/main" val="358544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13AB-4D4A-EE4F-B6C2-594195D505B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82437D0-4A9A-2A49-9F43-E76CA8B3DF98}"/>
              </a:ext>
            </a:extLst>
          </p:cNvPr>
          <p:cNvPicPr>
            <a:picLocks noGrp="1" noChangeAspect="1"/>
          </p:cNvPicPr>
          <p:nvPr>
            <p:ph idx="1"/>
          </p:nvPr>
        </p:nvPicPr>
        <p:blipFill>
          <a:blip r:embed="rId2"/>
          <a:stretch>
            <a:fillRect/>
          </a:stretch>
        </p:blipFill>
        <p:spPr>
          <a:xfrm>
            <a:off x="1028700" y="107950"/>
            <a:ext cx="9337056" cy="6270700"/>
          </a:xfrm>
        </p:spPr>
      </p:pic>
    </p:spTree>
    <p:extLst>
      <p:ext uri="{BB962C8B-B14F-4D97-AF65-F5344CB8AC3E}">
        <p14:creationId xmlns:p14="http://schemas.microsoft.com/office/powerpoint/2010/main" val="2281498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6125</TotalTime>
  <Words>1665</Words>
  <Application>Microsoft Macintosh PowerPoint</Application>
  <PresentationFormat>Widescreen</PresentationFormat>
  <Paragraphs>100</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dearJoe 5 CASUAL PRO</vt:lpstr>
      <vt:lpstr>Open Sans</vt:lpstr>
      <vt:lpstr>Office Theme</vt:lpstr>
      <vt:lpstr>Political factors that affect global interactions</vt:lpstr>
      <vt:lpstr>PowerPoint Presentation</vt:lpstr>
      <vt:lpstr>PowerPoint Presentation</vt:lpstr>
      <vt:lpstr>PowerPoint Presentation</vt:lpstr>
      <vt:lpstr>Background</vt:lpstr>
      <vt:lpstr>Key term: Sovereignty:</vt:lpstr>
      <vt:lpstr>PowerPoint Presentation</vt:lpstr>
      <vt:lpstr>Regional MGOs</vt:lpstr>
      <vt:lpstr>PowerPoint Presentation</vt:lpstr>
      <vt:lpstr>MGOs</vt:lpstr>
      <vt:lpstr>PowerPoint Presentation</vt:lpstr>
      <vt:lpstr>MGOs and Different Types of Economic Integration  </vt:lpstr>
      <vt:lpstr>Examples of MGOs: NAFTA</vt:lpstr>
      <vt:lpstr>PowerPoint Presentation</vt:lpstr>
      <vt:lpstr>Notes: What is the EU?</vt:lpstr>
      <vt:lpstr>PowerPoint Presentation</vt:lpstr>
      <vt:lpstr>PowerPoint Presentation</vt:lpstr>
      <vt:lpstr>PowerPoint Presentation</vt:lpstr>
      <vt:lpstr>PowerPoint Presentation</vt:lpstr>
      <vt:lpstr>PowerPoint Presentation</vt:lpstr>
      <vt:lpstr>PowerPoint Presentation</vt:lpstr>
      <vt:lpstr>Brexit: 31st Jan 2020</vt:lpstr>
      <vt:lpstr>Notes: How does the European Union impact the flow of goods? </vt:lpstr>
      <vt:lpstr>Notes: How does the European Union impact the flow of capital? </vt:lpstr>
      <vt:lpstr> Notes: How does the European Union impact the flow of labour? </vt:lpstr>
      <vt:lpstr>Free trade zones/ special economic zones (SEZ)</vt:lpstr>
      <vt:lpstr>European Free trade area</vt:lpstr>
      <vt:lpstr>Alternative MGO: The UN</vt:lpstr>
      <vt:lpstr>Migration control </vt:lpstr>
      <vt:lpstr>Define: Economic Migrant</vt:lpstr>
      <vt:lpstr>Migration control and rules</vt:lpstr>
      <vt:lpstr>Types of migration control </vt:lpstr>
      <vt:lpstr>Migration control in UK- want to develop a points based system  </vt:lpstr>
      <vt:lpstr>Migration to the USA</vt:lpstr>
      <vt:lpstr>PowerPoint Presentation</vt:lpstr>
      <vt:lpstr>Background Research -</vt:lpstr>
      <vt:lpstr>   The Migration caravan   </vt:lpstr>
      <vt:lpstr>PowerPoint Presentation</vt:lpstr>
      <vt:lpstr>Exam question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31</cp:revision>
  <dcterms:created xsi:type="dcterms:W3CDTF">2018-10-23T19:30:52Z</dcterms:created>
  <dcterms:modified xsi:type="dcterms:W3CDTF">2020-02-07T14:22:50Z</dcterms:modified>
</cp:coreProperties>
</file>