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70" r:id="rId4"/>
    <p:sldId id="269" r:id="rId5"/>
    <p:sldId id="258" r:id="rId6"/>
    <p:sldId id="267" r:id="rId7"/>
    <p:sldId id="266" r:id="rId8"/>
    <p:sldId id="263" r:id="rId9"/>
    <p:sldId id="268" r:id="rId10"/>
    <p:sldId id="261" r:id="rId11"/>
    <p:sldId id="271" r:id="rId12"/>
    <p:sldId id="259" r:id="rId13"/>
    <p:sldId id="26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5438-5271-430F-825E-A5B4395417B5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9200-1FD3-456D-AE7D-EF27D9CB1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097FC8B-F7FC-43D0-8487-DB39204CFE14}" type="slidenum">
              <a:rPr lang="en-GB" altLang="en-US">
                <a:latin typeface="Calibri" pitchFamily="34" charset="0"/>
              </a:rPr>
              <a:pPr/>
              <a:t>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519" indent="-2850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878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875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314" indent="-2274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856BD5E-A793-4429-84B0-E67D8A06E262}" type="slidenum">
              <a:rPr lang="en-GB" altLang="en-US"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19200-1FD3-456D-AE7D-EF27D9CB1E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9214-27F3-41BB-BE4B-772C5E7393CF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C4CB3-9FEF-4C7C-BB59-E6BA583CF4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gu.org/focus_group/NH/images/phot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26420" cy="6165304"/>
          </a:xfrm>
          <a:prstGeom prst="rect">
            <a:avLst/>
          </a:prstGeom>
          <a:noFill/>
        </p:spPr>
      </p:pic>
      <p:pic>
        <p:nvPicPr>
          <p:cNvPr id="1028" name="Picture 4" descr="http://www.colorado.edu/geography/class_homepages/geog_3402_s10/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700" y="404665"/>
            <a:ext cx="8593300" cy="6453336"/>
          </a:xfrm>
          <a:prstGeom prst="rect">
            <a:avLst/>
          </a:prstGeom>
          <a:noFill/>
        </p:spPr>
      </p:pic>
      <p:pic>
        <p:nvPicPr>
          <p:cNvPr id="1030" name="Picture 6" descr="http://www.n-d-a.org/images/volcanoes-haz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328"/>
            <a:ext cx="9144000" cy="6572672"/>
          </a:xfrm>
          <a:prstGeom prst="rect">
            <a:avLst/>
          </a:prstGeom>
          <a:noFill/>
        </p:spPr>
      </p:pic>
      <p:pic>
        <p:nvPicPr>
          <p:cNvPr id="1032" name="Picture 8" descr="http://media.mcclatchydc.com/smedia/2011/03/12/08/Japan_Earthquake_Nost-wide.wide_photo.prod_affiliate.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64220"/>
          </a:xfrm>
          <a:prstGeom prst="rect">
            <a:avLst/>
          </a:prstGeom>
          <a:noFill/>
        </p:spPr>
      </p:pic>
      <p:pic>
        <p:nvPicPr>
          <p:cNvPr id="1034" name="Picture 10" descr="http://2.bp.blogspot.com/-y7p6xQ46xEs/TtMApZtz-wI/AAAAAAAAGVs/t6TU5A6EcJM/s1600/sequia_en-mexi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557" y="260648"/>
            <a:ext cx="9174557" cy="6165304"/>
          </a:xfrm>
          <a:prstGeom prst="rect">
            <a:avLst/>
          </a:prstGeom>
          <a:noFill/>
        </p:spPr>
      </p:pic>
      <p:pic>
        <p:nvPicPr>
          <p:cNvPr id="1036" name="Picture 12" descr="http://www.51allout.co.uk/wp-content/uploads/2012/07/Uk-Floo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950"/>
            <a:ext cx="9144000" cy="6827050"/>
          </a:xfrm>
          <a:prstGeom prst="rect">
            <a:avLst/>
          </a:prstGeom>
          <a:noFill/>
        </p:spPr>
      </p:pic>
      <p:pic>
        <p:nvPicPr>
          <p:cNvPr id="1038" name="Picture 14" descr="http://ecoki.com/wp-content/uploads/earthquak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5737"/>
            <a:ext cx="9144000" cy="6652263"/>
          </a:xfrm>
          <a:prstGeom prst="rect">
            <a:avLst/>
          </a:prstGeom>
          <a:noFill/>
        </p:spPr>
      </p:pic>
      <p:pic>
        <p:nvPicPr>
          <p:cNvPr id="1040" name="Picture 16" descr="http://news.bbc.co.uk/media/images/44161000/jpg/_44161953_mudslide416a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0"/>
            <a:ext cx="9216535" cy="664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GB" dirty="0"/>
              <a:t>Increasing the level of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GB" dirty="0"/>
              <a:t>There are several factors that can increase the level of risk from natural hazards</a:t>
            </a:r>
          </a:p>
          <a:p>
            <a:pPr lvl="1"/>
            <a:r>
              <a:rPr lang="en-GB" dirty="0"/>
              <a:t>Urbanisation</a:t>
            </a:r>
          </a:p>
          <a:p>
            <a:pPr lvl="1"/>
            <a:r>
              <a:rPr lang="en-GB" dirty="0"/>
              <a:t>Poverty</a:t>
            </a:r>
          </a:p>
          <a:p>
            <a:pPr lvl="1"/>
            <a:r>
              <a:rPr lang="en-GB" dirty="0"/>
              <a:t>Farming</a:t>
            </a:r>
          </a:p>
          <a:p>
            <a:pPr lvl="1"/>
            <a:r>
              <a:rPr lang="en-GB" dirty="0"/>
              <a:t>Climate Change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4221088"/>
            <a:ext cx="273630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Why might these factors increase risk?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handout satellite image made available by the Tonga Meteorological Services, Government of Tonga shows an explosive eruption of the Hunga Tonga-Hunga Ha'apai volcano, located in the South Pacific Kingdom of Tonga, 15 January 2022.">
            <a:extLst>
              <a:ext uri="{FF2B5EF4-FFF2-40B4-BE49-F238E27FC236}">
                <a16:creationId xmlns:a16="http://schemas.microsoft.com/office/drawing/2014/main" id="{CE9C184D-CAB3-B94D-A75E-E4F0564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0"/>
            <a:ext cx="8734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8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896544" cy="1143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dirty="0"/>
              <a:t>Challenge: Graph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Look at the data sheet showing the top 20 deadliest natural hazards.</a:t>
            </a:r>
          </a:p>
          <a:p>
            <a:r>
              <a:rPr lang="en-GB" dirty="0"/>
              <a:t>Rank in order of the highest – lowest number of deaths.</a:t>
            </a:r>
          </a:p>
          <a:p>
            <a:r>
              <a:rPr lang="en-GB" dirty="0"/>
              <a:t>Represent the top 10 on a graph – bar chart.</a:t>
            </a:r>
          </a:p>
          <a:p>
            <a:r>
              <a:rPr lang="en-GB" dirty="0"/>
              <a:t>If you need help, look at the example graph on slide 13.</a:t>
            </a:r>
          </a:p>
          <a:p>
            <a:endParaRPr lang="en-GB" dirty="0"/>
          </a:p>
          <a:p>
            <a:r>
              <a:rPr lang="en-GB" dirty="0"/>
              <a:t>REMEMBER TO LABEL YOUR AXES!  </a:t>
            </a:r>
          </a:p>
        </p:txBody>
      </p:sp>
      <p:pic>
        <p:nvPicPr>
          <p:cNvPr id="15365" name="Picture 5" descr="C:\Users\Roxy\AppData\Local\Microsoft\Windows\Temporary Internet Files\Content.IE5\XG62W4KN\MC9002908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362547" cy="1190531"/>
          </a:xfrm>
          <a:prstGeom prst="rect">
            <a:avLst/>
          </a:prstGeom>
          <a:noFill/>
        </p:spPr>
      </p:pic>
      <p:pic>
        <p:nvPicPr>
          <p:cNvPr id="15366" name="Picture 6" descr="C:\Users\Roxy\AppData\Local\Microsoft\Windows\Temporary Internet Files\Content.IE5\NKTUFRB9\MC90043254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1243587" cy="905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r>
              <a:rPr lang="en-GB" dirty="0"/>
              <a:t>Challenge: Map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Continue with instructions on work sheet.</a:t>
            </a:r>
          </a:p>
          <a:p>
            <a:endParaRPr lang="en-GB" dirty="0"/>
          </a:p>
          <a:p>
            <a:r>
              <a:rPr lang="en-GB" dirty="0"/>
              <a:t>On a blank world map identify the top 20 (aim for top 10 if that takes too long) deadliest natural hazards. </a:t>
            </a:r>
          </a:p>
          <a:p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Extension</a:t>
            </a:r>
            <a:r>
              <a:rPr lang="en-GB" dirty="0">
                <a:solidFill>
                  <a:srgbClr val="7030A0"/>
                </a:solidFill>
              </a:rPr>
              <a:t>: Add key information, describe distribution and add key words.</a:t>
            </a:r>
          </a:p>
        </p:txBody>
      </p:sp>
      <p:pic>
        <p:nvPicPr>
          <p:cNvPr id="17410" name="Picture 2" descr="C:\Users\Roxy\AppData\Local\Microsoft\Windows\Temporary Internet Files\Content.IE5\D827ZP9C\MM90028353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873694" cy="835149"/>
          </a:xfrm>
          <a:prstGeom prst="rect">
            <a:avLst/>
          </a:prstGeom>
          <a:noFill/>
        </p:spPr>
      </p:pic>
      <p:pic>
        <p:nvPicPr>
          <p:cNvPr id="17411" name="Picture 3" descr="C:\Users\Roxy\AppData\Local\Microsoft\Windows\Temporary Internet Files\Content.IE5\XG62W4KN\MM90028360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32656"/>
            <a:ext cx="971600" cy="971600"/>
          </a:xfrm>
          <a:prstGeom prst="rect">
            <a:avLst/>
          </a:prstGeom>
          <a:noFill/>
        </p:spPr>
      </p:pic>
      <p:pic>
        <p:nvPicPr>
          <p:cNvPr id="17412" name="Picture 4" descr="C:\Users\Roxy\AppData\Local\Microsoft\Windows\Temporary Internet Files\Content.IE5\NKTUFRB9\MM90033650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792088" cy="1142435"/>
          </a:xfrm>
          <a:prstGeom prst="rect">
            <a:avLst/>
          </a:prstGeom>
          <a:noFill/>
        </p:spPr>
      </p:pic>
      <p:pic>
        <p:nvPicPr>
          <p:cNvPr id="17413" name="Picture 5" descr="C:\Users\Roxy\AppData\Local\Microsoft\Windows\Temporary Internet Files\Content.IE5\RIAO4AP6\MM90033664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8640"/>
            <a:ext cx="576063" cy="100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32656"/>
            <a:ext cx="9324528" cy="634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6480720" cy="126876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Introducing Natural Hazards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496944" cy="345638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Key idea: Natural hazards pose major risks to people and property.</a:t>
            </a:r>
          </a:p>
          <a:p>
            <a:pPr algn="l"/>
            <a:r>
              <a:rPr lang="en-GB" b="1" dirty="0"/>
              <a:t>All</a:t>
            </a:r>
            <a:r>
              <a:rPr lang="en-GB" dirty="0"/>
              <a:t> </a:t>
            </a:r>
            <a:r>
              <a:rPr lang="en-GB" b="1" dirty="0"/>
              <a:t>will</a:t>
            </a:r>
            <a:r>
              <a:rPr lang="en-GB" dirty="0"/>
              <a:t> define the term natural hazards and classify them by type </a:t>
            </a:r>
          </a:p>
          <a:p>
            <a:pPr algn="l"/>
            <a:r>
              <a:rPr lang="en-GB" b="1" dirty="0"/>
              <a:t>All should</a:t>
            </a:r>
            <a:r>
              <a:rPr lang="en-GB" dirty="0"/>
              <a:t> explain the difference between natural hazards/disasters and natural/man-made hazards.</a:t>
            </a:r>
          </a:p>
          <a:p>
            <a:pPr algn="l"/>
            <a:r>
              <a:rPr lang="en-GB" b="1" dirty="0"/>
              <a:t>All could </a:t>
            </a:r>
            <a:r>
              <a:rPr lang="en-GB" dirty="0"/>
              <a:t>consider the factors affecting hazard risk.</a:t>
            </a:r>
          </a:p>
          <a:p>
            <a:pPr algn="l"/>
            <a:endParaRPr lang="en-GB" dirty="0"/>
          </a:p>
        </p:txBody>
      </p:sp>
      <p:pic>
        <p:nvPicPr>
          <p:cNvPr id="2049" name="Picture 1" descr="C:\Users\Roxy\AppData\Local\Microsoft\Windows\Temporary Internet Files\Content.IE5\D827ZP9C\MM90004664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1123950" cy="933450"/>
          </a:xfrm>
          <a:prstGeom prst="rect">
            <a:avLst/>
          </a:prstGeom>
          <a:noFill/>
        </p:spPr>
      </p:pic>
      <p:pic>
        <p:nvPicPr>
          <p:cNvPr id="2050" name="Picture 2" descr="C:\Users\Roxy\AppData\Local\Microsoft\Windows\Temporary Internet Files\Content.IE5\XG62W4KN\MM90028286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1371600" cy="1076325"/>
          </a:xfrm>
          <a:prstGeom prst="rect">
            <a:avLst/>
          </a:prstGeom>
          <a:noFill/>
        </p:spPr>
      </p:pic>
      <p:pic>
        <p:nvPicPr>
          <p:cNvPr id="2051" name="Picture 3" descr="C:\Users\Roxy\AppData\Local\Microsoft\Windows\Temporary Internet Files\Content.IE5\NKTUFRB9\MM9002364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72816"/>
            <a:ext cx="1219200" cy="1219200"/>
          </a:xfrm>
          <a:prstGeom prst="rect">
            <a:avLst/>
          </a:prstGeom>
          <a:noFill/>
        </p:spPr>
      </p:pic>
      <p:pic>
        <p:nvPicPr>
          <p:cNvPr id="2052" name="Picture 4" descr="C:\Users\Roxy\AppData\Local\Microsoft\Windows\Temporary Internet Files\Content.IE5\D827ZP9C\MM90004664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1123950" cy="933450"/>
          </a:xfrm>
          <a:prstGeom prst="rect">
            <a:avLst/>
          </a:prstGeom>
          <a:noFill/>
        </p:spPr>
      </p:pic>
      <p:pic>
        <p:nvPicPr>
          <p:cNvPr id="2053" name="Picture 5" descr="C:\Users\Roxy\AppData\Local\Microsoft\Windows\Temporary Internet Files\Content.IE5\XG62W4KN\MM90028286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1371600" cy="1076325"/>
          </a:xfrm>
          <a:prstGeom prst="rect">
            <a:avLst/>
          </a:prstGeom>
          <a:noFill/>
        </p:spPr>
      </p:pic>
      <p:pic>
        <p:nvPicPr>
          <p:cNvPr id="2054" name="Picture 6" descr="C:\Users\Roxy\AppData\Local\Microsoft\Windows\Temporary Internet Files\Content.IE5\NKTUFRB9\MM9002364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91683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" name="Group 3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64" name="Picture 32" descr="t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34" descr="earthquake-gallery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2303462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6" descr="earthquake-next-one-photo-rtre2o5-s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>
            <a:fillRect/>
          </a:stretch>
        </p:blipFill>
        <p:spPr bwMode="auto">
          <a:xfrm>
            <a:off x="4572000" y="0"/>
            <a:ext cx="2305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8" descr="wichita-ks-j2004torn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40" descr="torna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24479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42" descr="hurricane-isabel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230346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44" descr="hurrica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46" descr="tsunami-wav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73238"/>
            <a:ext cx="22669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2" name="Picture 48" descr="HorseBrid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3399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50" descr="bolivia2_wideweb__470x280,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303463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52" descr="MyChild&amp;Disaster-thum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429000"/>
            <a:ext cx="2305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54" descr="disast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2669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56" descr="haz_1978_storm_surge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2685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58" descr="Etna_8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157788"/>
            <a:ext cx="23034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8" name="Picture 60" descr="avalanche-canad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788"/>
            <a:ext cx="23050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9" name="Picture 62" descr="Pinatubo-erupti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151438"/>
            <a:ext cx="22669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8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1750" y="692150"/>
            <a:ext cx="9077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00">
                <a:latin typeface="Copperplate Gothic Bold" pitchFamily="34" charset="0"/>
              </a:rPr>
              <a:t>Thoughts and Crosses: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00">
                <a:latin typeface="Comic Sans MS" pitchFamily="66" charset="0"/>
              </a:rPr>
              <a:t>Choose any </a:t>
            </a:r>
            <a:r>
              <a:rPr lang="en-GB" altLang="en-US" sz="1700" b="1">
                <a:latin typeface="Comic Sans MS" pitchFamily="66" charset="0"/>
              </a:rPr>
              <a:t>three tasks </a:t>
            </a:r>
            <a:r>
              <a:rPr lang="en-GB" altLang="en-US" sz="1700">
                <a:latin typeface="Comic Sans MS" pitchFamily="66" charset="0"/>
              </a:rPr>
              <a:t>as long as they are in a line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14312" y="4049713"/>
            <a:ext cx="5616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36513" y="2708275"/>
            <a:ext cx="91805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07950" y="1341438"/>
            <a:ext cx="2844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alibri" pitchFamily="34" charset="0"/>
              </a:rPr>
              <a:t>How many hazards can you name from the pictures?</a:t>
            </a:r>
          </a:p>
        </p:txBody>
      </p: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-36513" y="2432050"/>
            <a:ext cx="1081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Knowledge</a:t>
            </a:r>
          </a:p>
        </p:txBody>
      </p:sp>
      <p:sp>
        <p:nvSpPr>
          <p:cNvPr id="13320" name="TextBox 22"/>
          <p:cNvSpPr txBox="1">
            <a:spLocks noChangeArrowheads="1"/>
          </p:cNvSpPr>
          <p:nvPr/>
        </p:nvSpPr>
        <p:spPr bwMode="auto">
          <a:xfrm>
            <a:off x="3132138" y="2420938"/>
            <a:ext cx="1443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Comprehension</a:t>
            </a:r>
          </a:p>
        </p:txBody>
      </p:sp>
      <p:sp>
        <p:nvSpPr>
          <p:cNvPr id="13321" name="TextBox 23"/>
          <p:cNvSpPr txBox="1">
            <a:spLocks noChangeArrowheads="1"/>
          </p:cNvSpPr>
          <p:nvPr/>
        </p:nvSpPr>
        <p:spPr bwMode="auto">
          <a:xfrm>
            <a:off x="6084888" y="2420938"/>
            <a:ext cx="1154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Application</a:t>
            </a:r>
          </a:p>
        </p:txBody>
      </p:sp>
      <p:sp>
        <p:nvSpPr>
          <p:cNvPr id="13322" name="TextBox 24"/>
          <p:cNvSpPr txBox="1">
            <a:spLocks noChangeArrowheads="1"/>
          </p:cNvSpPr>
          <p:nvPr/>
        </p:nvSpPr>
        <p:spPr bwMode="auto">
          <a:xfrm>
            <a:off x="0" y="4437063"/>
            <a:ext cx="8842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Analysis</a:t>
            </a:r>
          </a:p>
        </p:txBody>
      </p:sp>
      <p:sp>
        <p:nvSpPr>
          <p:cNvPr id="13323" name="TextBox 25"/>
          <p:cNvSpPr txBox="1">
            <a:spLocks noChangeArrowheads="1"/>
          </p:cNvSpPr>
          <p:nvPr/>
        </p:nvSpPr>
        <p:spPr bwMode="auto">
          <a:xfrm>
            <a:off x="3168650" y="4425950"/>
            <a:ext cx="995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Synthesis</a:t>
            </a:r>
          </a:p>
        </p:txBody>
      </p:sp>
      <p:sp>
        <p:nvSpPr>
          <p:cNvPr id="13324" name="TextBox 26"/>
          <p:cNvSpPr txBox="1">
            <a:spLocks noChangeArrowheads="1"/>
          </p:cNvSpPr>
          <p:nvPr/>
        </p:nvSpPr>
        <p:spPr bwMode="auto">
          <a:xfrm>
            <a:off x="6121400" y="4425950"/>
            <a:ext cx="1093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Evaluation</a:t>
            </a:r>
          </a:p>
        </p:txBody>
      </p:sp>
      <p:sp>
        <p:nvSpPr>
          <p:cNvPr id="13325" name="TextBox 27"/>
          <p:cNvSpPr txBox="1">
            <a:spLocks noChangeArrowheads="1"/>
          </p:cNvSpPr>
          <p:nvPr/>
        </p:nvSpPr>
        <p:spPr bwMode="auto">
          <a:xfrm>
            <a:off x="34925" y="6157913"/>
            <a:ext cx="2636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Comprehension or Evaluation</a:t>
            </a:r>
          </a:p>
        </p:txBody>
      </p:sp>
      <p:sp>
        <p:nvSpPr>
          <p:cNvPr id="13326" name="TextBox 28"/>
          <p:cNvSpPr txBox="1">
            <a:spLocks noChangeArrowheads="1"/>
          </p:cNvSpPr>
          <p:nvPr/>
        </p:nvSpPr>
        <p:spPr bwMode="auto">
          <a:xfrm>
            <a:off x="3168650" y="6210300"/>
            <a:ext cx="1154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Application</a:t>
            </a:r>
          </a:p>
        </p:txBody>
      </p:sp>
      <p:sp>
        <p:nvSpPr>
          <p:cNvPr id="13327" name="TextBox 29"/>
          <p:cNvSpPr txBox="1">
            <a:spLocks noChangeArrowheads="1"/>
          </p:cNvSpPr>
          <p:nvPr/>
        </p:nvSpPr>
        <p:spPr bwMode="auto">
          <a:xfrm>
            <a:off x="6121400" y="6319838"/>
            <a:ext cx="882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latin typeface="Stencil" pitchFamily="82" charset="0"/>
              </a:rPr>
              <a:t>Analysis</a:t>
            </a: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3132138" y="1354138"/>
            <a:ext cx="28082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Pick 1 photo. Describe what you can see and what you think it would be like.</a:t>
            </a:r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6084888" y="1196975"/>
            <a:ext cx="2987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Can you sort the Natural Hazards in the photos into groups? (e.g. By what causes them? What their impact is?)</a:t>
            </a: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179388" y="3021013"/>
            <a:ext cx="273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Pick 2 pictures and compare them. What is similar and different about the hazards in the pictures?</a:t>
            </a:r>
          </a:p>
        </p:txBody>
      </p:sp>
      <p:sp>
        <p:nvSpPr>
          <p:cNvPr id="13331" name="Rectangle 22"/>
          <p:cNvSpPr>
            <a:spLocks noChangeArrowheads="1"/>
          </p:cNvSpPr>
          <p:nvPr/>
        </p:nvSpPr>
        <p:spPr bwMode="auto">
          <a:xfrm>
            <a:off x="6084888" y="3019425"/>
            <a:ext cx="30591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Can you rank the Natural Hazards in the pictures from MOST dangerous to LEAST dangerous</a:t>
            </a:r>
          </a:p>
        </p:txBody>
      </p:sp>
      <p:sp>
        <p:nvSpPr>
          <p:cNvPr id="13332" name="Rectangle 23"/>
          <p:cNvSpPr>
            <a:spLocks noChangeArrowheads="1"/>
          </p:cNvSpPr>
          <p:nvPr/>
        </p:nvSpPr>
        <p:spPr bwMode="auto">
          <a:xfrm>
            <a:off x="3132138" y="2924175"/>
            <a:ext cx="2952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alibri" pitchFamily="34" charset="0"/>
              </a:rPr>
              <a:t>Choose 1 of the Natural Hazards in the photos. What if it was to happen to Houston? What would the effects be?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14313" y="4868863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Which Natural Hazard do you think is most dangerous? Explain your reasons.</a:t>
            </a:r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3203575" y="4868863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What do you think could be done to help people prepare and be protected from Natural Hazards? </a:t>
            </a:r>
          </a:p>
        </p:txBody>
      </p:sp>
      <p:sp>
        <p:nvSpPr>
          <p:cNvPr id="13335" name="Rectangle 26"/>
          <p:cNvSpPr>
            <a:spLocks noChangeArrowheads="1"/>
          </p:cNvSpPr>
          <p:nvPr/>
        </p:nvSpPr>
        <p:spPr bwMode="auto">
          <a:xfrm>
            <a:off x="6227763" y="4868863"/>
            <a:ext cx="2736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Can you make 2 lists from the photos: 1 caused by weather and 1 caused by plate tectonics (e.g. Earthquakes)</a:t>
            </a:r>
          </a:p>
        </p:txBody>
      </p:sp>
      <p:sp>
        <p:nvSpPr>
          <p:cNvPr id="1333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rgbClr val="FFFFFF"/>
                </a:solidFill>
                <a:latin typeface="Calibri" pitchFamily="34" charset="0"/>
              </a:rPr>
              <a:t>Prepare for Learning</a:t>
            </a:r>
            <a:endParaRPr lang="en-US" altLang="en-US" sz="4000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3276600" y="4076701"/>
            <a:ext cx="5616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8" name="Picture 28" descr="F:\T&amp;L tools\SELF Images\ThinkingSkillsJ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0966">
            <a:off x="7591426" y="-687388"/>
            <a:ext cx="1147762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6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143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GB" dirty="0"/>
              <a:t>Starter Challenge: Classifying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stack of cards has a series of different sorts of hazards on them</a:t>
            </a:r>
          </a:p>
          <a:p>
            <a:r>
              <a:rPr lang="en-GB" dirty="0"/>
              <a:t>You are to categorise them into 4 different categories:</a:t>
            </a:r>
          </a:p>
          <a:p>
            <a:pPr lvl="1"/>
            <a:r>
              <a:rPr lang="en-GB" b="1" dirty="0"/>
              <a:t>Tectonic</a:t>
            </a:r>
          </a:p>
          <a:p>
            <a:pPr lvl="1"/>
            <a:r>
              <a:rPr lang="en-GB" b="1" dirty="0"/>
              <a:t>Biological</a:t>
            </a:r>
          </a:p>
          <a:p>
            <a:pPr lvl="1"/>
            <a:r>
              <a:rPr lang="en-GB" b="1" dirty="0"/>
              <a:t>Atmospheric</a:t>
            </a:r>
          </a:p>
          <a:p>
            <a:pPr lvl="1"/>
            <a:r>
              <a:rPr lang="en-GB" b="1" dirty="0"/>
              <a:t>Geomorphological – </a:t>
            </a:r>
            <a:r>
              <a:rPr lang="en-GB" u="sng" dirty="0"/>
              <a:t>related to the </a:t>
            </a:r>
            <a:r>
              <a:rPr lang="en-US" u="sng" dirty="0"/>
              <a:t>study of landforms, their processes, form and sediments at the surface of the Earth</a:t>
            </a:r>
            <a:endParaRPr lang="en-GB" u="sng" dirty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43192" cy="1143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r>
              <a:rPr lang="en-GB" dirty="0"/>
              <a:t>Answer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57" y="2204864"/>
            <a:ext cx="8801092" cy="22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1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43192" cy="1143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r>
              <a:rPr lang="en-GB" dirty="0"/>
              <a:t>Natural Hazard 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natural hazard is an extreme natural event or process that has the potential to cause loss of life and/or extreme damage to property and can create severe disruption to human activities</a:t>
            </a:r>
          </a:p>
        </p:txBody>
      </p:sp>
    </p:spTree>
    <p:extLst>
      <p:ext uri="{BB962C8B-B14F-4D97-AF65-F5344CB8AC3E}">
        <p14:creationId xmlns:p14="http://schemas.microsoft.com/office/powerpoint/2010/main" val="57062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05" t="24406" r="2012" b="18500"/>
          <a:stretch/>
        </p:blipFill>
        <p:spPr>
          <a:xfrm>
            <a:off x="683568" y="332656"/>
            <a:ext cx="6714124" cy="4279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08518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disaster is the realisation of that hazard when people and a hazard come into contact.</a:t>
            </a:r>
          </a:p>
          <a:p>
            <a:r>
              <a:rPr lang="en-GB" dirty="0"/>
              <a:t>Hazard risk is the probability of being affected by a hazard</a:t>
            </a:r>
          </a:p>
        </p:txBody>
      </p:sp>
    </p:spTree>
    <p:extLst>
      <p:ext uri="{BB962C8B-B14F-4D97-AF65-F5344CB8AC3E}">
        <p14:creationId xmlns:p14="http://schemas.microsoft.com/office/powerpoint/2010/main" val="258994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53"/>
            <a:ext cx="8229600" cy="1143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/>
          <a:lstStyle/>
          <a:p>
            <a:r>
              <a:rPr lang="en-GB" dirty="0"/>
              <a:t>Challenge - Classifying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Take what you have learnt so far to complete the grid of selected hazards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691" t="22684" r="33463" b="18254"/>
          <a:stretch/>
        </p:blipFill>
        <p:spPr>
          <a:xfrm>
            <a:off x="4726360" y="1384590"/>
            <a:ext cx="4036640" cy="54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536</Words>
  <Application>Microsoft Macintosh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Copperplate Gothic Bold</vt:lpstr>
      <vt:lpstr>Stencil</vt:lpstr>
      <vt:lpstr>Office Theme</vt:lpstr>
      <vt:lpstr>PowerPoint Presentation</vt:lpstr>
      <vt:lpstr> Introducing Natural Hazards</vt:lpstr>
      <vt:lpstr>PowerPoint Presentation</vt:lpstr>
      <vt:lpstr>PowerPoint Presentation</vt:lpstr>
      <vt:lpstr>Starter Challenge: Classifying hazards</vt:lpstr>
      <vt:lpstr>Answer</vt:lpstr>
      <vt:lpstr>Natural Hazard Definition</vt:lpstr>
      <vt:lpstr>PowerPoint Presentation</vt:lpstr>
      <vt:lpstr>Challenge - Classifying hazards</vt:lpstr>
      <vt:lpstr>Increasing the level of risk</vt:lpstr>
      <vt:lpstr>PowerPoint Presentation</vt:lpstr>
      <vt:lpstr>Challenge: Graph skills</vt:lpstr>
      <vt:lpstr>Challenge: Map skills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Roxy Herfegar</dc:creator>
  <cp:lastModifiedBy>Microsoft Office User</cp:lastModifiedBy>
  <cp:revision>19</cp:revision>
  <dcterms:created xsi:type="dcterms:W3CDTF">2012-09-09T16:32:22Z</dcterms:created>
  <dcterms:modified xsi:type="dcterms:W3CDTF">2022-01-18T18:56:07Z</dcterms:modified>
</cp:coreProperties>
</file>