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9" r:id="rId2"/>
    <p:sldId id="271" r:id="rId3"/>
    <p:sldId id="270" r:id="rId4"/>
    <p:sldId id="257" r:id="rId5"/>
    <p:sldId id="267" r:id="rId6"/>
    <p:sldId id="272" r:id="rId7"/>
    <p:sldId id="273" r:id="rId8"/>
    <p:sldId id="258" r:id="rId9"/>
    <p:sldId id="293" r:id="rId10"/>
    <p:sldId id="274" r:id="rId11"/>
    <p:sldId id="260" r:id="rId12"/>
    <p:sldId id="277" r:id="rId13"/>
    <p:sldId id="285" r:id="rId14"/>
    <p:sldId id="278" r:id="rId15"/>
    <p:sldId id="286" r:id="rId16"/>
    <p:sldId id="279" r:id="rId17"/>
    <p:sldId id="287" r:id="rId18"/>
    <p:sldId id="280" r:id="rId19"/>
    <p:sldId id="288" r:id="rId20"/>
    <p:sldId id="281" r:id="rId21"/>
    <p:sldId id="289" r:id="rId22"/>
    <p:sldId id="282" r:id="rId23"/>
    <p:sldId id="290" r:id="rId24"/>
    <p:sldId id="283" r:id="rId25"/>
    <p:sldId id="291" r:id="rId26"/>
    <p:sldId id="284" r:id="rId27"/>
    <p:sldId id="29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autoAdjust="0"/>
    <p:restoredTop sz="94715"/>
  </p:normalViewPr>
  <p:slideViewPr>
    <p:cSldViewPr>
      <p:cViewPr varScale="1">
        <p:scale>
          <a:sx n="122" d="100"/>
          <a:sy n="122" d="100"/>
        </p:scale>
        <p:origin x="156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4626F2-C512-40C1-B2E7-525BCA02FE72}" type="datetimeFigureOut">
              <a:rPr lang="en-GB" smtClean="0"/>
              <a:pPr/>
              <a:t>03/02/2019</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E952D8-A970-4123-99F1-377C8881A5D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7E952D8-A970-4123-99F1-377C8881A5D5}"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5.png"/><Relationship Id="rId5"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5.png"/><Relationship Id="rId5"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r="7819" b="22170"/>
          <a:stretch>
            <a:fillRect/>
          </a:stretch>
        </p:blipFill>
        <p:spPr bwMode="auto">
          <a:xfrm>
            <a:off x="-1" y="0"/>
            <a:ext cx="9231923" cy="6858000"/>
          </a:xfrm>
          <a:prstGeom prst="rect">
            <a:avLst/>
          </a:prstGeom>
          <a:noFill/>
          <a:ln w="9525">
            <a:noFill/>
            <a:miter lim="800000"/>
            <a:headEnd/>
            <a:tailEnd/>
          </a:ln>
        </p:spPr>
      </p:pic>
      <p:sp>
        <p:nvSpPr>
          <p:cNvPr id="5" name="TextBox 4"/>
          <p:cNvSpPr txBox="1"/>
          <p:nvPr/>
        </p:nvSpPr>
        <p:spPr>
          <a:xfrm>
            <a:off x="0" y="5380672"/>
            <a:ext cx="3505200" cy="1477328"/>
          </a:xfrm>
          <a:prstGeom prst="rect">
            <a:avLst/>
          </a:prstGeom>
          <a:noFill/>
        </p:spPr>
        <p:txBody>
          <a:bodyPr wrap="square" rtlCol="0">
            <a:spAutoFit/>
          </a:bodyPr>
          <a:lstStyle/>
          <a:p>
            <a:r>
              <a:rPr lang="en-GB" dirty="0" err="1" smtClean="0">
                <a:solidFill>
                  <a:schemeClr val="bg1"/>
                </a:solidFill>
              </a:rPr>
              <a:t>Meltwater</a:t>
            </a:r>
            <a:r>
              <a:rPr lang="en-GB" dirty="0" smtClean="0">
                <a:solidFill>
                  <a:schemeClr val="bg1"/>
                </a:solidFill>
              </a:rPr>
              <a:t> gushes from an ice cap on the island of </a:t>
            </a:r>
            <a:r>
              <a:rPr lang="en-GB" dirty="0" err="1" smtClean="0">
                <a:solidFill>
                  <a:schemeClr val="bg1"/>
                </a:solidFill>
              </a:rPr>
              <a:t>Nordaustlandet</a:t>
            </a:r>
            <a:r>
              <a:rPr lang="en-GB" dirty="0" smtClean="0">
                <a:solidFill>
                  <a:schemeClr val="bg1"/>
                </a:solidFill>
              </a:rPr>
              <a:t>, in Norway’s Svalbard archipelago. The Arctic is warming faster than any other place on Earth</a:t>
            </a:r>
            <a:r>
              <a:rPr lang="en-GB" dirty="0" smtClean="0"/>
              <a:t>.</a:t>
            </a:r>
            <a:endParaRPr lang="en-GB" dirty="0"/>
          </a:p>
        </p:txBody>
      </p:sp>
      <p:sp>
        <p:nvSpPr>
          <p:cNvPr id="6" name="TextBox 5"/>
          <p:cNvSpPr txBox="1"/>
          <p:nvPr/>
        </p:nvSpPr>
        <p:spPr>
          <a:xfrm>
            <a:off x="1295400" y="838200"/>
            <a:ext cx="4724400" cy="707886"/>
          </a:xfrm>
          <a:prstGeom prst="rect">
            <a:avLst/>
          </a:prstGeom>
          <a:noFill/>
        </p:spPr>
        <p:txBody>
          <a:bodyPr wrap="square" rtlCol="0">
            <a:spAutoFit/>
          </a:bodyPr>
          <a:lstStyle/>
          <a:p>
            <a:r>
              <a:rPr lang="en-GB" sz="3200" b="1" dirty="0" smtClean="0">
                <a:solidFill>
                  <a:schemeClr val="bg1"/>
                </a:solidFill>
              </a:rPr>
              <a:t>CLIMATE CHANGE IS HERE</a:t>
            </a:r>
            <a:r>
              <a:rPr lang="en-GB" sz="4000" b="1" dirty="0" smtClean="0">
                <a:solidFill>
                  <a:schemeClr val="bg1"/>
                </a:solidFill>
              </a:rPr>
              <a:t>.</a:t>
            </a:r>
            <a:endParaRPr lang="en-GB" sz="4000" b="1" dirty="0">
              <a:solidFill>
                <a:schemeClr val="bg1"/>
              </a:solidFill>
            </a:endParaRPr>
          </a:p>
        </p:txBody>
      </p:sp>
      <p:sp>
        <p:nvSpPr>
          <p:cNvPr id="7" name="TextBox 6"/>
          <p:cNvSpPr txBox="1"/>
          <p:nvPr/>
        </p:nvSpPr>
        <p:spPr>
          <a:xfrm>
            <a:off x="3886200" y="6172200"/>
            <a:ext cx="3810000" cy="369332"/>
          </a:xfrm>
          <a:prstGeom prst="rect">
            <a:avLst/>
          </a:prstGeom>
          <a:solidFill>
            <a:schemeClr val="bg1"/>
          </a:solidFill>
        </p:spPr>
        <p:txBody>
          <a:bodyPr wrap="square" rtlCol="0">
            <a:spAutoFit/>
          </a:bodyPr>
          <a:lstStyle/>
          <a:p>
            <a:r>
              <a:rPr lang="en-GB" dirty="0" smtClean="0"/>
              <a:t>Why do you think this is a problem?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u="sng" dirty="0" smtClean="0">
                <a:solidFill>
                  <a:srgbClr val="7030A0"/>
                </a:solidFill>
              </a:rPr>
              <a:t>Finally</a:t>
            </a:r>
            <a:endParaRPr lang="en-GB" sz="5400" u="sng" dirty="0">
              <a:solidFill>
                <a:srgbClr val="7030A0"/>
              </a:solidFill>
            </a:endParaRPr>
          </a:p>
        </p:txBody>
      </p:sp>
      <p:sp>
        <p:nvSpPr>
          <p:cNvPr id="3" name="Content Placeholder 2"/>
          <p:cNvSpPr>
            <a:spLocks noGrp="1"/>
          </p:cNvSpPr>
          <p:nvPr>
            <p:ph idx="1"/>
          </p:nvPr>
        </p:nvSpPr>
        <p:spPr>
          <a:xfrm>
            <a:off x="152400" y="2209800"/>
            <a:ext cx="8763000" cy="4419600"/>
          </a:xfrm>
        </p:spPr>
        <p:txBody>
          <a:bodyPr>
            <a:normAutofit fontScale="92500" lnSpcReduction="20000"/>
          </a:bodyPr>
          <a:lstStyle/>
          <a:p>
            <a:pPr marL="514350" indent="-514350">
              <a:buFont typeface="+mj-lt"/>
              <a:buAutoNum type="arabicPeriod"/>
            </a:pPr>
            <a:r>
              <a:rPr lang="en-GB" dirty="0" smtClean="0"/>
              <a:t>Using either mini white boards or a sticky note, you need to pick the factor that you think will have the biggest impact on people and the biggest impact on the environment. </a:t>
            </a:r>
          </a:p>
          <a:p>
            <a:pPr marL="514350" indent="-514350">
              <a:buFont typeface="+mj-lt"/>
              <a:buAutoNum type="arabicPeriod"/>
            </a:pPr>
            <a:endParaRPr lang="en-GB" dirty="0" smtClean="0"/>
          </a:p>
          <a:p>
            <a:pPr marL="514350" indent="-514350">
              <a:buFont typeface="+mj-lt"/>
              <a:buAutoNum type="arabicPeriod"/>
            </a:pPr>
            <a:r>
              <a:rPr lang="en-GB" dirty="0" smtClean="0"/>
              <a:t>You then need to explain in 1-2 sentences why you have picked your choice. </a:t>
            </a:r>
          </a:p>
          <a:p>
            <a:pPr marL="514350" indent="-514350">
              <a:buFont typeface="+mj-lt"/>
              <a:buAutoNum type="arabicPeriod"/>
            </a:pPr>
            <a:endParaRPr lang="en-GB" dirty="0" smtClean="0"/>
          </a:p>
          <a:p>
            <a:pPr marL="514350" indent="-514350">
              <a:buFont typeface="+mj-lt"/>
              <a:buAutoNum type="arabicPeriod"/>
            </a:pPr>
            <a:r>
              <a:rPr lang="en-GB" dirty="0" smtClean="0"/>
              <a:t>Either show or stick to the board once you have completed your work. </a:t>
            </a:r>
            <a:endParaRPr lang="en-GB" dirty="0"/>
          </a:p>
        </p:txBody>
      </p:sp>
      <p:pic>
        <p:nvPicPr>
          <p:cNvPr id="2050" name="Picture 2" descr="http://www.magicalmaths.org/wp-content/uploads/2014/09/buy-mini-whiteboards.jpg"/>
          <p:cNvPicPr>
            <a:picLocks noChangeAspect="1" noChangeArrowheads="1"/>
          </p:cNvPicPr>
          <p:nvPr/>
        </p:nvPicPr>
        <p:blipFill>
          <a:blip r:embed="rId2" cstate="print"/>
          <a:srcRect/>
          <a:stretch>
            <a:fillRect/>
          </a:stretch>
        </p:blipFill>
        <p:spPr bwMode="auto">
          <a:xfrm>
            <a:off x="762000" y="381000"/>
            <a:ext cx="2209800" cy="165735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5867400" y="228600"/>
            <a:ext cx="2590800" cy="170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Autofit/>
          </a:bodyPr>
          <a:lstStyle/>
          <a:p>
            <a:r>
              <a:rPr lang="en-GB" sz="11500" b="1" dirty="0" smtClean="0">
                <a:solidFill>
                  <a:srgbClr val="FF0000"/>
                </a:solidFill>
              </a:rPr>
              <a:t>RESOURCES </a:t>
            </a:r>
            <a:endParaRPr lang="en-GB" sz="115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smtClean="0"/>
              <a:t>Agriculture</a:t>
            </a:r>
            <a:endParaRPr lang="en-GB" dirty="0"/>
          </a:p>
        </p:txBody>
      </p:sp>
      <p:sp>
        <p:nvSpPr>
          <p:cNvPr id="3" name="Content Placeholder 2"/>
          <p:cNvSpPr>
            <a:spLocks noGrp="1"/>
          </p:cNvSpPr>
          <p:nvPr>
            <p:ph idx="1"/>
          </p:nvPr>
        </p:nvSpPr>
        <p:spPr>
          <a:xfrm>
            <a:off x="152400" y="1447800"/>
            <a:ext cx="8763000" cy="5410200"/>
          </a:xfrm>
        </p:spPr>
        <p:txBody>
          <a:bodyPr>
            <a:normAutofit fontScale="62500" lnSpcReduction="20000"/>
          </a:bodyPr>
          <a:lstStyle/>
          <a:p>
            <a:pPr fontAlgn="base">
              <a:buNone/>
            </a:pPr>
            <a:endParaRPr lang="en-GB" b="1" dirty="0" smtClean="0"/>
          </a:p>
          <a:p>
            <a:pPr algn="ctr" fontAlgn="base">
              <a:buNone/>
            </a:pPr>
            <a:r>
              <a:rPr lang="en-GB" dirty="0" smtClean="0"/>
              <a:t>The crops that we grow for food need specific conditions to thrive, including the right temperature and enough water. A changing climate could have both positive and negative effects on crops.</a:t>
            </a:r>
          </a:p>
          <a:p>
            <a:pPr algn="ctr" fontAlgn="base">
              <a:buNone/>
            </a:pPr>
            <a:r>
              <a:rPr lang="en-GB" dirty="0" smtClean="0"/>
              <a:t> For example, the </a:t>
            </a:r>
            <a:r>
              <a:rPr lang="en-GB" b="1" dirty="0" smtClean="0"/>
              <a:t>northern parts of the United States </a:t>
            </a:r>
            <a:r>
              <a:rPr lang="en-GB" dirty="0" smtClean="0"/>
              <a:t>have generally cool temperatures, so warmer weather could help certain crops grow. In southern areas where temperatures are already hot, even more heat could hurt crop growth. Global climate change will also affect agriculture and food supply in many other ways.</a:t>
            </a:r>
          </a:p>
          <a:p>
            <a:pPr fontAlgn="base">
              <a:buNone/>
            </a:pPr>
            <a:endParaRPr lang="en-GB" dirty="0" smtClean="0"/>
          </a:p>
          <a:p>
            <a:pPr fontAlgn="base">
              <a:buNone/>
            </a:pPr>
            <a:r>
              <a:rPr lang="en-GB" b="1" dirty="0" smtClean="0"/>
              <a:t>What's at stake?</a:t>
            </a:r>
          </a:p>
          <a:p>
            <a:pPr fontAlgn="base">
              <a:buNone/>
            </a:pPr>
            <a:endParaRPr lang="en-GB" b="1" dirty="0" smtClean="0"/>
          </a:p>
          <a:p>
            <a:pPr fontAlgn="base">
              <a:buNone/>
            </a:pPr>
            <a:r>
              <a:rPr lang="en-GB" b="1" dirty="0" smtClean="0"/>
              <a:t>Crop Losses</a:t>
            </a:r>
          </a:p>
          <a:p>
            <a:pPr fontAlgn="base">
              <a:buNone/>
            </a:pPr>
            <a:r>
              <a:rPr lang="en-GB" dirty="0" smtClean="0"/>
              <a:t>Climate change could make it too hot to grow certain crops, and droughts caused by climate change could reduce the amount of water available for irrigation. Climate change is also likely to cause stronger storms and more floods, which can damage crops. Higher temperatures and changing rainfall patterns could help some kinds of weeds and pests to spread to new areas. </a:t>
            </a:r>
            <a:r>
              <a:rPr lang="en-GB" b="1" dirty="0" smtClean="0"/>
              <a:t>If the global temperature rises an additional 3.6°F, U.S. corn production is expected to decrease by 10 to 30 percent.</a:t>
            </a:r>
            <a:endParaRPr lang="en-GB" b="1" dirty="0"/>
          </a:p>
        </p:txBody>
      </p:sp>
      <p:pic>
        <p:nvPicPr>
          <p:cNvPr id="1026" name="Picture 2"/>
          <p:cNvPicPr>
            <a:picLocks noChangeAspect="1" noChangeArrowheads="1"/>
          </p:cNvPicPr>
          <p:nvPr/>
        </p:nvPicPr>
        <p:blipFill>
          <a:blip r:embed="rId2" cstate="print"/>
          <a:srcRect/>
          <a:stretch>
            <a:fillRect/>
          </a:stretch>
        </p:blipFill>
        <p:spPr bwMode="auto">
          <a:xfrm>
            <a:off x="533400" y="152400"/>
            <a:ext cx="2362200" cy="154929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553200" y="76200"/>
            <a:ext cx="2133600" cy="1586639"/>
          </a:xfrm>
          <a:prstGeom prst="rect">
            <a:avLst/>
          </a:prstGeom>
          <a:noFill/>
          <a:ln w="9525">
            <a:noFill/>
            <a:miter lim="800000"/>
            <a:headEnd/>
            <a:tailEnd/>
          </a:ln>
        </p:spPr>
      </p:pic>
      <p:pic>
        <p:nvPicPr>
          <p:cNvPr id="1029" name="Picture 5" descr="http://www.bermad.com/Data/Uploads/Agriculture_Lobby_ltr.jpg"/>
          <p:cNvPicPr>
            <a:picLocks noChangeAspect="1" noChangeArrowheads="1"/>
          </p:cNvPicPr>
          <p:nvPr/>
        </p:nvPicPr>
        <p:blipFill>
          <a:blip r:embed="rId4" cstate="print"/>
          <a:srcRect/>
          <a:stretch>
            <a:fillRect/>
          </a:stretch>
        </p:blipFill>
        <p:spPr bwMode="auto">
          <a:xfrm>
            <a:off x="3657600" y="3886200"/>
            <a:ext cx="3962400" cy="100460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smtClean="0"/>
              <a:t>Agriculture</a:t>
            </a:r>
            <a:endParaRPr lang="en-GB" dirty="0"/>
          </a:p>
        </p:txBody>
      </p:sp>
      <p:sp>
        <p:nvSpPr>
          <p:cNvPr id="3" name="Content Placeholder 2"/>
          <p:cNvSpPr>
            <a:spLocks noGrp="1"/>
          </p:cNvSpPr>
          <p:nvPr>
            <p:ph idx="1"/>
          </p:nvPr>
        </p:nvSpPr>
        <p:spPr>
          <a:xfrm>
            <a:off x="152400" y="1447800"/>
            <a:ext cx="8763000" cy="5410200"/>
          </a:xfrm>
        </p:spPr>
        <p:txBody>
          <a:bodyPr>
            <a:normAutofit fontScale="77500" lnSpcReduction="20000"/>
          </a:bodyPr>
          <a:lstStyle/>
          <a:p>
            <a:pPr fontAlgn="base">
              <a:buNone/>
            </a:pPr>
            <a:endParaRPr lang="en-GB" b="1" dirty="0" smtClean="0"/>
          </a:p>
          <a:p>
            <a:pPr algn="ctr" fontAlgn="base">
              <a:buNone/>
            </a:pPr>
            <a:r>
              <a:rPr lang="en-GB" dirty="0" smtClean="0"/>
              <a:t>The crops that we grow for food need the right conditions to thrive. A changing climate could have both positive and negative effects on crops.</a:t>
            </a:r>
          </a:p>
          <a:p>
            <a:pPr algn="ctr" fontAlgn="base">
              <a:buNone/>
            </a:pPr>
            <a:r>
              <a:rPr lang="en-GB" dirty="0" smtClean="0"/>
              <a:t> </a:t>
            </a:r>
          </a:p>
          <a:p>
            <a:pPr fontAlgn="base">
              <a:buNone/>
            </a:pPr>
            <a:endParaRPr lang="en-GB" dirty="0" smtClean="0"/>
          </a:p>
          <a:p>
            <a:pPr fontAlgn="base">
              <a:buNone/>
            </a:pPr>
            <a:r>
              <a:rPr lang="en-GB" b="1" dirty="0" smtClean="0"/>
              <a:t>What's at stake?</a:t>
            </a:r>
          </a:p>
          <a:p>
            <a:pPr fontAlgn="base">
              <a:buNone/>
            </a:pPr>
            <a:endParaRPr lang="en-GB" b="1" dirty="0" smtClean="0"/>
          </a:p>
          <a:p>
            <a:pPr fontAlgn="base">
              <a:buNone/>
            </a:pPr>
            <a:r>
              <a:rPr lang="en-GB" b="1" dirty="0" smtClean="0"/>
              <a:t>Crop Losses</a:t>
            </a:r>
          </a:p>
          <a:p>
            <a:pPr fontAlgn="base">
              <a:buNone/>
            </a:pPr>
            <a:endParaRPr lang="en-GB" b="1" dirty="0" smtClean="0"/>
          </a:p>
          <a:p>
            <a:pPr fontAlgn="base">
              <a:buNone/>
            </a:pPr>
            <a:r>
              <a:rPr lang="en-GB" dirty="0" smtClean="0"/>
              <a:t>Climate change could make it too hot to grow certain crops, and droughts caused by climate change could reduce the amount of water available for irrigation. Climate change is also likely to cause stronger storms and more floods, which can damage crops. </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533400" y="152400"/>
            <a:ext cx="2362200" cy="154929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553200" y="76200"/>
            <a:ext cx="2133600" cy="1586639"/>
          </a:xfrm>
          <a:prstGeom prst="rect">
            <a:avLst/>
          </a:prstGeom>
          <a:noFill/>
          <a:ln w="9525">
            <a:noFill/>
            <a:miter lim="800000"/>
            <a:headEnd/>
            <a:tailEnd/>
          </a:ln>
        </p:spPr>
      </p:pic>
      <p:pic>
        <p:nvPicPr>
          <p:cNvPr id="1029" name="Picture 5" descr="http://www.bermad.com/Data/Uploads/Agriculture_Lobby_ltr.jpg"/>
          <p:cNvPicPr>
            <a:picLocks noChangeAspect="1" noChangeArrowheads="1"/>
          </p:cNvPicPr>
          <p:nvPr/>
        </p:nvPicPr>
        <p:blipFill>
          <a:blip r:embed="rId4" cstate="print"/>
          <a:srcRect/>
          <a:stretch>
            <a:fillRect/>
          </a:stretch>
        </p:blipFill>
        <p:spPr bwMode="auto">
          <a:xfrm>
            <a:off x="3657600" y="3505200"/>
            <a:ext cx="3962400" cy="100460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Health</a:t>
            </a:r>
            <a:br>
              <a:rPr lang="en-GB" b="1" dirty="0" smtClean="0"/>
            </a:br>
            <a:endParaRPr lang="en-GB" dirty="0"/>
          </a:p>
        </p:txBody>
      </p:sp>
      <p:sp>
        <p:nvSpPr>
          <p:cNvPr id="3" name="Content Placeholder 2"/>
          <p:cNvSpPr>
            <a:spLocks noGrp="1"/>
          </p:cNvSpPr>
          <p:nvPr>
            <p:ph idx="1"/>
          </p:nvPr>
        </p:nvSpPr>
        <p:spPr>
          <a:xfrm>
            <a:off x="152400" y="914400"/>
            <a:ext cx="8839200" cy="5715000"/>
          </a:xfrm>
        </p:spPr>
        <p:txBody>
          <a:bodyPr>
            <a:noAutofit/>
          </a:bodyPr>
          <a:lstStyle/>
          <a:p>
            <a:pPr algn="ctr" fontAlgn="base">
              <a:buNone/>
            </a:pPr>
            <a:r>
              <a:rPr lang="en-GB" sz="1400" dirty="0" smtClean="0"/>
              <a:t>Heat waves, severe storms, air pollution, and diseases linked to climate already threaten people's health in many areas of the world. Global climate change will increase these threats. Some people will be particularly at risk, especially those who are poor, very young or elderly, or disabled, or those who live in coastal areas or big cities.</a:t>
            </a:r>
          </a:p>
          <a:p>
            <a:pPr algn="ctr" fontAlgn="base"/>
            <a:endParaRPr lang="en-GB" sz="1400" dirty="0" smtClean="0"/>
          </a:p>
          <a:p>
            <a:pPr fontAlgn="base"/>
            <a:r>
              <a:rPr lang="en-GB" sz="1400" b="1" dirty="0" smtClean="0"/>
              <a:t>What's at stake?</a:t>
            </a:r>
          </a:p>
          <a:p>
            <a:pPr fontAlgn="base">
              <a:buNone/>
            </a:pPr>
            <a:r>
              <a:rPr lang="en-GB" sz="1400" b="1" dirty="0" smtClean="0"/>
              <a:t>Temperature–Related Illnesses</a:t>
            </a:r>
          </a:p>
          <a:p>
            <a:pPr fontAlgn="base"/>
            <a:r>
              <a:rPr lang="en-GB" sz="1400" dirty="0" smtClean="0"/>
              <a:t>Heat waves are uncomfortable for everyone, but for infants and young children, the elderly, and people who are already sick, they can be especially dangerous. Extreme heat can cause illnesses such as heat cramps, heat stroke, and even death. </a:t>
            </a:r>
            <a:r>
              <a:rPr lang="en-GB" sz="1400" b="1" dirty="0" smtClean="0"/>
              <a:t>A 2003 heat wave in Europe caused about 50,000 deaths, and a 1995 heat wave in Chicago caused more than 600 deaths.</a:t>
            </a:r>
            <a:r>
              <a:rPr lang="en-GB" sz="1400" dirty="0" smtClean="0"/>
              <a:t> In fact, heat waves cause more deaths in the United States every year than hurricanes, tornadoes, floods, and earthquakes combined.</a:t>
            </a:r>
          </a:p>
          <a:p>
            <a:pPr fontAlgn="base"/>
            <a:r>
              <a:rPr lang="en-GB" sz="1400" dirty="0" smtClean="0"/>
              <a:t>On the flip side, as the world gets warmer, the number of illnesses and deaths related to extreme cold (like hypothermia and frostbite) may decrease.</a:t>
            </a:r>
          </a:p>
          <a:p>
            <a:pPr fontAlgn="base"/>
            <a:endParaRPr lang="en-GB" sz="1400" dirty="0" smtClean="0"/>
          </a:p>
          <a:p>
            <a:pPr fontAlgn="base"/>
            <a:r>
              <a:rPr lang="en-GB" sz="1400" b="1" dirty="0" smtClean="0"/>
              <a:t>What's at stake?</a:t>
            </a:r>
          </a:p>
          <a:p>
            <a:pPr fontAlgn="base">
              <a:buNone/>
            </a:pPr>
            <a:r>
              <a:rPr lang="en-GB" sz="1400" b="1" dirty="0" smtClean="0"/>
              <a:t>Air Pollution</a:t>
            </a:r>
          </a:p>
          <a:p>
            <a:pPr fontAlgn="base"/>
            <a:r>
              <a:rPr lang="en-GB" sz="1400" dirty="0" smtClean="0"/>
              <a:t>You probably know someone with asthma, or maybe you have this condition yourself. Certain kinds of air pollutants, like ozone, can make asthma and other lung conditions worse. Ozone found high in the atmosphere is called "good ozone" because it protects life on Earth from the sun's harmful ultraviolet rays. Ozone can also be found close to the surface of the Earth, where it is considered “bad ozone” because it's the main ingredient of smog and is harmful for people to breathe. Bad ozone is created from pollutants that go through chemical reactions in the atmosphere. Climate change is likely to increase the amount of bad ozone in the air because more ozone is created when the temperature is warm. </a:t>
            </a:r>
          </a:p>
        </p:txBody>
      </p:sp>
      <p:pic>
        <p:nvPicPr>
          <p:cNvPr id="8193" name="Picture 1" descr="C:\Users\rory.beard\AppData\Local\Microsoft\Windows\Temporary Internet Files\Content.IE5\4J9QLYP5\health-304919_640[1].png"/>
          <p:cNvPicPr>
            <a:picLocks noChangeAspect="1" noChangeArrowheads="1"/>
          </p:cNvPicPr>
          <p:nvPr/>
        </p:nvPicPr>
        <p:blipFill>
          <a:blip r:embed="rId2" cstate="print"/>
          <a:srcRect/>
          <a:stretch>
            <a:fillRect/>
          </a:stretch>
        </p:blipFill>
        <p:spPr bwMode="auto">
          <a:xfrm>
            <a:off x="7086600" y="152400"/>
            <a:ext cx="705087" cy="879641"/>
          </a:xfrm>
          <a:prstGeom prst="rect">
            <a:avLst/>
          </a:prstGeom>
          <a:noFill/>
        </p:spPr>
      </p:pic>
      <p:pic>
        <p:nvPicPr>
          <p:cNvPr id="8194" name="Picture 2" descr="C:\Users\rory.beard\AppData\Local\Microsoft\Windows\Temporary Internet Files\Content.IE5\4J9QLYP5\pitr-First-aid-icon[1].png"/>
          <p:cNvPicPr>
            <a:picLocks noChangeAspect="1" noChangeArrowheads="1"/>
          </p:cNvPicPr>
          <p:nvPr/>
        </p:nvPicPr>
        <p:blipFill>
          <a:blip r:embed="rId3" cstate="print"/>
          <a:srcRect/>
          <a:stretch>
            <a:fillRect/>
          </a:stretch>
        </p:blipFill>
        <p:spPr bwMode="auto">
          <a:xfrm>
            <a:off x="1981200" y="152400"/>
            <a:ext cx="650230" cy="650230"/>
          </a:xfrm>
          <a:prstGeom prst="rect">
            <a:avLst/>
          </a:prstGeom>
          <a:noFill/>
        </p:spPr>
      </p:pic>
      <p:pic>
        <p:nvPicPr>
          <p:cNvPr id="8196" name="Picture 4" descr="C:\Users\rory.beard\AppData\Local\Microsoft\Windows\Temporary Internet Files\Content.IE5\98DH4IAR\air-pollution-149241_640[1].png"/>
          <p:cNvPicPr>
            <a:picLocks noChangeAspect="1" noChangeArrowheads="1"/>
          </p:cNvPicPr>
          <p:nvPr/>
        </p:nvPicPr>
        <p:blipFill>
          <a:blip r:embed="rId4" cstate="print"/>
          <a:srcRect/>
          <a:stretch>
            <a:fillRect/>
          </a:stretch>
        </p:blipFill>
        <p:spPr bwMode="auto">
          <a:xfrm>
            <a:off x="5486400" y="3810000"/>
            <a:ext cx="704850" cy="777766"/>
          </a:xfrm>
          <a:prstGeom prst="rect">
            <a:avLst/>
          </a:prstGeom>
          <a:noFill/>
        </p:spPr>
      </p:pic>
      <p:pic>
        <p:nvPicPr>
          <p:cNvPr id="8197" name="Picture 5" descr="C:\Users\rory.beard\AppData\Local\Microsoft\Windows\Temporary Internet Files\Content.IE5\DO3TP0T6\thermometers[1].gif"/>
          <p:cNvPicPr>
            <a:picLocks noChangeAspect="1" noChangeArrowheads="1"/>
          </p:cNvPicPr>
          <p:nvPr/>
        </p:nvPicPr>
        <p:blipFill>
          <a:blip r:embed="rId5" cstate="print"/>
          <a:srcRect/>
          <a:stretch>
            <a:fillRect/>
          </a:stretch>
        </p:blipFill>
        <p:spPr bwMode="auto">
          <a:xfrm>
            <a:off x="5181600" y="1752600"/>
            <a:ext cx="681929" cy="5619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Health</a:t>
            </a:r>
            <a:br>
              <a:rPr lang="en-GB" b="1" dirty="0" smtClean="0"/>
            </a:br>
            <a:endParaRPr lang="en-GB" dirty="0"/>
          </a:p>
        </p:txBody>
      </p:sp>
      <p:sp>
        <p:nvSpPr>
          <p:cNvPr id="3" name="Content Placeholder 2"/>
          <p:cNvSpPr>
            <a:spLocks noGrp="1"/>
          </p:cNvSpPr>
          <p:nvPr>
            <p:ph idx="1"/>
          </p:nvPr>
        </p:nvSpPr>
        <p:spPr>
          <a:xfrm>
            <a:off x="152400" y="914400"/>
            <a:ext cx="8839200" cy="5715000"/>
          </a:xfrm>
        </p:spPr>
        <p:txBody>
          <a:bodyPr>
            <a:noAutofit/>
          </a:bodyPr>
          <a:lstStyle/>
          <a:p>
            <a:pPr algn="ctr" fontAlgn="base">
              <a:buNone/>
            </a:pPr>
            <a:r>
              <a:rPr lang="en-GB" sz="1600" dirty="0" smtClean="0"/>
              <a:t>Heat waves, large storms, air pollution, and diseases linked to climate already threaten people's health in many areas of the world. Global climate change will increase these threats. People who are poor, very young or elderly, or disabled, or those who live in coastal areas or big cities are most at risk.</a:t>
            </a:r>
          </a:p>
          <a:p>
            <a:pPr algn="ctr" fontAlgn="base"/>
            <a:endParaRPr lang="en-GB" sz="1600" dirty="0" smtClean="0"/>
          </a:p>
          <a:p>
            <a:pPr fontAlgn="base"/>
            <a:r>
              <a:rPr lang="en-GB" sz="1600" b="1" dirty="0" smtClean="0"/>
              <a:t>What's at stake?</a:t>
            </a:r>
          </a:p>
          <a:p>
            <a:pPr fontAlgn="base">
              <a:buNone/>
            </a:pPr>
            <a:r>
              <a:rPr lang="en-GB" sz="1600" b="1" dirty="0" smtClean="0"/>
              <a:t>Temperature–Related Illnesses</a:t>
            </a:r>
          </a:p>
          <a:p>
            <a:pPr fontAlgn="base"/>
            <a:r>
              <a:rPr lang="en-GB" sz="1600" dirty="0" smtClean="0"/>
              <a:t>Heat waves are uncomfortable for everyone, but for infants and young children, the elderly, and people who are already sick, they can be especially dangerous. Extreme heat can cause illnesses such as heat cramps, heat stroke, and even death. </a:t>
            </a:r>
          </a:p>
          <a:p>
            <a:pPr fontAlgn="base">
              <a:buNone/>
            </a:pPr>
            <a:endParaRPr lang="en-GB" sz="1600" dirty="0" smtClean="0"/>
          </a:p>
          <a:p>
            <a:pPr fontAlgn="base"/>
            <a:r>
              <a:rPr lang="en-GB" sz="1600" b="1" dirty="0" smtClean="0"/>
              <a:t>What's at stake?</a:t>
            </a:r>
          </a:p>
          <a:p>
            <a:pPr fontAlgn="base">
              <a:buNone/>
            </a:pPr>
            <a:r>
              <a:rPr lang="en-GB" sz="1600" b="1" dirty="0" smtClean="0"/>
              <a:t>Air Pollution</a:t>
            </a:r>
          </a:p>
          <a:p>
            <a:pPr fontAlgn="base"/>
            <a:r>
              <a:rPr lang="en-GB" sz="1600" dirty="0" smtClean="0"/>
              <a:t>You probably know someone with asthma, or maybe you have this condition yourself. Certain kinds of air pollutants, like ozone, can make asthma and other lung conditions worse. Ozone found high in the atmosphere is called "good ozone" because it protects life on Earth from the sun's harmful ultraviolet rays. Ozone can also be found close to the surface of the Earth, where it is considered “bad ozone” because it's the main ingredient of smog and is harmful for people to breathe. </a:t>
            </a:r>
          </a:p>
        </p:txBody>
      </p:sp>
      <p:pic>
        <p:nvPicPr>
          <p:cNvPr id="8193" name="Picture 1" descr="C:\Users\rory.beard\AppData\Local\Microsoft\Windows\Temporary Internet Files\Content.IE5\4J9QLYP5\health-304919_640[1].png"/>
          <p:cNvPicPr>
            <a:picLocks noChangeAspect="1" noChangeArrowheads="1"/>
          </p:cNvPicPr>
          <p:nvPr/>
        </p:nvPicPr>
        <p:blipFill>
          <a:blip r:embed="rId2" cstate="print"/>
          <a:srcRect/>
          <a:stretch>
            <a:fillRect/>
          </a:stretch>
        </p:blipFill>
        <p:spPr bwMode="auto">
          <a:xfrm>
            <a:off x="7086600" y="152400"/>
            <a:ext cx="705087" cy="879641"/>
          </a:xfrm>
          <a:prstGeom prst="rect">
            <a:avLst/>
          </a:prstGeom>
          <a:noFill/>
        </p:spPr>
      </p:pic>
      <p:pic>
        <p:nvPicPr>
          <p:cNvPr id="8194" name="Picture 2" descr="C:\Users\rory.beard\AppData\Local\Microsoft\Windows\Temporary Internet Files\Content.IE5\4J9QLYP5\pitr-First-aid-icon[1].png"/>
          <p:cNvPicPr>
            <a:picLocks noChangeAspect="1" noChangeArrowheads="1"/>
          </p:cNvPicPr>
          <p:nvPr/>
        </p:nvPicPr>
        <p:blipFill>
          <a:blip r:embed="rId3" cstate="print"/>
          <a:srcRect/>
          <a:stretch>
            <a:fillRect/>
          </a:stretch>
        </p:blipFill>
        <p:spPr bwMode="auto">
          <a:xfrm>
            <a:off x="1981200" y="152400"/>
            <a:ext cx="650230" cy="650230"/>
          </a:xfrm>
          <a:prstGeom prst="rect">
            <a:avLst/>
          </a:prstGeom>
          <a:noFill/>
        </p:spPr>
      </p:pic>
      <p:pic>
        <p:nvPicPr>
          <p:cNvPr id="8196" name="Picture 4" descr="C:\Users\rory.beard\AppData\Local\Microsoft\Windows\Temporary Internet Files\Content.IE5\98DH4IAR\air-pollution-149241_640[1].png"/>
          <p:cNvPicPr>
            <a:picLocks noChangeAspect="1" noChangeArrowheads="1"/>
          </p:cNvPicPr>
          <p:nvPr/>
        </p:nvPicPr>
        <p:blipFill>
          <a:blip r:embed="rId4" cstate="print"/>
          <a:srcRect/>
          <a:stretch>
            <a:fillRect/>
          </a:stretch>
        </p:blipFill>
        <p:spPr bwMode="auto">
          <a:xfrm>
            <a:off x="6400800" y="3505200"/>
            <a:ext cx="704850" cy="777766"/>
          </a:xfrm>
          <a:prstGeom prst="rect">
            <a:avLst/>
          </a:prstGeom>
          <a:noFill/>
        </p:spPr>
      </p:pic>
      <p:pic>
        <p:nvPicPr>
          <p:cNvPr id="8197" name="Picture 5" descr="C:\Users\rory.beard\AppData\Local\Microsoft\Windows\Temporary Internet Files\Content.IE5\DO3TP0T6\thermometers[1].gif"/>
          <p:cNvPicPr>
            <a:picLocks noChangeAspect="1" noChangeArrowheads="1"/>
          </p:cNvPicPr>
          <p:nvPr/>
        </p:nvPicPr>
        <p:blipFill>
          <a:blip r:embed="rId5" cstate="print"/>
          <a:srcRect/>
          <a:stretch>
            <a:fillRect/>
          </a:stretch>
        </p:blipFill>
        <p:spPr bwMode="auto">
          <a:xfrm>
            <a:off x="5486400" y="2133600"/>
            <a:ext cx="681929" cy="5619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Energy</a:t>
            </a:r>
            <a:endParaRPr lang="en-GB" dirty="0"/>
          </a:p>
        </p:txBody>
      </p:sp>
      <p:sp>
        <p:nvSpPr>
          <p:cNvPr id="3" name="Content Placeholder 2"/>
          <p:cNvSpPr>
            <a:spLocks noGrp="1"/>
          </p:cNvSpPr>
          <p:nvPr>
            <p:ph idx="1"/>
          </p:nvPr>
        </p:nvSpPr>
        <p:spPr>
          <a:xfrm>
            <a:off x="152400" y="1295400"/>
            <a:ext cx="8839200" cy="5562600"/>
          </a:xfrm>
        </p:spPr>
        <p:txBody>
          <a:bodyPr>
            <a:normAutofit fontScale="62500" lnSpcReduction="20000"/>
          </a:bodyPr>
          <a:lstStyle/>
          <a:p>
            <a:pPr algn="ctr" fontAlgn="base"/>
            <a:endParaRPr lang="en-GB" b="1" dirty="0" smtClean="0"/>
          </a:p>
          <a:p>
            <a:pPr algn="ctr" fontAlgn="base">
              <a:buNone/>
            </a:pPr>
            <a:r>
              <a:rPr lang="en-GB" dirty="0" smtClean="0"/>
              <a:t>Global climate change will affect how much energy we need and when we need it. As temperatures rise, more people will need to keep cool by using air conditioning, which uses a lot of electricity. However, some people might need less energy to heat buildings in the winter because it may not get as cold as it used to be. Climate change could also make it harder to produce certain types of electricity, such as hydropower.</a:t>
            </a:r>
          </a:p>
          <a:p>
            <a:pPr fontAlgn="base">
              <a:buNone/>
            </a:pPr>
            <a:endParaRPr lang="en-GB" dirty="0" smtClean="0"/>
          </a:p>
          <a:p>
            <a:pPr fontAlgn="base"/>
            <a:r>
              <a:rPr lang="en-GB" b="1" dirty="0" smtClean="0"/>
              <a:t>What's at stake?</a:t>
            </a:r>
          </a:p>
          <a:p>
            <a:pPr fontAlgn="base"/>
            <a:endParaRPr lang="en-GB" b="1" dirty="0" smtClean="0"/>
          </a:p>
          <a:p>
            <a:pPr fontAlgn="base">
              <a:buNone/>
            </a:pPr>
            <a:r>
              <a:rPr lang="en-GB" b="1" dirty="0" smtClean="0"/>
              <a:t>Hydropower</a:t>
            </a:r>
          </a:p>
          <a:p>
            <a:pPr fontAlgn="base"/>
            <a:r>
              <a:rPr lang="en-GB" dirty="0" smtClean="0"/>
              <a:t>As climate change causes precipitation patterns to shift, some areas that currently have plenty of water to make hydropower, such as northern California, might not have enough water in the future. Without enough water to produce electricity, these areas could experience power shortages and blackouts. They might have to use other energy sources to make more of the electricity they need, and if these sources are fossil fuels like coal, oil, or natural gas, more greenhouse gases will be added to the atmosphere.</a:t>
            </a:r>
          </a:p>
          <a:p>
            <a:pPr fontAlgn="base"/>
            <a:endParaRPr lang="en-GB" b="1" dirty="0" smtClean="0"/>
          </a:p>
          <a:p>
            <a:endParaRPr lang="en-GB" dirty="0"/>
          </a:p>
        </p:txBody>
      </p:sp>
      <p:pic>
        <p:nvPicPr>
          <p:cNvPr id="7173" name="Picture 5" descr="C:\Users\rory.beard\AppData\Local\Microsoft\Windows\Temporary Internet Files\Content.IE5\C5L41F6E\bulb_on[1].png"/>
          <p:cNvPicPr>
            <a:picLocks noChangeAspect="1" noChangeArrowheads="1"/>
          </p:cNvPicPr>
          <p:nvPr/>
        </p:nvPicPr>
        <p:blipFill>
          <a:blip r:embed="rId2" cstate="print"/>
          <a:srcRect/>
          <a:stretch>
            <a:fillRect/>
          </a:stretch>
        </p:blipFill>
        <p:spPr bwMode="auto">
          <a:xfrm>
            <a:off x="5943600" y="228600"/>
            <a:ext cx="903737" cy="954232"/>
          </a:xfrm>
          <a:prstGeom prst="rect">
            <a:avLst/>
          </a:prstGeom>
          <a:noFill/>
        </p:spPr>
      </p:pic>
      <p:pic>
        <p:nvPicPr>
          <p:cNvPr id="7174" name="Picture 6" descr="C:\Users\rory.beard\AppData\Local\Microsoft\Windows\Temporary Internet Files\Content.IE5\4J9QLYP5\eco-green-energy-C[1].png"/>
          <p:cNvPicPr>
            <a:picLocks noChangeAspect="1" noChangeArrowheads="1"/>
          </p:cNvPicPr>
          <p:nvPr/>
        </p:nvPicPr>
        <p:blipFill>
          <a:blip r:embed="rId3" cstate="print"/>
          <a:srcRect/>
          <a:stretch>
            <a:fillRect/>
          </a:stretch>
        </p:blipFill>
        <p:spPr bwMode="auto">
          <a:xfrm>
            <a:off x="7391400" y="152400"/>
            <a:ext cx="1142857" cy="1142857"/>
          </a:xfrm>
          <a:prstGeom prst="rect">
            <a:avLst/>
          </a:prstGeom>
          <a:noFill/>
        </p:spPr>
      </p:pic>
      <p:pic>
        <p:nvPicPr>
          <p:cNvPr id="7176" name="Picture 8" descr="C:\Users\rory.beard\AppData\Local\Microsoft\Windows\Temporary Internet Files\Content.IE5\DO3TP0T6\large-Wind-Turbine-66.6-4605[1].gif"/>
          <p:cNvPicPr>
            <a:picLocks noChangeAspect="1" noChangeArrowheads="1"/>
          </p:cNvPicPr>
          <p:nvPr/>
        </p:nvPicPr>
        <p:blipFill>
          <a:blip r:embed="rId4" cstate="print"/>
          <a:srcRect/>
          <a:stretch>
            <a:fillRect/>
          </a:stretch>
        </p:blipFill>
        <p:spPr bwMode="auto">
          <a:xfrm>
            <a:off x="685800" y="152400"/>
            <a:ext cx="609600" cy="1461008"/>
          </a:xfrm>
          <a:prstGeom prst="rect">
            <a:avLst/>
          </a:prstGeom>
          <a:noFill/>
        </p:spPr>
      </p:pic>
      <p:pic>
        <p:nvPicPr>
          <p:cNvPr id="7177" name="Picture 9" descr="C:\Users\rory.beard\AppData\Local\Microsoft\Windows\Temporary Internet Files\Content.IE5\98DH4IAR\sun-41191_640[1].png"/>
          <p:cNvPicPr>
            <a:picLocks noChangeAspect="1" noChangeArrowheads="1"/>
          </p:cNvPicPr>
          <p:nvPr/>
        </p:nvPicPr>
        <p:blipFill>
          <a:blip r:embed="rId5" cstate="print"/>
          <a:srcRect/>
          <a:stretch>
            <a:fillRect/>
          </a:stretch>
        </p:blipFill>
        <p:spPr bwMode="auto">
          <a:xfrm>
            <a:off x="1828800" y="228600"/>
            <a:ext cx="1143000" cy="114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Energy</a:t>
            </a:r>
            <a:endParaRPr lang="en-GB" dirty="0"/>
          </a:p>
        </p:txBody>
      </p:sp>
      <p:sp>
        <p:nvSpPr>
          <p:cNvPr id="3" name="Content Placeholder 2"/>
          <p:cNvSpPr>
            <a:spLocks noGrp="1"/>
          </p:cNvSpPr>
          <p:nvPr>
            <p:ph idx="1"/>
          </p:nvPr>
        </p:nvSpPr>
        <p:spPr>
          <a:xfrm>
            <a:off x="152400" y="1295400"/>
            <a:ext cx="8839200" cy="5562600"/>
          </a:xfrm>
        </p:spPr>
        <p:txBody>
          <a:bodyPr>
            <a:normAutofit fontScale="70000" lnSpcReduction="20000"/>
          </a:bodyPr>
          <a:lstStyle/>
          <a:p>
            <a:pPr algn="ctr" fontAlgn="base"/>
            <a:endParaRPr lang="en-GB" b="1" dirty="0" smtClean="0"/>
          </a:p>
          <a:p>
            <a:pPr algn="ctr" fontAlgn="base">
              <a:buNone/>
            </a:pPr>
            <a:r>
              <a:rPr lang="en-GB" dirty="0" smtClean="0"/>
              <a:t>Global climate change will affect how much energy we need and when we need it. As temperatures rise, more people will need to keep cool by using air conditioning, which uses a lot of electricity. </a:t>
            </a:r>
          </a:p>
          <a:p>
            <a:pPr algn="ctr" fontAlgn="base">
              <a:buNone/>
            </a:pPr>
            <a:r>
              <a:rPr lang="en-GB" dirty="0" smtClean="0"/>
              <a:t>However, some people might need less energy to heat buildings in the winter because it may not get as cold as it used to be. Climate change could also make it harder to produce certain types of electricity, such as hydropower.</a:t>
            </a:r>
          </a:p>
          <a:p>
            <a:pPr fontAlgn="base">
              <a:buNone/>
            </a:pPr>
            <a:endParaRPr lang="en-GB" dirty="0" smtClean="0"/>
          </a:p>
          <a:p>
            <a:pPr fontAlgn="base"/>
            <a:r>
              <a:rPr lang="en-GB" b="1" dirty="0" smtClean="0"/>
              <a:t>What's at stake?</a:t>
            </a:r>
          </a:p>
          <a:p>
            <a:pPr fontAlgn="base"/>
            <a:endParaRPr lang="en-GB" b="1" dirty="0" smtClean="0"/>
          </a:p>
          <a:p>
            <a:pPr fontAlgn="base">
              <a:buNone/>
            </a:pPr>
            <a:r>
              <a:rPr lang="en-GB" b="1" dirty="0" smtClean="0"/>
              <a:t>Hydropower</a:t>
            </a:r>
          </a:p>
          <a:p>
            <a:pPr fontAlgn="base"/>
            <a:r>
              <a:rPr lang="en-GB" dirty="0" smtClean="0"/>
              <a:t>As climate change causes precipitation patterns to change, some areas that currently have plenty of water to make hydropower, might not have enough water in the future. Without enough water to produce electricity, these areas could experience power shortages and blackouts. </a:t>
            </a:r>
          </a:p>
          <a:p>
            <a:pPr fontAlgn="base"/>
            <a:endParaRPr lang="en-GB" b="1" dirty="0" smtClean="0"/>
          </a:p>
          <a:p>
            <a:endParaRPr lang="en-GB" dirty="0"/>
          </a:p>
        </p:txBody>
      </p:sp>
      <p:pic>
        <p:nvPicPr>
          <p:cNvPr id="7173" name="Picture 5" descr="C:\Users\rory.beard\AppData\Local\Microsoft\Windows\Temporary Internet Files\Content.IE5\C5L41F6E\bulb_on[1].png"/>
          <p:cNvPicPr>
            <a:picLocks noChangeAspect="1" noChangeArrowheads="1"/>
          </p:cNvPicPr>
          <p:nvPr/>
        </p:nvPicPr>
        <p:blipFill>
          <a:blip r:embed="rId2" cstate="print"/>
          <a:srcRect/>
          <a:stretch>
            <a:fillRect/>
          </a:stretch>
        </p:blipFill>
        <p:spPr bwMode="auto">
          <a:xfrm>
            <a:off x="5943600" y="228600"/>
            <a:ext cx="903737" cy="954232"/>
          </a:xfrm>
          <a:prstGeom prst="rect">
            <a:avLst/>
          </a:prstGeom>
          <a:noFill/>
        </p:spPr>
      </p:pic>
      <p:pic>
        <p:nvPicPr>
          <p:cNvPr id="7174" name="Picture 6" descr="C:\Users\rory.beard\AppData\Local\Microsoft\Windows\Temporary Internet Files\Content.IE5\4J9QLYP5\eco-green-energy-C[1].png"/>
          <p:cNvPicPr>
            <a:picLocks noChangeAspect="1" noChangeArrowheads="1"/>
          </p:cNvPicPr>
          <p:nvPr/>
        </p:nvPicPr>
        <p:blipFill>
          <a:blip r:embed="rId3" cstate="print"/>
          <a:srcRect/>
          <a:stretch>
            <a:fillRect/>
          </a:stretch>
        </p:blipFill>
        <p:spPr bwMode="auto">
          <a:xfrm>
            <a:off x="7391400" y="152400"/>
            <a:ext cx="1142857" cy="1142857"/>
          </a:xfrm>
          <a:prstGeom prst="rect">
            <a:avLst/>
          </a:prstGeom>
          <a:noFill/>
        </p:spPr>
      </p:pic>
      <p:pic>
        <p:nvPicPr>
          <p:cNvPr id="7176" name="Picture 8" descr="C:\Users\rory.beard\AppData\Local\Microsoft\Windows\Temporary Internet Files\Content.IE5\DO3TP0T6\large-Wind-Turbine-66.6-4605[1].gif"/>
          <p:cNvPicPr>
            <a:picLocks noChangeAspect="1" noChangeArrowheads="1"/>
          </p:cNvPicPr>
          <p:nvPr/>
        </p:nvPicPr>
        <p:blipFill>
          <a:blip r:embed="rId4" cstate="print"/>
          <a:srcRect/>
          <a:stretch>
            <a:fillRect/>
          </a:stretch>
        </p:blipFill>
        <p:spPr bwMode="auto">
          <a:xfrm>
            <a:off x="685800" y="152400"/>
            <a:ext cx="609600" cy="1461008"/>
          </a:xfrm>
          <a:prstGeom prst="rect">
            <a:avLst/>
          </a:prstGeom>
          <a:noFill/>
        </p:spPr>
      </p:pic>
      <p:pic>
        <p:nvPicPr>
          <p:cNvPr id="7177" name="Picture 9" descr="C:\Users\rory.beard\AppData\Local\Microsoft\Windows\Temporary Internet Files\Content.IE5\98DH4IAR\sun-41191_640[1].png"/>
          <p:cNvPicPr>
            <a:picLocks noChangeAspect="1" noChangeArrowheads="1"/>
          </p:cNvPicPr>
          <p:nvPr/>
        </p:nvPicPr>
        <p:blipFill>
          <a:blip r:embed="rId5" cstate="print"/>
          <a:srcRect/>
          <a:stretch>
            <a:fillRect/>
          </a:stretch>
        </p:blipFill>
        <p:spPr bwMode="auto">
          <a:xfrm>
            <a:off x="1828800" y="228600"/>
            <a:ext cx="1143000" cy="114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Water Supplies</a:t>
            </a:r>
            <a:br>
              <a:rPr lang="en-GB" b="1" dirty="0" smtClean="0"/>
            </a:br>
            <a:endParaRPr lang="en-GB" dirty="0"/>
          </a:p>
        </p:txBody>
      </p:sp>
      <p:sp>
        <p:nvSpPr>
          <p:cNvPr id="3" name="Content Placeholder 2"/>
          <p:cNvSpPr>
            <a:spLocks noGrp="1"/>
          </p:cNvSpPr>
          <p:nvPr>
            <p:ph idx="1"/>
          </p:nvPr>
        </p:nvSpPr>
        <p:spPr>
          <a:xfrm>
            <a:off x="0" y="1066800"/>
            <a:ext cx="9144000" cy="5791200"/>
          </a:xfrm>
        </p:spPr>
        <p:txBody>
          <a:bodyPr>
            <a:normAutofit fontScale="55000" lnSpcReduction="20000"/>
          </a:bodyPr>
          <a:lstStyle/>
          <a:p>
            <a:pPr algn="ctr" fontAlgn="base">
              <a:buNone/>
            </a:pPr>
            <a:r>
              <a:rPr lang="en-GB" dirty="0" smtClean="0"/>
              <a:t>Climate change is affecting where, when, and how much water is available for people to use. Many parts of the world already have very little water, and climate change could make this problem worse. Rising temperatures, changing precipitation patterns, and increasing droughts will affect the amount of water in lakes, rivers, and streams, as well as the amount of water that seeps into the ground to replenish ground water.</a:t>
            </a:r>
          </a:p>
          <a:p>
            <a:pPr fontAlgn="base">
              <a:buNone/>
            </a:pPr>
            <a:endParaRPr lang="en-GB" b="1" dirty="0" smtClean="0"/>
          </a:p>
          <a:p>
            <a:pPr fontAlgn="base"/>
            <a:r>
              <a:rPr lang="en-GB" b="1" dirty="0" smtClean="0"/>
              <a:t>What's at stake?</a:t>
            </a:r>
          </a:p>
          <a:p>
            <a:pPr fontAlgn="base">
              <a:buNone/>
            </a:pPr>
            <a:endParaRPr lang="en-GB" b="1" dirty="0" smtClean="0"/>
          </a:p>
          <a:p>
            <a:pPr fontAlgn="base">
              <a:buNone/>
            </a:pPr>
            <a:r>
              <a:rPr lang="en-GB" b="1" dirty="0" smtClean="0"/>
              <a:t>Public Water Supplies</a:t>
            </a:r>
          </a:p>
          <a:p>
            <a:pPr fontAlgn="base"/>
            <a:r>
              <a:rPr lang="en-GB" dirty="0" smtClean="0"/>
              <a:t>In 2007, a major drought hit the </a:t>
            </a:r>
            <a:r>
              <a:rPr lang="en-GB" dirty="0" err="1" smtClean="0"/>
              <a:t>southeastern</a:t>
            </a:r>
            <a:r>
              <a:rPr lang="en-GB" dirty="0" smtClean="0"/>
              <a:t> United States. Lake Lanier, which is the main source of drinking water for the Atlanta area, was reduced to record–low water levels. People had to use less water in their homes and businesses and make other changes, such as not watering their lawns.</a:t>
            </a:r>
          </a:p>
          <a:p>
            <a:pPr fontAlgn="base">
              <a:buNone/>
            </a:pPr>
            <a:endParaRPr lang="en-GB" dirty="0" smtClean="0"/>
          </a:p>
          <a:p>
            <a:pPr fontAlgn="base"/>
            <a:r>
              <a:rPr lang="en-GB" b="1" dirty="0" smtClean="0"/>
              <a:t>What's at stake?</a:t>
            </a:r>
          </a:p>
          <a:p>
            <a:pPr fontAlgn="base">
              <a:buNone/>
            </a:pPr>
            <a:endParaRPr lang="en-GB" b="1" dirty="0" smtClean="0"/>
          </a:p>
          <a:p>
            <a:pPr fontAlgn="base">
              <a:buNone/>
            </a:pPr>
            <a:r>
              <a:rPr lang="en-GB" b="1" dirty="0" smtClean="0"/>
              <a:t>Lakes, Rivers, and Streams</a:t>
            </a:r>
          </a:p>
          <a:p>
            <a:pPr fontAlgn="base"/>
            <a:r>
              <a:rPr lang="en-GB" dirty="0" smtClean="0"/>
              <a:t>Many places rely on snowmelt to fill the lakes, rivers, and streams that help keep drinking water reservoirs full and provide water to irrigate crops. For example, many parts of the western United States depend on water from the Colorado River, which is fed by melting snowpack in the Rocky Mountains. Less snowpack and earlier snowmelt will reduce the amount of water flowing into the Colorado and other rivers.</a:t>
            </a:r>
          </a:p>
          <a:p>
            <a:endParaRPr lang="en-GB" dirty="0"/>
          </a:p>
        </p:txBody>
      </p:sp>
      <p:pic>
        <p:nvPicPr>
          <p:cNvPr id="6145" name="Picture 1" descr="C:\Users\rory.beard\AppData\Local\Microsoft\Windows\Temporary Internet Files\Content.IE5\98DH4IAR\1362589065[1].png"/>
          <p:cNvPicPr>
            <a:picLocks noChangeAspect="1" noChangeArrowheads="1"/>
          </p:cNvPicPr>
          <p:nvPr/>
        </p:nvPicPr>
        <p:blipFill>
          <a:blip r:embed="rId2" cstate="print"/>
          <a:srcRect/>
          <a:stretch>
            <a:fillRect/>
          </a:stretch>
        </p:blipFill>
        <p:spPr bwMode="auto">
          <a:xfrm flipH="1">
            <a:off x="7924800" y="1981200"/>
            <a:ext cx="794448" cy="1143000"/>
          </a:xfrm>
          <a:prstGeom prst="rect">
            <a:avLst/>
          </a:prstGeom>
          <a:noFill/>
        </p:spPr>
      </p:pic>
      <p:pic>
        <p:nvPicPr>
          <p:cNvPr id="6146" name="Picture 2" descr="C:\Users\rory.beard\AppData\Local\Microsoft\Windows\Temporary Internet Files\Content.IE5\4J9QLYP5\1336367663[1].png"/>
          <p:cNvPicPr>
            <a:picLocks noChangeAspect="1" noChangeArrowheads="1"/>
          </p:cNvPicPr>
          <p:nvPr/>
        </p:nvPicPr>
        <p:blipFill>
          <a:blip r:embed="rId3" cstate="print"/>
          <a:srcRect/>
          <a:stretch>
            <a:fillRect/>
          </a:stretch>
        </p:blipFill>
        <p:spPr bwMode="auto">
          <a:xfrm>
            <a:off x="7543800" y="228600"/>
            <a:ext cx="590868" cy="762000"/>
          </a:xfrm>
          <a:prstGeom prst="rect">
            <a:avLst/>
          </a:prstGeom>
          <a:noFill/>
        </p:spPr>
      </p:pic>
      <p:pic>
        <p:nvPicPr>
          <p:cNvPr id="6147" name="Picture 3" descr="C:\Users\rory.beard\AppData\Local\Microsoft\Windows\Temporary Internet Files\Content.IE5\C5L41F6E\pouring-water-md[1].png"/>
          <p:cNvPicPr>
            <a:picLocks noChangeAspect="1" noChangeArrowheads="1"/>
          </p:cNvPicPr>
          <p:nvPr/>
        </p:nvPicPr>
        <p:blipFill>
          <a:blip r:embed="rId4" cstate="print"/>
          <a:srcRect/>
          <a:stretch>
            <a:fillRect/>
          </a:stretch>
        </p:blipFill>
        <p:spPr bwMode="auto">
          <a:xfrm>
            <a:off x="1066800" y="228600"/>
            <a:ext cx="781918" cy="7845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Water Supplies</a:t>
            </a:r>
            <a:br>
              <a:rPr lang="en-GB" b="1" dirty="0" smtClean="0"/>
            </a:br>
            <a:endParaRPr lang="en-GB" dirty="0"/>
          </a:p>
        </p:txBody>
      </p:sp>
      <p:sp>
        <p:nvSpPr>
          <p:cNvPr id="3" name="Content Placeholder 2"/>
          <p:cNvSpPr>
            <a:spLocks noGrp="1"/>
          </p:cNvSpPr>
          <p:nvPr>
            <p:ph idx="1"/>
          </p:nvPr>
        </p:nvSpPr>
        <p:spPr>
          <a:xfrm>
            <a:off x="0" y="1066800"/>
            <a:ext cx="9144000" cy="5791200"/>
          </a:xfrm>
        </p:spPr>
        <p:txBody>
          <a:bodyPr>
            <a:normAutofit fontScale="85000" lnSpcReduction="20000"/>
          </a:bodyPr>
          <a:lstStyle/>
          <a:p>
            <a:pPr algn="ctr" fontAlgn="base">
              <a:buNone/>
            </a:pPr>
            <a:r>
              <a:rPr lang="en-GB" dirty="0" smtClean="0"/>
              <a:t>Climate change is affecting where, when, and how much water is available for people to use. Many parts of the world already have very little water, and climate change could make this problem worse. </a:t>
            </a:r>
          </a:p>
          <a:p>
            <a:pPr algn="ctr" fontAlgn="base">
              <a:buNone/>
            </a:pPr>
            <a:r>
              <a:rPr lang="en-GB" dirty="0" smtClean="0"/>
              <a:t>Rising temperatures, changing precipitation (rain, snow, hail etc) patterns, and increasing droughts will affect the amount of water in lakes, rivers, and streams, as well as the amount of water that seeps into the ground to replenish ground water.</a:t>
            </a:r>
          </a:p>
          <a:p>
            <a:pPr fontAlgn="base">
              <a:buNone/>
            </a:pPr>
            <a:endParaRPr lang="en-GB" b="1" dirty="0" smtClean="0"/>
          </a:p>
          <a:p>
            <a:pPr fontAlgn="base"/>
            <a:r>
              <a:rPr lang="en-GB" b="1" dirty="0" smtClean="0"/>
              <a:t>What's at stake?</a:t>
            </a:r>
          </a:p>
          <a:p>
            <a:pPr fontAlgn="base">
              <a:buNone/>
            </a:pPr>
            <a:endParaRPr lang="en-GB" b="1" dirty="0" smtClean="0"/>
          </a:p>
          <a:p>
            <a:pPr fontAlgn="base">
              <a:buNone/>
            </a:pPr>
            <a:r>
              <a:rPr lang="en-GB" b="1" dirty="0" smtClean="0"/>
              <a:t>Lakes, Rivers, and Streams</a:t>
            </a:r>
          </a:p>
          <a:p>
            <a:pPr fontAlgn="base"/>
            <a:r>
              <a:rPr lang="en-GB" dirty="0" smtClean="0"/>
              <a:t>Many places rely on snowmelt to fill the lakes, rivers, and streams that help keep drinking water reservoirs full and provide water to irrigate crops. </a:t>
            </a:r>
          </a:p>
          <a:p>
            <a:endParaRPr lang="en-GB" dirty="0"/>
          </a:p>
        </p:txBody>
      </p:sp>
      <p:pic>
        <p:nvPicPr>
          <p:cNvPr id="6145" name="Picture 1" descr="C:\Users\rory.beard\AppData\Local\Microsoft\Windows\Temporary Internet Files\Content.IE5\98DH4IAR\1362589065[1].png"/>
          <p:cNvPicPr>
            <a:picLocks noChangeAspect="1" noChangeArrowheads="1"/>
          </p:cNvPicPr>
          <p:nvPr/>
        </p:nvPicPr>
        <p:blipFill>
          <a:blip r:embed="rId2" cstate="print"/>
          <a:srcRect/>
          <a:stretch>
            <a:fillRect/>
          </a:stretch>
        </p:blipFill>
        <p:spPr bwMode="auto">
          <a:xfrm flipH="1">
            <a:off x="7848600" y="3962400"/>
            <a:ext cx="794448" cy="1143000"/>
          </a:xfrm>
          <a:prstGeom prst="rect">
            <a:avLst/>
          </a:prstGeom>
          <a:noFill/>
        </p:spPr>
      </p:pic>
      <p:pic>
        <p:nvPicPr>
          <p:cNvPr id="6146" name="Picture 2" descr="C:\Users\rory.beard\AppData\Local\Microsoft\Windows\Temporary Internet Files\Content.IE5\4J9QLYP5\1336367663[1].png"/>
          <p:cNvPicPr>
            <a:picLocks noChangeAspect="1" noChangeArrowheads="1"/>
          </p:cNvPicPr>
          <p:nvPr/>
        </p:nvPicPr>
        <p:blipFill>
          <a:blip r:embed="rId3" cstate="print"/>
          <a:srcRect/>
          <a:stretch>
            <a:fillRect/>
          </a:stretch>
        </p:blipFill>
        <p:spPr bwMode="auto">
          <a:xfrm>
            <a:off x="7543800" y="228600"/>
            <a:ext cx="590868" cy="762000"/>
          </a:xfrm>
          <a:prstGeom prst="rect">
            <a:avLst/>
          </a:prstGeom>
          <a:noFill/>
        </p:spPr>
      </p:pic>
      <p:pic>
        <p:nvPicPr>
          <p:cNvPr id="6147" name="Picture 3" descr="C:\Users\rory.beard\AppData\Local\Microsoft\Windows\Temporary Internet Files\Content.IE5\C5L41F6E\pouring-water-md[1].png"/>
          <p:cNvPicPr>
            <a:picLocks noChangeAspect="1" noChangeArrowheads="1"/>
          </p:cNvPicPr>
          <p:nvPr/>
        </p:nvPicPr>
        <p:blipFill>
          <a:blip r:embed="rId4" cstate="print"/>
          <a:srcRect/>
          <a:stretch>
            <a:fillRect/>
          </a:stretch>
        </p:blipFill>
        <p:spPr bwMode="auto">
          <a:xfrm>
            <a:off x="1066800" y="228600"/>
            <a:ext cx="781918" cy="7845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0" y="0"/>
            <a:ext cx="9412126" cy="6857999"/>
          </a:xfrm>
          <a:prstGeom prst="rect">
            <a:avLst/>
          </a:prstGeom>
          <a:noFill/>
          <a:ln w="9525">
            <a:noFill/>
            <a:miter lim="800000"/>
            <a:headEnd/>
            <a:tailEnd/>
          </a:ln>
        </p:spPr>
      </p:pic>
      <p:sp>
        <p:nvSpPr>
          <p:cNvPr id="5" name="TextBox 4"/>
          <p:cNvSpPr txBox="1"/>
          <p:nvPr/>
        </p:nvSpPr>
        <p:spPr>
          <a:xfrm>
            <a:off x="609600" y="762000"/>
            <a:ext cx="7010400" cy="584775"/>
          </a:xfrm>
          <a:prstGeom prst="rect">
            <a:avLst/>
          </a:prstGeom>
          <a:noFill/>
        </p:spPr>
        <p:txBody>
          <a:bodyPr wrap="square" rtlCol="0">
            <a:spAutoFit/>
          </a:bodyPr>
          <a:lstStyle/>
          <a:p>
            <a:r>
              <a:rPr lang="en-GB" sz="3200" b="1" dirty="0" smtClean="0">
                <a:solidFill>
                  <a:schemeClr val="bg1"/>
                </a:solidFill>
              </a:rPr>
              <a:t>HOW CAN WE POWER THE PLANET...</a:t>
            </a:r>
            <a:endParaRPr lang="en-GB" sz="4000" b="1" dirty="0">
              <a:solidFill>
                <a:schemeClr val="bg1"/>
              </a:solidFill>
            </a:endParaRPr>
          </a:p>
        </p:txBody>
      </p:sp>
      <p:sp>
        <p:nvSpPr>
          <p:cNvPr id="6" name="TextBox 5"/>
          <p:cNvSpPr txBox="1"/>
          <p:nvPr/>
        </p:nvSpPr>
        <p:spPr>
          <a:xfrm>
            <a:off x="0" y="4648200"/>
            <a:ext cx="3505200" cy="2308324"/>
          </a:xfrm>
          <a:prstGeom prst="rect">
            <a:avLst/>
          </a:prstGeom>
          <a:noFill/>
        </p:spPr>
        <p:txBody>
          <a:bodyPr wrap="square" rtlCol="0">
            <a:spAutoFit/>
          </a:bodyPr>
          <a:lstStyle/>
          <a:p>
            <a:r>
              <a:rPr lang="en-GB" dirty="0" smtClean="0">
                <a:solidFill>
                  <a:schemeClr val="bg1"/>
                </a:solidFill>
              </a:rPr>
              <a:t>From 7,500 feet up, the nocturnal grid of New York looks more like a circuit board than a city. The glow of LED bulbs—seen here illuminating Times Square and other parts of midtown Manhattan—accounts for the blue-violet hues.</a:t>
            </a:r>
            <a:endParaRPr lang="en-GB" dirty="0">
              <a:solidFill>
                <a:schemeClr val="bg1"/>
              </a:solidFill>
            </a:endParaRPr>
          </a:p>
        </p:txBody>
      </p:sp>
      <p:sp>
        <p:nvSpPr>
          <p:cNvPr id="7" name="TextBox 6"/>
          <p:cNvSpPr txBox="1"/>
          <p:nvPr/>
        </p:nvSpPr>
        <p:spPr>
          <a:xfrm>
            <a:off x="4267200" y="6172200"/>
            <a:ext cx="3810000" cy="369332"/>
          </a:xfrm>
          <a:prstGeom prst="rect">
            <a:avLst/>
          </a:prstGeom>
          <a:solidFill>
            <a:schemeClr val="bg1"/>
          </a:solidFill>
        </p:spPr>
        <p:txBody>
          <a:bodyPr wrap="square" rtlCol="0">
            <a:spAutoFit/>
          </a:bodyPr>
          <a:lstStyle/>
          <a:p>
            <a:r>
              <a:rPr lang="en-GB" dirty="0" smtClean="0"/>
              <a:t>Why do you think this is a problem?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Plants, Animals, and Ecosystems</a:t>
            </a:r>
            <a:br>
              <a:rPr lang="en-GB" b="1" dirty="0" smtClean="0"/>
            </a:br>
            <a:endParaRPr lang="en-GB" dirty="0"/>
          </a:p>
        </p:txBody>
      </p:sp>
      <p:sp>
        <p:nvSpPr>
          <p:cNvPr id="3" name="Content Placeholder 2"/>
          <p:cNvSpPr>
            <a:spLocks noGrp="1"/>
          </p:cNvSpPr>
          <p:nvPr>
            <p:ph idx="1"/>
          </p:nvPr>
        </p:nvSpPr>
        <p:spPr>
          <a:xfrm>
            <a:off x="152400" y="1752600"/>
            <a:ext cx="8839200" cy="4953000"/>
          </a:xfrm>
        </p:spPr>
        <p:txBody>
          <a:bodyPr>
            <a:normAutofit fontScale="55000" lnSpcReduction="20000"/>
          </a:bodyPr>
          <a:lstStyle/>
          <a:p>
            <a:pPr algn="ctr" fontAlgn="base">
              <a:buNone/>
            </a:pPr>
            <a:r>
              <a:rPr lang="en-GB" dirty="0" smtClean="0"/>
              <a:t>Most plants and animals live in areas with very specific climate conditions, such as temperature and rainfall patterns, that enable them to thrive. Any change in the climate of an area can affect the plants and animals living there, as well as the makeup of the entire ecosystem. Some species are already responding to a warmer climate by moving to cooler locations. </a:t>
            </a:r>
          </a:p>
          <a:p>
            <a:pPr algn="ctr" fontAlgn="base">
              <a:buNone/>
            </a:pPr>
            <a:r>
              <a:rPr lang="en-GB" dirty="0" smtClean="0"/>
              <a:t>For example, some North American animals and plants are moving farther north or to higher elevations to find suitable places to live. Climate change also alters the life cycles of plants and animals. </a:t>
            </a:r>
          </a:p>
          <a:p>
            <a:pPr algn="ctr" fontAlgn="base">
              <a:buNone/>
            </a:pPr>
            <a:r>
              <a:rPr lang="en-GB" dirty="0" smtClean="0"/>
              <a:t>For example, as temperatures get warmer, many plants are starting to grow and bloom earlier in the spring and survive longer into the fall. Some animals are waking from hibernation sooner or migrating at different times, too.</a:t>
            </a:r>
          </a:p>
          <a:p>
            <a:pPr algn="ctr" fontAlgn="base">
              <a:buNone/>
            </a:pPr>
            <a:endParaRPr lang="en-GB" dirty="0" smtClean="0"/>
          </a:p>
          <a:p>
            <a:pPr fontAlgn="base"/>
            <a:r>
              <a:rPr lang="en-GB" b="1" dirty="0" smtClean="0"/>
              <a:t>What's at stake?</a:t>
            </a:r>
          </a:p>
          <a:p>
            <a:pPr fontAlgn="base">
              <a:buNone/>
            </a:pPr>
            <a:r>
              <a:rPr lang="en-GB" b="1" dirty="0" smtClean="0"/>
              <a:t>Disappearing Habitats</a:t>
            </a:r>
          </a:p>
          <a:p>
            <a:pPr fontAlgn="base"/>
            <a:r>
              <a:rPr lang="en-GB" dirty="0" smtClean="0"/>
              <a:t>As the Earth gets warmer, plants and animals that need to live in cold places, like on mountaintops or in the Arctic, might not have a suitable place to live. If the Earth keeps getting warmer, </a:t>
            </a:r>
            <a:r>
              <a:rPr lang="en-GB" b="1" u="sng" dirty="0" smtClean="0"/>
              <a:t>up to one–fourth of all the plants and animals on Earth could become extinct within 100 years</a:t>
            </a:r>
            <a:r>
              <a:rPr lang="en-GB" dirty="0" smtClean="0"/>
              <a:t>. Every plant and animal plays a role in the ecosystem (for example, as a source of food, a predator, a pollinator, a source of shelter), so losing one species can affect many others.</a:t>
            </a:r>
          </a:p>
          <a:p>
            <a:pPr fontAlgn="base"/>
            <a:endParaRPr lang="en-GB" dirty="0" smtClean="0"/>
          </a:p>
          <a:p>
            <a:endParaRPr lang="en-GB" dirty="0"/>
          </a:p>
        </p:txBody>
      </p:sp>
      <p:pic>
        <p:nvPicPr>
          <p:cNvPr id="5121" name="Picture 1" descr="C:\Users\rory.beard\AppData\Local\Microsoft\Windows\Temporary Internet Files\Content.IE5\DO3TP0T6\prop_plants_furn[1].png"/>
          <p:cNvPicPr>
            <a:picLocks noChangeAspect="1" noChangeArrowheads="1"/>
          </p:cNvPicPr>
          <p:nvPr/>
        </p:nvPicPr>
        <p:blipFill>
          <a:blip r:embed="rId2" cstate="print"/>
          <a:srcRect/>
          <a:stretch>
            <a:fillRect/>
          </a:stretch>
        </p:blipFill>
        <p:spPr bwMode="auto">
          <a:xfrm>
            <a:off x="1600200" y="914400"/>
            <a:ext cx="812394" cy="812394"/>
          </a:xfrm>
          <a:prstGeom prst="rect">
            <a:avLst/>
          </a:prstGeom>
          <a:noFill/>
        </p:spPr>
      </p:pic>
      <p:pic>
        <p:nvPicPr>
          <p:cNvPr id="5122" name="Picture 2" descr="C:\Users\rory.beard\AppData\Local\Microsoft\Windows\Temporary Internet Files\Content.IE5\DO3TP0T6\044482e2[1].png"/>
          <p:cNvPicPr>
            <a:picLocks noChangeAspect="1" noChangeArrowheads="1"/>
          </p:cNvPicPr>
          <p:nvPr/>
        </p:nvPicPr>
        <p:blipFill>
          <a:blip r:embed="rId3" cstate="print"/>
          <a:srcRect/>
          <a:stretch>
            <a:fillRect/>
          </a:stretch>
        </p:blipFill>
        <p:spPr bwMode="auto">
          <a:xfrm>
            <a:off x="4038600" y="914400"/>
            <a:ext cx="790004" cy="838200"/>
          </a:xfrm>
          <a:prstGeom prst="rect">
            <a:avLst/>
          </a:prstGeom>
          <a:noFill/>
        </p:spPr>
      </p:pic>
      <p:pic>
        <p:nvPicPr>
          <p:cNvPr id="5123" name="Picture 3" descr="C:\Users\rory.beard\AppData\Local\Microsoft\Windows\Temporary Internet Files\Content.IE5\C5L41F6E\animalearthb[1].gif"/>
          <p:cNvPicPr>
            <a:picLocks noChangeAspect="1" noChangeArrowheads="1"/>
          </p:cNvPicPr>
          <p:nvPr/>
        </p:nvPicPr>
        <p:blipFill>
          <a:blip r:embed="rId4" cstate="print"/>
          <a:srcRect/>
          <a:stretch>
            <a:fillRect/>
          </a:stretch>
        </p:blipFill>
        <p:spPr bwMode="auto">
          <a:xfrm>
            <a:off x="6248400" y="838200"/>
            <a:ext cx="720969" cy="7810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Plants, Animals, and Ecosystems</a:t>
            </a:r>
            <a:br>
              <a:rPr lang="en-GB" b="1" dirty="0" smtClean="0"/>
            </a:br>
            <a:endParaRPr lang="en-GB" dirty="0"/>
          </a:p>
        </p:txBody>
      </p:sp>
      <p:sp>
        <p:nvSpPr>
          <p:cNvPr id="3" name="Content Placeholder 2"/>
          <p:cNvSpPr>
            <a:spLocks noGrp="1"/>
          </p:cNvSpPr>
          <p:nvPr>
            <p:ph idx="1"/>
          </p:nvPr>
        </p:nvSpPr>
        <p:spPr>
          <a:xfrm>
            <a:off x="152400" y="1752600"/>
            <a:ext cx="8839200" cy="4953000"/>
          </a:xfrm>
        </p:spPr>
        <p:txBody>
          <a:bodyPr>
            <a:normAutofit fontScale="70000" lnSpcReduction="20000"/>
          </a:bodyPr>
          <a:lstStyle/>
          <a:p>
            <a:pPr algn="ctr" fontAlgn="base">
              <a:buNone/>
            </a:pPr>
            <a:r>
              <a:rPr lang="en-GB" dirty="0" smtClean="0"/>
              <a:t>Most plants and animals live in areas with very precise climate conditions, such as temperature and rainfall amounts, that enable them to thrive.</a:t>
            </a:r>
          </a:p>
          <a:p>
            <a:pPr algn="ctr" fontAlgn="base">
              <a:buNone/>
            </a:pPr>
            <a:r>
              <a:rPr lang="en-GB" dirty="0" smtClean="0"/>
              <a:t> Any change in the climate of an area can affect the plants and animals living there. Some species are already responding to a warmer climate by moving to cooler locations. </a:t>
            </a:r>
          </a:p>
          <a:p>
            <a:pPr algn="ctr" fontAlgn="base">
              <a:buNone/>
            </a:pPr>
            <a:endParaRPr lang="en-GB" dirty="0" smtClean="0"/>
          </a:p>
          <a:p>
            <a:pPr fontAlgn="base"/>
            <a:r>
              <a:rPr lang="en-GB" b="1" dirty="0" smtClean="0"/>
              <a:t>What's at stake?</a:t>
            </a:r>
          </a:p>
          <a:p>
            <a:pPr fontAlgn="base">
              <a:buNone/>
            </a:pPr>
            <a:r>
              <a:rPr lang="en-GB" b="1" dirty="0" smtClean="0"/>
              <a:t>Disappearing Habitats</a:t>
            </a:r>
          </a:p>
          <a:p>
            <a:pPr fontAlgn="base"/>
            <a:r>
              <a:rPr lang="en-GB" dirty="0" smtClean="0"/>
              <a:t>As the Earth gets warmer, plants and animals that need to live in cold places, like on mountaintops or in the Arctic, might not have a suitable place to live. Every plant and animal plays a role in the ecosystem (for example, as a source of food, a predator, a pollinator, a source of shelter), so losing one species can affect many others.</a:t>
            </a:r>
          </a:p>
          <a:p>
            <a:pPr fontAlgn="base"/>
            <a:endParaRPr lang="en-GB" dirty="0" smtClean="0"/>
          </a:p>
          <a:p>
            <a:endParaRPr lang="en-GB" dirty="0"/>
          </a:p>
        </p:txBody>
      </p:sp>
      <p:pic>
        <p:nvPicPr>
          <p:cNvPr id="5121" name="Picture 1" descr="C:\Users\rory.beard\AppData\Local\Microsoft\Windows\Temporary Internet Files\Content.IE5\DO3TP0T6\prop_plants_furn[1].png"/>
          <p:cNvPicPr>
            <a:picLocks noChangeAspect="1" noChangeArrowheads="1"/>
          </p:cNvPicPr>
          <p:nvPr/>
        </p:nvPicPr>
        <p:blipFill>
          <a:blip r:embed="rId2" cstate="print"/>
          <a:srcRect/>
          <a:stretch>
            <a:fillRect/>
          </a:stretch>
        </p:blipFill>
        <p:spPr bwMode="auto">
          <a:xfrm>
            <a:off x="1600200" y="914400"/>
            <a:ext cx="812394" cy="812394"/>
          </a:xfrm>
          <a:prstGeom prst="rect">
            <a:avLst/>
          </a:prstGeom>
          <a:noFill/>
        </p:spPr>
      </p:pic>
      <p:pic>
        <p:nvPicPr>
          <p:cNvPr id="5122" name="Picture 2" descr="C:\Users\rory.beard\AppData\Local\Microsoft\Windows\Temporary Internet Files\Content.IE5\DO3TP0T6\044482e2[1].png"/>
          <p:cNvPicPr>
            <a:picLocks noChangeAspect="1" noChangeArrowheads="1"/>
          </p:cNvPicPr>
          <p:nvPr/>
        </p:nvPicPr>
        <p:blipFill>
          <a:blip r:embed="rId3" cstate="print"/>
          <a:srcRect/>
          <a:stretch>
            <a:fillRect/>
          </a:stretch>
        </p:blipFill>
        <p:spPr bwMode="auto">
          <a:xfrm>
            <a:off x="4038600" y="914400"/>
            <a:ext cx="790004" cy="838200"/>
          </a:xfrm>
          <a:prstGeom prst="rect">
            <a:avLst/>
          </a:prstGeom>
          <a:noFill/>
        </p:spPr>
      </p:pic>
      <p:pic>
        <p:nvPicPr>
          <p:cNvPr id="5123" name="Picture 3" descr="C:\Users\rory.beard\AppData\Local\Microsoft\Windows\Temporary Internet Files\Content.IE5\C5L41F6E\animalearthb[1].gif"/>
          <p:cNvPicPr>
            <a:picLocks noChangeAspect="1" noChangeArrowheads="1"/>
          </p:cNvPicPr>
          <p:nvPr/>
        </p:nvPicPr>
        <p:blipFill>
          <a:blip r:embed="rId4" cstate="print"/>
          <a:srcRect/>
          <a:stretch>
            <a:fillRect/>
          </a:stretch>
        </p:blipFill>
        <p:spPr bwMode="auto">
          <a:xfrm>
            <a:off x="6248400" y="838200"/>
            <a:ext cx="720969" cy="7810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29600" cy="1143000"/>
          </a:xfrm>
        </p:spPr>
        <p:txBody>
          <a:bodyPr/>
          <a:lstStyle/>
          <a:p>
            <a:r>
              <a:rPr lang="en-GB" b="1" dirty="0" smtClean="0"/>
              <a:t>Forests</a:t>
            </a:r>
            <a:endParaRPr lang="en-GB" dirty="0"/>
          </a:p>
        </p:txBody>
      </p:sp>
      <p:sp>
        <p:nvSpPr>
          <p:cNvPr id="3" name="Content Placeholder 2"/>
          <p:cNvSpPr>
            <a:spLocks noGrp="1"/>
          </p:cNvSpPr>
          <p:nvPr>
            <p:ph idx="1"/>
          </p:nvPr>
        </p:nvSpPr>
        <p:spPr>
          <a:xfrm>
            <a:off x="0" y="1143000"/>
            <a:ext cx="6324600" cy="5943600"/>
          </a:xfrm>
        </p:spPr>
        <p:txBody>
          <a:bodyPr>
            <a:normAutofit fontScale="55000" lnSpcReduction="20000"/>
          </a:bodyPr>
          <a:lstStyle/>
          <a:p>
            <a:pPr fontAlgn="base"/>
            <a:endParaRPr lang="en-GB" b="1" dirty="0" smtClean="0"/>
          </a:p>
          <a:p>
            <a:pPr algn="ctr" fontAlgn="base">
              <a:buNone/>
            </a:pPr>
            <a:r>
              <a:rPr lang="en-GB" dirty="0" smtClean="0"/>
              <a:t>Forests provide homes for many kinds of plants and animals. They also protect water quality, offer opportunities for recreation, and provide people with wood. Forests are sensitive to many effects of climate change, including shifting weather patterns, drought, wildfires, and the spread of pests like the mountain pine beetle. Unlike some animals, trees can't just get up and move when the temperature gets too hot or other conditions change!</a:t>
            </a:r>
          </a:p>
          <a:p>
            <a:pPr fontAlgn="base"/>
            <a:endParaRPr lang="en-GB" dirty="0" smtClean="0"/>
          </a:p>
          <a:p>
            <a:pPr fontAlgn="base"/>
            <a:r>
              <a:rPr lang="en-GB" b="1" dirty="0" smtClean="0"/>
              <a:t>What's at stake?</a:t>
            </a:r>
          </a:p>
          <a:p>
            <a:pPr fontAlgn="base"/>
            <a:endParaRPr lang="en-GB" b="1" dirty="0" smtClean="0"/>
          </a:p>
          <a:p>
            <a:pPr fontAlgn="base">
              <a:buNone/>
            </a:pPr>
            <a:r>
              <a:rPr lang="en-GB" b="1" dirty="0" smtClean="0"/>
              <a:t>Wildfires</a:t>
            </a:r>
          </a:p>
          <a:p>
            <a:pPr fontAlgn="base"/>
            <a:r>
              <a:rPr lang="en-GB" dirty="0" smtClean="0"/>
              <a:t>Wildfires are already common in the forests and grasslands of the western United States. As the Earth gets warmer and droughts increase, wildfires are expected to occur more often and be more destructive. Wildfires do occur naturally, but the extremely dry conditions resulting from droughts allow fires to start more easily, spread faster, and burn longer. In fact, if </a:t>
            </a:r>
            <a:r>
              <a:rPr lang="en-GB" b="1" u="sng" dirty="0" smtClean="0"/>
              <a:t>the Earth gets just 3.6°F warmer, we can expect wildfires in the western United States to burn four times more land than they do now.</a:t>
            </a:r>
            <a:r>
              <a:rPr lang="en-GB" dirty="0" smtClean="0"/>
              <a:t> Fires don't just change the landscape; they also threaten people's homes and lives.</a:t>
            </a:r>
            <a:endParaRPr lang="en-GB" dirty="0"/>
          </a:p>
        </p:txBody>
      </p:sp>
      <p:pic>
        <p:nvPicPr>
          <p:cNvPr id="29698" name="Picture 2" descr="http://www.alternet.org/files/story_images/wildfire.jpg"/>
          <p:cNvPicPr>
            <a:picLocks noChangeAspect="1" noChangeArrowheads="1"/>
          </p:cNvPicPr>
          <p:nvPr/>
        </p:nvPicPr>
        <p:blipFill>
          <a:blip r:embed="rId2" cstate="print"/>
          <a:srcRect/>
          <a:stretch>
            <a:fillRect/>
          </a:stretch>
        </p:blipFill>
        <p:spPr bwMode="auto">
          <a:xfrm>
            <a:off x="6292650" y="228600"/>
            <a:ext cx="2622750" cy="1667875"/>
          </a:xfrm>
          <a:prstGeom prst="rect">
            <a:avLst/>
          </a:prstGeom>
          <a:noFill/>
        </p:spPr>
      </p:pic>
      <p:pic>
        <p:nvPicPr>
          <p:cNvPr id="29700" name="Picture 4" descr="http://www.dailygalaxy.com/photos/uncategorized/2007/10/25/calif_wildfires_twitter.jpg"/>
          <p:cNvPicPr>
            <a:picLocks noChangeAspect="1" noChangeArrowheads="1"/>
          </p:cNvPicPr>
          <p:nvPr/>
        </p:nvPicPr>
        <p:blipFill>
          <a:blip r:embed="rId3" cstate="print"/>
          <a:srcRect/>
          <a:stretch>
            <a:fillRect/>
          </a:stretch>
        </p:blipFill>
        <p:spPr bwMode="auto">
          <a:xfrm>
            <a:off x="6705600" y="2057400"/>
            <a:ext cx="2207074" cy="409575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29600" cy="1143000"/>
          </a:xfrm>
        </p:spPr>
        <p:txBody>
          <a:bodyPr/>
          <a:lstStyle/>
          <a:p>
            <a:r>
              <a:rPr lang="en-GB" b="1" dirty="0" smtClean="0"/>
              <a:t>Forests</a:t>
            </a:r>
            <a:endParaRPr lang="en-GB" dirty="0"/>
          </a:p>
        </p:txBody>
      </p:sp>
      <p:sp>
        <p:nvSpPr>
          <p:cNvPr id="3" name="Content Placeholder 2"/>
          <p:cNvSpPr>
            <a:spLocks noGrp="1"/>
          </p:cNvSpPr>
          <p:nvPr>
            <p:ph idx="1"/>
          </p:nvPr>
        </p:nvSpPr>
        <p:spPr>
          <a:xfrm>
            <a:off x="0" y="1143000"/>
            <a:ext cx="6324600" cy="5943600"/>
          </a:xfrm>
        </p:spPr>
        <p:txBody>
          <a:bodyPr>
            <a:normAutofit/>
          </a:bodyPr>
          <a:lstStyle/>
          <a:p>
            <a:pPr fontAlgn="base"/>
            <a:endParaRPr lang="en-GB" sz="1800" b="1" dirty="0" smtClean="0"/>
          </a:p>
          <a:p>
            <a:pPr algn="ctr" fontAlgn="base">
              <a:buNone/>
            </a:pPr>
            <a:r>
              <a:rPr lang="en-GB" sz="1800" dirty="0" smtClean="0"/>
              <a:t>Forests provide homes for many kinds of plants and animals. They also protect water quality, offer opportunities for recreation, and provide people with wood. </a:t>
            </a:r>
          </a:p>
          <a:p>
            <a:pPr algn="ctr" fontAlgn="base">
              <a:buNone/>
            </a:pPr>
            <a:r>
              <a:rPr lang="en-GB" sz="1800" dirty="0" smtClean="0"/>
              <a:t>Forests are sensitive to many effects of climate change, including shifting weather patterns, drought, wildfires, and the spread of pests like the mountain pine beetle. </a:t>
            </a:r>
          </a:p>
          <a:p>
            <a:pPr fontAlgn="base"/>
            <a:endParaRPr lang="en-GB" sz="1800" dirty="0" smtClean="0"/>
          </a:p>
          <a:p>
            <a:pPr fontAlgn="base"/>
            <a:r>
              <a:rPr lang="en-GB" sz="1800" b="1" dirty="0" smtClean="0"/>
              <a:t>What's at stake?</a:t>
            </a:r>
          </a:p>
          <a:p>
            <a:pPr fontAlgn="base"/>
            <a:endParaRPr lang="en-GB" sz="1800" b="1" dirty="0" smtClean="0"/>
          </a:p>
          <a:p>
            <a:pPr fontAlgn="base">
              <a:buNone/>
            </a:pPr>
            <a:r>
              <a:rPr lang="en-GB" sz="1800" b="1" dirty="0" smtClean="0"/>
              <a:t>Wildfires</a:t>
            </a:r>
          </a:p>
          <a:p>
            <a:pPr fontAlgn="base"/>
            <a:r>
              <a:rPr lang="en-GB" sz="1800" dirty="0" smtClean="0"/>
              <a:t>Wildfires are already common in the forests of some places on earth. As the Earth gets warmer and droughts increase, wildfires are expected to occur more often and be more destructive. Wildfires do occur naturally, but the extremely dry conditions resulting from droughts allow fires to start more easily, spread faster, and burn longer. </a:t>
            </a:r>
            <a:endParaRPr lang="en-GB" sz="1800" dirty="0"/>
          </a:p>
        </p:txBody>
      </p:sp>
      <p:pic>
        <p:nvPicPr>
          <p:cNvPr id="29698" name="Picture 2" descr="http://www.alternet.org/files/story_images/wildfire.jpg"/>
          <p:cNvPicPr>
            <a:picLocks noChangeAspect="1" noChangeArrowheads="1"/>
          </p:cNvPicPr>
          <p:nvPr/>
        </p:nvPicPr>
        <p:blipFill>
          <a:blip r:embed="rId2" cstate="print"/>
          <a:srcRect/>
          <a:stretch>
            <a:fillRect/>
          </a:stretch>
        </p:blipFill>
        <p:spPr bwMode="auto">
          <a:xfrm>
            <a:off x="6292650" y="228600"/>
            <a:ext cx="2622750" cy="1667875"/>
          </a:xfrm>
          <a:prstGeom prst="rect">
            <a:avLst/>
          </a:prstGeom>
          <a:noFill/>
        </p:spPr>
      </p:pic>
      <p:pic>
        <p:nvPicPr>
          <p:cNvPr id="29700" name="Picture 4" descr="http://www.dailygalaxy.com/photos/uncategorized/2007/10/25/calif_wildfires_twitter.jpg"/>
          <p:cNvPicPr>
            <a:picLocks noChangeAspect="1" noChangeArrowheads="1"/>
          </p:cNvPicPr>
          <p:nvPr/>
        </p:nvPicPr>
        <p:blipFill>
          <a:blip r:embed="rId3" cstate="print"/>
          <a:srcRect/>
          <a:stretch>
            <a:fillRect/>
          </a:stretch>
        </p:blipFill>
        <p:spPr bwMode="auto">
          <a:xfrm>
            <a:off x="6705600" y="2057400"/>
            <a:ext cx="2207074" cy="40957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Coastal Areas</a:t>
            </a:r>
            <a:endParaRPr lang="en-GB" dirty="0"/>
          </a:p>
        </p:txBody>
      </p:sp>
      <p:sp>
        <p:nvSpPr>
          <p:cNvPr id="3" name="Content Placeholder 2"/>
          <p:cNvSpPr>
            <a:spLocks noGrp="1"/>
          </p:cNvSpPr>
          <p:nvPr>
            <p:ph idx="1"/>
          </p:nvPr>
        </p:nvSpPr>
        <p:spPr>
          <a:xfrm>
            <a:off x="152400" y="1371600"/>
            <a:ext cx="8839200" cy="5257800"/>
          </a:xfrm>
        </p:spPr>
        <p:txBody>
          <a:bodyPr>
            <a:normAutofit fontScale="70000" lnSpcReduction="20000"/>
          </a:bodyPr>
          <a:lstStyle/>
          <a:p>
            <a:pPr algn="ctr" fontAlgn="base">
              <a:buNone/>
            </a:pPr>
            <a:r>
              <a:rPr lang="en-GB" dirty="0" smtClean="0"/>
              <a:t>Global climate change threatens coastlines and the buildings and cities located along them. Hundreds of millions of people around the world live in low–lying areas near the coast that could be flooded as the sea level rises. Rising sea level will also erode beaches and damage many coastal wetlands. Rising sea level and stronger storms caused by warmer oceans could completely wipe out certain beaches and islands.</a:t>
            </a:r>
          </a:p>
          <a:p>
            <a:pPr algn="ctr" fontAlgn="base">
              <a:buNone/>
            </a:pPr>
            <a:endParaRPr lang="en-GB" dirty="0" smtClean="0"/>
          </a:p>
          <a:p>
            <a:pPr fontAlgn="base"/>
            <a:r>
              <a:rPr lang="en-GB" b="1" dirty="0" smtClean="0"/>
              <a:t>What's at stake?</a:t>
            </a:r>
          </a:p>
          <a:p>
            <a:pPr fontAlgn="base">
              <a:buNone/>
            </a:pPr>
            <a:r>
              <a:rPr lang="en-GB" b="1" dirty="0" smtClean="0"/>
              <a:t>Coastal Cities</a:t>
            </a:r>
          </a:p>
          <a:p>
            <a:pPr fontAlgn="base"/>
            <a:r>
              <a:rPr lang="en-GB" dirty="0" smtClean="0"/>
              <a:t>Climate change poses risks for cities near the ocean. </a:t>
            </a:r>
          </a:p>
          <a:p>
            <a:pPr fontAlgn="base">
              <a:buNone/>
            </a:pPr>
            <a:r>
              <a:rPr lang="en-GB" dirty="0" smtClean="0"/>
              <a:t>         </a:t>
            </a:r>
            <a:r>
              <a:rPr lang="en-GB" b="1" u="sng" dirty="0" smtClean="0"/>
              <a:t>Places like Miami; New York City; and Venice, Italy, could flood</a:t>
            </a:r>
          </a:p>
          <a:p>
            <a:pPr fontAlgn="base">
              <a:buNone/>
            </a:pPr>
            <a:r>
              <a:rPr lang="en-GB" dirty="0" smtClean="0"/>
              <a:t>         more often or more severely if sea level continues to rise. </a:t>
            </a:r>
          </a:p>
          <a:p>
            <a:pPr fontAlgn="base">
              <a:buNone/>
            </a:pPr>
            <a:r>
              <a:rPr lang="en-GB" dirty="0" smtClean="0"/>
              <a:t>         If that happens, many people will lose their homes and businesses.</a:t>
            </a:r>
          </a:p>
          <a:p>
            <a:pPr fontAlgn="base">
              <a:buNone/>
            </a:pPr>
            <a:endParaRPr lang="en-GB" dirty="0" smtClean="0"/>
          </a:p>
          <a:p>
            <a:pPr fontAlgn="base">
              <a:buNone/>
            </a:pPr>
            <a:r>
              <a:rPr lang="en-GB" dirty="0" smtClean="0"/>
              <a:t/>
            </a:r>
            <a:br>
              <a:rPr lang="en-GB" dirty="0" smtClean="0"/>
            </a:br>
            <a:endParaRPr lang="en-GB" i="1" dirty="0" smtClean="0"/>
          </a:p>
          <a:p>
            <a:pPr fontAlgn="base">
              <a:buNone/>
            </a:pPr>
            <a:endParaRPr lang="en-GB" dirty="0" smtClean="0"/>
          </a:p>
          <a:p>
            <a:pPr fontAlgn="base">
              <a:buNone/>
            </a:pPr>
            <a:endParaRPr lang="en-GB" dirty="0" smtClean="0"/>
          </a:p>
          <a:p>
            <a:endParaRPr lang="en-GB" dirty="0"/>
          </a:p>
        </p:txBody>
      </p:sp>
      <p:pic>
        <p:nvPicPr>
          <p:cNvPr id="28674" name="Picture 2" descr="flooded tropical city"/>
          <p:cNvPicPr>
            <a:picLocks noChangeAspect="1" noChangeArrowheads="1"/>
          </p:cNvPicPr>
          <p:nvPr/>
        </p:nvPicPr>
        <p:blipFill>
          <a:blip r:embed="rId2" cstate="print"/>
          <a:srcRect/>
          <a:stretch>
            <a:fillRect/>
          </a:stretch>
        </p:blipFill>
        <p:spPr bwMode="auto">
          <a:xfrm>
            <a:off x="7010400" y="152400"/>
            <a:ext cx="1143000" cy="1039091"/>
          </a:xfrm>
          <a:prstGeom prst="rect">
            <a:avLst/>
          </a:prstGeom>
          <a:noFill/>
        </p:spPr>
      </p:pic>
      <p:pic>
        <p:nvPicPr>
          <p:cNvPr id="3073" name="Picture 1" descr="C:\Users\rory.beard\AppData\Local\Microsoft\Windows\Temporary Internet Files\Content.IE5\98DH4IAR\bw-city-skyline[1].png"/>
          <p:cNvPicPr>
            <a:picLocks noChangeAspect="1" noChangeArrowheads="1"/>
          </p:cNvPicPr>
          <p:nvPr/>
        </p:nvPicPr>
        <p:blipFill>
          <a:blip r:embed="rId3" cstate="print"/>
          <a:srcRect/>
          <a:stretch>
            <a:fillRect/>
          </a:stretch>
        </p:blipFill>
        <p:spPr bwMode="auto">
          <a:xfrm>
            <a:off x="7086600" y="3200400"/>
            <a:ext cx="1237851" cy="990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Coastal Areas</a:t>
            </a:r>
            <a:endParaRPr lang="en-GB" dirty="0"/>
          </a:p>
        </p:txBody>
      </p:sp>
      <p:sp>
        <p:nvSpPr>
          <p:cNvPr id="3" name="Content Placeholder 2"/>
          <p:cNvSpPr>
            <a:spLocks noGrp="1"/>
          </p:cNvSpPr>
          <p:nvPr>
            <p:ph idx="1"/>
          </p:nvPr>
        </p:nvSpPr>
        <p:spPr>
          <a:xfrm>
            <a:off x="152400" y="1371600"/>
            <a:ext cx="8839200" cy="5257800"/>
          </a:xfrm>
        </p:spPr>
        <p:txBody>
          <a:bodyPr>
            <a:normAutofit fontScale="62500" lnSpcReduction="20000"/>
          </a:bodyPr>
          <a:lstStyle/>
          <a:p>
            <a:pPr algn="ctr" fontAlgn="base">
              <a:buNone/>
            </a:pPr>
            <a:r>
              <a:rPr lang="en-GB" dirty="0" smtClean="0"/>
              <a:t>Global climate change threatens coastlines and the buildings and cities located along them. Hundreds of millions of people around the world live in low–lying areas near the coast that could be flooded as the sea level rises. </a:t>
            </a:r>
          </a:p>
          <a:p>
            <a:pPr algn="ctr" fontAlgn="base">
              <a:buNone/>
            </a:pPr>
            <a:endParaRPr lang="en-GB" dirty="0" smtClean="0"/>
          </a:p>
          <a:p>
            <a:pPr algn="ctr" fontAlgn="base">
              <a:buNone/>
            </a:pPr>
            <a:r>
              <a:rPr lang="en-GB" dirty="0" smtClean="0"/>
              <a:t>Rising sea level will also erode beaches and damage many coastal wetlands. Rising sea level and stronger storms caused by warmer oceans could completely wipe out certain beaches and islands.</a:t>
            </a:r>
          </a:p>
          <a:p>
            <a:pPr algn="ctr" fontAlgn="base">
              <a:buNone/>
            </a:pPr>
            <a:endParaRPr lang="en-GB" dirty="0" smtClean="0"/>
          </a:p>
          <a:p>
            <a:pPr fontAlgn="base"/>
            <a:r>
              <a:rPr lang="en-GB" b="1" dirty="0" smtClean="0"/>
              <a:t>What's at stake?</a:t>
            </a:r>
          </a:p>
          <a:p>
            <a:pPr fontAlgn="base">
              <a:buNone/>
            </a:pPr>
            <a:r>
              <a:rPr lang="en-GB" b="1" dirty="0" smtClean="0"/>
              <a:t>Coastal Cities</a:t>
            </a:r>
          </a:p>
          <a:p>
            <a:pPr fontAlgn="base"/>
            <a:r>
              <a:rPr lang="en-GB" dirty="0" smtClean="0"/>
              <a:t>Climate change poses risks for cities near the ocean. </a:t>
            </a:r>
          </a:p>
          <a:p>
            <a:pPr fontAlgn="base">
              <a:buNone/>
            </a:pPr>
            <a:r>
              <a:rPr lang="en-GB" dirty="0" smtClean="0"/>
              <a:t>         </a:t>
            </a:r>
            <a:r>
              <a:rPr lang="en-GB" b="1" u="sng" dirty="0" smtClean="0"/>
              <a:t>Places like Miami; New York City; and Venice, Italy, could flood</a:t>
            </a:r>
          </a:p>
          <a:p>
            <a:pPr fontAlgn="base">
              <a:buNone/>
            </a:pPr>
            <a:r>
              <a:rPr lang="en-GB" dirty="0" smtClean="0"/>
              <a:t>         more often or more severely if sea level continues to rise. </a:t>
            </a:r>
          </a:p>
          <a:p>
            <a:pPr fontAlgn="base">
              <a:buNone/>
            </a:pPr>
            <a:r>
              <a:rPr lang="en-GB" dirty="0" smtClean="0"/>
              <a:t>         If that happens, many people will lose their homes and businesses.</a:t>
            </a:r>
          </a:p>
          <a:p>
            <a:pPr fontAlgn="base">
              <a:buNone/>
            </a:pPr>
            <a:endParaRPr lang="en-GB" dirty="0" smtClean="0"/>
          </a:p>
          <a:p>
            <a:pPr fontAlgn="base">
              <a:buNone/>
            </a:pPr>
            <a:r>
              <a:rPr lang="en-GB" dirty="0" smtClean="0"/>
              <a:t/>
            </a:r>
            <a:br>
              <a:rPr lang="en-GB" dirty="0" smtClean="0"/>
            </a:br>
            <a:endParaRPr lang="en-GB" i="1" dirty="0" smtClean="0"/>
          </a:p>
          <a:p>
            <a:pPr fontAlgn="base">
              <a:buNone/>
            </a:pPr>
            <a:endParaRPr lang="en-GB" dirty="0" smtClean="0"/>
          </a:p>
          <a:p>
            <a:pPr fontAlgn="base">
              <a:buNone/>
            </a:pPr>
            <a:endParaRPr lang="en-GB" dirty="0" smtClean="0"/>
          </a:p>
          <a:p>
            <a:endParaRPr lang="en-GB" dirty="0"/>
          </a:p>
        </p:txBody>
      </p:sp>
      <p:pic>
        <p:nvPicPr>
          <p:cNvPr id="28674" name="Picture 2" descr="flooded tropical city"/>
          <p:cNvPicPr>
            <a:picLocks noChangeAspect="1" noChangeArrowheads="1"/>
          </p:cNvPicPr>
          <p:nvPr/>
        </p:nvPicPr>
        <p:blipFill>
          <a:blip r:embed="rId2" cstate="print"/>
          <a:srcRect/>
          <a:stretch>
            <a:fillRect/>
          </a:stretch>
        </p:blipFill>
        <p:spPr bwMode="auto">
          <a:xfrm>
            <a:off x="7010400" y="152400"/>
            <a:ext cx="1143000" cy="1039091"/>
          </a:xfrm>
          <a:prstGeom prst="rect">
            <a:avLst/>
          </a:prstGeom>
          <a:noFill/>
        </p:spPr>
      </p:pic>
      <p:pic>
        <p:nvPicPr>
          <p:cNvPr id="3073" name="Picture 1" descr="C:\Users\rory.beard\AppData\Local\Microsoft\Windows\Temporary Internet Files\Content.IE5\98DH4IAR\bw-city-skyline[1].png"/>
          <p:cNvPicPr>
            <a:picLocks noChangeAspect="1" noChangeArrowheads="1"/>
          </p:cNvPicPr>
          <p:nvPr/>
        </p:nvPicPr>
        <p:blipFill>
          <a:blip r:embed="rId3" cstate="print"/>
          <a:srcRect/>
          <a:stretch>
            <a:fillRect/>
          </a:stretch>
        </p:blipFill>
        <p:spPr bwMode="auto">
          <a:xfrm>
            <a:off x="7086600" y="3200400"/>
            <a:ext cx="1237851" cy="990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Recreation</a:t>
            </a:r>
            <a:endParaRPr lang="en-GB" dirty="0"/>
          </a:p>
        </p:txBody>
      </p:sp>
      <p:sp>
        <p:nvSpPr>
          <p:cNvPr id="3" name="Content Placeholder 2"/>
          <p:cNvSpPr>
            <a:spLocks noGrp="1"/>
          </p:cNvSpPr>
          <p:nvPr>
            <p:ph idx="1"/>
          </p:nvPr>
        </p:nvSpPr>
        <p:spPr>
          <a:xfrm>
            <a:off x="228600" y="1371600"/>
            <a:ext cx="8686800" cy="5181600"/>
          </a:xfrm>
        </p:spPr>
        <p:txBody>
          <a:bodyPr>
            <a:normAutofit fontScale="55000" lnSpcReduction="20000"/>
          </a:bodyPr>
          <a:lstStyle/>
          <a:p>
            <a:pPr algn="ctr" fontAlgn="base">
              <a:buNone/>
            </a:pPr>
            <a:endParaRPr lang="en-GB" sz="4300" b="1" dirty="0" smtClean="0"/>
          </a:p>
          <a:p>
            <a:pPr algn="ctr" fontAlgn="base">
              <a:buNone/>
            </a:pPr>
            <a:r>
              <a:rPr lang="en-GB" sz="4300" dirty="0" smtClean="0"/>
              <a:t>In addition to causing all sorts of problems, such as heat waves, droughts, and coastline damage, warmer temperatures could also affect people's jobs, recreational activities, and hobbies. For example, in areas that usually experience cold winters, warmer temperatures could reduce opportunities for skiing, ice fishing, and other winter sports. Also, rising sea level could wash away beaches.</a:t>
            </a:r>
          </a:p>
          <a:p>
            <a:pPr fontAlgn="base">
              <a:buNone/>
            </a:pPr>
            <a:r>
              <a:rPr lang="en-GB" sz="4300" dirty="0" smtClean="0"/>
              <a:t/>
            </a:r>
            <a:br>
              <a:rPr lang="en-GB" sz="4300" dirty="0" smtClean="0"/>
            </a:br>
            <a:r>
              <a:rPr lang="en-GB" sz="4300" b="1" dirty="0" smtClean="0"/>
              <a:t>What's at stake?</a:t>
            </a:r>
          </a:p>
          <a:p>
            <a:pPr fontAlgn="base">
              <a:buNone/>
            </a:pPr>
            <a:endParaRPr lang="en-GB" sz="4300" b="1" dirty="0" smtClean="0"/>
          </a:p>
          <a:p>
            <a:pPr fontAlgn="base">
              <a:buNone/>
            </a:pPr>
            <a:r>
              <a:rPr lang="en-GB" sz="4300" b="1" dirty="0" smtClean="0"/>
              <a:t>Beaches</a:t>
            </a:r>
          </a:p>
          <a:p>
            <a:pPr fontAlgn="base"/>
            <a:r>
              <a:rPr lang="en-GB" sz="4300" dirty="0" smtClean="0"/>
              <a:t>Higher sea level will mean less space at the beach. A combination of stronger storms and sea level rise could increase the rate of erosion along the coast, and some beaches could disappear altogether.</a:t>
            </a:r>
          </a:p>
          <a:p>
            <a:endParaRPr lang="en-GB" dirty="0"/>
          </a:p>
        </p:txBody>
      </p:sp>
      <p:pic>
        <p:nvPicPr>
          <p:cNvPr id="27650" name="Picture 2" descr="Skiing along mountain backdrop"/>
          <p:cNvPicPr>
            <a:picLocks noChangeAspect="1" noChangeArrowheads="1"/>
          </p:cNvPicPr>
          <p:nvPr/>
        </p:nvPicPr>
        <p:blipFill>
          <a:blip r:embed="rId2" cstate="print"/>
          <a:srcRect/>
          <a:stretch>
            <a:fillRect/>
          </a:stretch>
        </p:blipFill>
        <p:spPr bwMode="auto">
          <a:xfrm>
            <a:off x="457200" y="228600"/>
            <a:ext cx="2181581" cy="1200150"/>
          </a:xfrm>
          <a:prstGeom prst="rect">
            <a:avLst/>
          </a:prstGeom>
          <a:noFill/>
        </p:spPr>
      </p:pic>
      <p:pic>
        <p:nvPicPr>
          <p:cNvPr id="27652" name="Picture 4" descr="Two people running hand in hand near ocean"/>
          <p:cNvPicPr>
            <a:picLocks noChangeAspect="1" noChangeArrowheads="1"/>
          </p:cNvPicPr>
          <p:nvPr/>
        </p:nvPicPr>
        <p:blipFill>
          <a:blip r:embed="rId3" cstate="print"/>
          <a:srcRect/>
          <a:stretch>
            <a:fillRect/>
          </a:stretch>
        </p:blipFill>
        <p:spPr bwMode="auto">
          <a:xfrm>
            <a:off x="6705600" y="152400"/>
            <a:ext cx="1752600" cy="140208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Recreation</a:t>
            </a:r>
            <a:endParaRPr lang="en-GB" dirty="0"/>
          </a:p>
        </p:txBody>
      </p:sp>
      <p:sp>
        <p:nvSpPr>
          <p:cNvPr id="3" name="Content Placeholder 2"/>
          <p:cNvSpPr>
            <a:spLocks noGrp="1"/>
          </p:cNvSpPr>
          <p:nvPr>
            <p:ph idx="1"/>
          </p:nvPr>
        </p:nvSpPr>
        <p:spPr>
          <a:xfrm>
            <a:off x="228600" y="1371600"/>
            <a:ext cx="8686800" cy="5181600"/>
          </a:xfrm>
        </p:spPr>
        <p:txBody>
          <a:bodyPr>
            <a:normAutofit fontScale="62500" lnSpcReduction="20000"/>
          </a:bodyPr>
          <a:lstStyle/>
          <a:p>
            <a:pPr algn="ctr" fontAlgn="base">
              <a:buNone/>
            </a:pPr>
            <a:endParaRPr lang="en-GB" sz="4300" b="1" dirty="0" smtClean="0"/>
          </a:p>
          <a:p>
            <a:pPr algn="ctr" fontAlgn="base">
              <a:buNone/>
            </a:pPr>
            <a:r>
              <a:rPr lang="en-GB" sz="4300" dirty="0" smtClean="0"/>
              <a:t>In addition to causing all sorts of problems, such as heat waves, droughts, and coastline damage, warmer temperatures could also affect people's jobs, recreational activities, and hobbies.</a:t>
            </a:r>
          </a:p>
          <a:p>
            <a:pPr fontAlgn="base">
              <a:buNone/>
            </a:pPr>
            <a:r>
              <a:rPr lang="en-GB" sz="4300" dirty="0" smtClean="0"/>
              <a:t/>
            </a:r>
            <a:br>
              <a:rPr lang="en-GB" sz="4300" dirty="0" smtClean="0"/>
            </a:br>
            <a:r>
              <a:rPr lang="en-GB" sz="4300" b="1" dirty="0" smtClean="0"/>
              <a:t>What's at stake?</a:t>
            </a:r>
          </a:p>
          <a:p>
            <a:pPr fontAlgn="base">
              <a:buNone/>
            </a:pPr>
            <a:endParaRPr lang="en-GB" sz="4300" b="1" dirty="0" smtClean="0"/>
          </a:p>
          <a:p>
            <a:pPr fontAlgn="base">
              <a:buNone/>
            </a:pPr>
            <a:r>
              <a:rPr lang="en-GB" sz="4300" b="1" dirty="0" smtClean="0"/>
              <a:t>Beaches</a:t>
            </a:r>
          </a:p>
          <a:p>
            <a:pPr fontAlgn="base"/>
            <a:r>
              <a:rPr lang="en-GB" sz="4300" dirty="0" smtClean="0"/>
              <a:t>Higher sea level will mean less space at the beach. A combination of stronger storms and sea level rise could increase the rate of erosion along the coast, and some beaches could disappear altogether.</a:t>
            </a:r>
          </a:p>
          <a:p>
            <a:endParaRPr lang="en-GB" dirty="0"/>
          </a:p>
        </p:txBody>
      </p:sp>
      <p:pic>
        <p:nvPicPr>
          <p:cNvPr id="27650" name="Picture 2" descr="Skiing along mountain backdrop"/>
          <p:cNvPicPr>
            <a:picLocks noChangeAspect="1" noChangeArrowheads="1"/>
          </p:cNvPicPr>
          <p:nvPr/>
        </p:nvPicPr>
        <p:blipFill>
          <a:blip r:embed="rId2" cstate="print"/>
          <a:srcRect/>
          <a:stretch>
            <a:fillRect/>
          </a:stretch>
        </p:blipFill>
        <p:spPr bwMode="auto">
          <a:xfrm>
            <a:off x="457200" y="228600"/>
            <a:ext cx="2181581" cy="1200150"/>
          </a:xfrm>
          <a:prstGeom prst="rect">
            <a:avLst/>
          </a:prstGeom>
          <a:noFill/>
        </p:spPr>
      </p:pic>
      <p:pic>
        <p:nvPicPr>
          <p:cNvPr id="27652" name="Picture 4" descr="Two people running hand in hand near ocean"/>
          <p:cNvPicPr>
            <a:picLocks noChangeAspect="1" noChangeArrowheads="1"/>
          </p:cNvPicPr>
          <p:nvPr/>
        </p:nvPicPr>
        <p:blipFill>
          <a:blip r:embed="rId3" cstate="print"/>
          <a:srcRect/>
          <a:stretch>
            <a:fillRect/>
          </a:stretch>
        </p:blipFill>
        <p:spPr bwMode="auto">
          <a:xfrm>
            <a:off x="6705600" y="152400"/>
            <a:ext cx="1752600" cy="1402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a:stretch>
            <a:fillRect/>
          </a:stretch>
        </p:blipFill>
        <p:spPr bwMode="auto">
          <a:xfrm>
            <a:off x="0" y="1"/>
            <a:ext cx="9179168" cy="6857999"/>
          </a:xfrm>
          <a:prstGeom prst="rect">
            <a:avLst/>
          </a:prstGeom>
          <a:noFill/>
          <a:ln w="9525">
            <a:noFill/>
            <a:miter lim="800000"/>
            <a:headEnd/>
            <a:tailEnd/>
          </a:ln>
        </p:spPr>
      </p:pic>
      <p:sp>
        <p:nvSpPr>
          <p:cNvPr id="5" name="Rectangle 4"/>
          <p:cNvSpPr/>
          <p:nvPr/>
        </p:nvSpPr>
        <p:spPr>
          <a:xfrm>
            <a:off x="0" y="5103674"/>
            <a:ext cx="4572000" cy="1754326"/>
          </a:xfrm>
          <a:prstGeom prst="rect">
            <a:avLst/>
          </a:prstGeom>
        </p:spPr>
        <p:txBody>
          <a:bodyPr>
            <a:spAutoFit/>
          </a:bodyPr>
          <a:lstStyle/>
          <a:p>
            <a:r>
              <a:rPr lang="en-GB" dirty="0" smtClean="0">
                <a:solidFill>
                  <a:schemeClr val="bg1"/>
                </a:solidFill>
              </a:rPr>
              <a:t>Lit by morning sun, smoke from burning trees obscures the Amazon rain forest in </a:t>
            </a:r>
            <a:r>
              <a:rPr lang="en-GB" dirty="0" err="1" smtClean="0">
                <a:solidFill>
                  <a:schemeClr val="bg1"/>
                </a:solidFill>
              </a:rPr>
              <a:t>Mato</a:t>
            </a:r>
            <a:r>
              <a:rPr lang="en-GB" dirty="0" smtClean="0">
                <a:solidFill>
                  <a:schemeClr val="bg1"/>
                </a:solidFill>
              </a:rPr>
              <a:t> </a:t>
            </a:r>
            <a:r>
              <a:rPr lang="en-GB" dirty="0" err="1" smtClean="0">
                <a:solidFill>
                  <a:schemeClr val="bg1"/>
                </a:solidFill>
              </a:rPr>
              <a:t>Grosso</a:t>
            </a:r>
            <a:r>
              <a:rPr lang="en-GB" dirty="0" smtClean="0">
                <a:solidFill>
                  <a:schemeClr val="bg1"/>
                </a:solidFill>
              </a:rPr>
              <a:t>, Brazil. In recent decades nearly a quarter of the forest in </a:t>
            </a:r>
            <a:r>
              <a:rPr lang="en-GB" dirty="0" err="1" smtClean="0">
                <a:solidFill>
                  <a:schemeClr val="bg1"/>
                </a:solidFill>
              </a:rPr>
              <a:t>Mato</a:t>
            </a:r>
            <a:r>
              <a:rPr lang="en-GB" dirty="0" smtClean="0">
                <a:solidFill>
                  <a:schemeClr val="bg1"/>
                </a:solidFill>
              </a:rPr>
              <a:t> </a:t>
            </a:r>
            <a:r>
              <a:rPr lang="en-GB" dirty="0" err="1" smtClean="0">
                <a:solidFill>
                  <a:schemeClr val="bg1"/>
                </a:solidFill>
              </a:rPr>
              <a:t>Grosso</a:t>
            </a:r>
            <a:r>
              <a:rPr lang="en-GB" dirty="0" smtClean="0">
                <a:solidFill>
                  <a:schemeClr val="bg1"/>
                </a:solidFill>
              </a:rPr>
              <a:t> has been cleared for farming, releasing millions of tons of stored carbon into the air</a:t>
            </a:r>
            <a:endParaRPr lang="en-GB" dirty="0">
              <a:solidFill>
                <a:schemeClr val="bg1"/>
              </a:solidFill>
            </a:endParaRPr>
          </a:p>
        </p:txBody>
      </p:sp>
      <p:sp>
        <p:nvSpPr>
          <p:cNvPr id="6" name="TextBox 5"/>
          <p:cNvSpPr txBox="1"/>
          <p:nvPr/>
        </p:nvSpPr>
        <p:spPr>
          <a:xfrm>
            <a:off x="304800" y="3124200"/>
            <a:ext cx="7010400" cy="584775"/>
          </a:xfrm>
          <a:prstGeom prst="rect">
            <a:avLst/>
          </a:prstGeom>
          <a:noFill/>
        </p:spPr>
        <p:txBody>
          <a:bodyPr wrap="square" rtlCol="0">
            <a:spAutoFit/>
          </a:bodyPr>
          <a:lstStyle/>
          <a:p>
            <a:r>
              <a:rPr lang="en-GB" sz="3200" b="1" dirty="0" smtClean="0">
                <a:solidFill>
                  <a:schemeClr val="bg1"/>
                </a:solidFill>
              </a:rPr>
              <a:t>WITHOUT MAKING THINGS WORSE?</a:t>
            </a:r>
            <a:endParaRPr lang="en-GB" sz="4000" b="1" dirty="0">
              <a:solidFill>
                <a:schemeClr val="bg1"/>
              </a:solidFill>
            </a:endParaRPr>
          </a:p>
        </p:txBody>
      </p:sp>
      <p:sp>
        <p:nvSpPr>
          <p:cNvPr id="7" name="TextBox 6"/>
          <p:cNvSpPr txBox="1"/>
          <p:nvPr/>
        </p:nvSpPr>
        <p:spPr>
          <a:xfrm>
            <a:off x="4648200" y="6172200"/>
            <a:ext cx="3810000" cy="369332"/>
          </a:xfrm>
          <a:prstGeom prst="rect">
            <a:avLst/>
          </a:prstGeom>
          <a:solidFill>
            <a:schemeClr val="bg1"/>
          </a:solidFill>
        </p:spPr>
        <p:txBody>
          <a:bodyPr wrap="square" rtlCol="0">
            <a:spAutoFit/>
          </a:bodyPr>
          <a:lstStyle/>
          <a:p>
            <a:r>
              <a:rPr lang="en-GB" dirty="0" smtClean="0"/>
              <a:t>Why do you think this is a problem?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7030A0"/>
                </a:solidFill>
              </a:rPr>
              <a:t>Climate change – How does it affect people and the environment?</a:t>
            </a:r>
            <a:endParaRPr lang="en-GB" u="sng" dirty="0">
              <a:solidFill>
                <a:srgbClr val="7030A0"/>
              </a:solidFill>
            </a:endParaRPr>
          </a:p>
        </p:txBody>
      </p:sp>
      <p:pic>
        <p:nvPicPr>
          <p:cNvPr id="1026" name="Picture 2"/>
          <p:cNvPicPr>
            <a:picLocks noChangeAspect="1" noChangeArrowheads="1"/>
          </p:cNvPicPr>
          <p:nvPr/>
        </p:nvPicPr>
        <p:blipFill>
          <a:blip r:embed="rId2" cstate="print"/>
          <a:srcRect/>
          <a:stretch>
            <a:fillRect/>
          </a:stretch>
        </p:blipFill>
        <p:spPr bwMode="auto">
          <a:xfrm>
            <a:off x="4953000" y="1676400"/>
            <a:ext cx="3708797" cy="2286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53000" y="4343400"/>
            <a:ext cx="1895475" cy="1866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010400" y="4343400"/>
            <a:ext cx="1857375" cy="1847850"/>
          </a:xfrm>
          <a:prstGeom prst="rect">
            <a:avLst/>
          </a:prstGeom>
          <a:noFill/>
          <a:ln w="9525">
            <a:noFill/>
            <a:miter lim="800000"/>
            <a:headEnd/>
            <a:tailEnd/>
          </a:ln>
        </p:spPr>
      </p:pic>
      <p:sp>
        <p:nvSpPr>
          <p:cNvPr id="7" name="Content Placeholder 2"/>
          <p:cNvSpPr>
            <a:spLocks noGrp="1"/>
          </p:cNvSpPr>
          <p:nvPr>
            <p:ph idx="1"/>
          </p:nvPr>
        </p:nvSpPr>
        <p:spPr>
          <a:xfrm>
            <a:off x="152400" y="1524000"/>
            <a:ext cx="4648200" cy="5486400"/>
          </a:xfrm>
        </p:spPr>
        <p:txBody>
          <a:bodyPr>
            <a:noAutofit/>
          </a:bodyPr>
          <a:lstStyle/>
          <a:p>
            <a:pPr>
              <a:buNone/>
            </a:pPr>
            <a:r>
              <a:rPr lang="en-GB" sz="2400" b="1" u="sng" dirty="0" smtClean="0"/>
              <a:t>Lesson objectives</a:t>
            </a:r>
          </a:p>
          <a:p>
            <a:pPr>
              <a:buNone/>
            </a:pPr>
            <a:r>
              <a:rPr lang="en-GB" sz="2400" dirty="0" smtClean="0">
                <a:solidFill>
                  <a:srgbClr val="00B050"/>
                </a:solidFill>
              </a:rPr>
              <a:t>Will </a:t>
            </a:r>
            <a:r>
              <a:rPr lang="en-GB" sz="2400" dirty="0" smtClean="0">
                <a:solidFill>
                  <a:srgbClr val="00B050"/>
                </a:solidFill>
              </a:rPr>
              <a:t>be able to give </a:t>
            </a:r>
            <a:r>
              <a:rPr lang="en-GB" sz="2400" b="1" dirty="0" smtClean="0">
                <a:solidFill>
                  <a:srgbClr val="00B050"/>
                </a:solidFill>
              </a:rPr>
              <a:t>basic reasons </a:t>
            </a:r>
            <a:r>
              <a:rPr lang="en-GB" sz="2400" dirty="0" smtClean="0">
                <a:solidFill>
                  <a:srgbClr val="00B050"/>
                </a:solidFill>
              </a:rPr>
              <a:t>as to how climate change impacts people and the environment. </a:t>
            </a:r>
          </a:p>
          <a:p>
            <a:pPr>
              <a:buNone/>
            </a:pPr>
            <a:r>
              <a:rPr lang="en-GB" sz="2400" dirty="0" smtClean="0">
                <a:solidFill>
                  <a:srgbClr val="FFC000"/>
                </a:solidFill>
              </a:rPr>
              <a:t>Will </a:t>
            </a:r>
            <a:r>
              <a:rPr lang="en-GB" sz="2400" dirty="0" smtClean="0">
                <a:solidFill>
                  <a:srgbClr val="FFC000"/>
                </a:solidFill>
              </a:rPr>
              <a:t>be able to </a:t>
            </a:r>
            <a:r>
              <a:rPr lang="en-GB" sz="2400" b="1" dirty="0" smtClean="0">
                <a:solidFill>
                  <a:srgbClr val="FFC000"/>
                </a:solidFill>
              </a:rPr>
              <a:t>describe</a:t>
            </a:r>
            <a:r>
              <a:rPr lang="en-GB" sz="2400" dirty="0" smtClean="0">
                <a:solidFill>
                  <a:srgbClr val="FFC000"/>
                </a:solidFill>
              </a:rPr>
              <a:t> and </a:t>
            </a:r>
            <a:r>
              <a:rPr lang="en-GB" sz="2400" b="1" dirty="0" smtClean="0">
                <a:solidFill>
                  <a:srgbClr val="FFC000"/>
                </a:solidFill>
              </a:rPr>
              <a:t>explain</a:t>
            </a:r>
            <a:r>
              <a:rPr lang="en-GB" sz="2400" dirty="0" smtClean="0">
                <a:solidFill>
                  <a:srgbClr val="FFC000"/>
                </a:solidFill>
              </a:rPr>
              <a:t> the impacts that climate change will have to both people and the environment. </a:t>
            </a:r>
          </a:p>
          <a:p>
            <a:pPr>
              <a:buNone/>
            </a:pPr>
            <a:r>
              <a:rPr lang="en-GB" sz="2400" dirty="0" smtClean="0">
                <a:solidFill>
                  <a:srgbClr val="FF0000"/>
                </a:solidFill>
              </a:rPr>
              <a:t>Will </a:t>
            </a:r>
            <a:r>
              <a:rPr lang="en-GB" sz="2400" dirty="0" smtClean="0">
                <a:solidFill>
                  <a:srgbClr val="FF0000"/>
                </a:solidFill>
              </a:rPr>
              <a:t>be able to </a:t>
            </a:r>
            <a:r>
              <a:rPr lang="en-GB" sz="2400" b="1" dirty="0" smtClean="0">
                <a:solidFill>
                  <a:srgbClr val="FF0000"/>
                </a:solidFill>
              </a:rPr>
              <a:t>evaluate</a:t>
            </a:r>
            <a:r>
              <a:rPr lang="en-GB" sz="2400" dirty="0" smtClean="0">
                <a:solidFill>
                  <a:srgbClr val="FF0000"/>
                </a:solidFill>
              </a:rPr>
              <a:t> the impact climate change will have on both people and the environment. </a:t>
            </a:r>
          </a:p>
          <a:p>
            <a:pPr>
              <a:buNone/>
            </a:pPr>
            <a:r>
              <a:rPr lang="en-GB" sz="2400" dirty="0" smtClean="0"/>
              <a:t> </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u="sng" dirty="0" smtClean="0">
                <a:solidFill>
                  <a:srgbClr val="7030A0"/>
                </a:solidFill>
              </a:rPr>
              <a:t>RECAP </a:t>
            </a:r>
            <a:r>
              <a:rPr lang="en-GB" u="sng" smtClean="0">
                <a:solidFill>
                  <a:srgbClr val="7030A0"/>
                </a:solidFill>
              </a:rPr>
              <a:t>– </a:t>
            </a:r>
            <a:r>
              <a:rPr lang="en-GB" u="sng" smtClean="0">
                <a:solidFill>
                  <a:srgbClr val="7030A0"/>
                </a:solidFill>
              </a:rPr>
              <a:t>Causes</a:t>
            </a:r>
            <a:endParaRPr lang="en-GB" u="sng" dirty="0">
              <a:solidFill>
                <a:srgbClr val="7030A0"/>
              </a:solidFill>
            </a:endParaRPr>
          </a:p>
        </p:txBody>
      </p:sp>
      <p:pic>
        <p:nvPicPr>
          <p:cNvPr id="13" name="Picture 4" descr="http://blogs.scientificamerican.com/media/inline/blog/Image/oil-pumpjack.jpg"/>
          <p:cNvPicPr>
            <a:picLocks noChangeAspect="1" noChangeArrowheads="1"/>
          </p:cNvPicPr>
          <p:nvPr/>
        </p:nvPicPr>
        <p:blipFill>
          <a:blip r:embed="rId2" cstate="print"/>
          <a:srcRect r="1719"/>
          <a:stretch>
            <a:fillRect/>
          </a:stretch>
        </p:blipFill>
        <p:spPr bwMode="auto">
          <a:xfrm>
            <a:off x="609600" y="990600"/>
            <a:ext cx="7162800" cy="4646141"/>
          </a:xfrm>
          <a:prstGeom prst="rect">
            <a:avLst/>
          </a:prstGeom>
          <a:noFill/>
        </p:spPr>
      </p:pic>
      <p:pic>
        <p:nvPicPr>
          <p:cNvPr id="14" name="Picture 3"/>
          <p:cNvPicPr>
            <a:picLocks noChangeAspect="1" noChangeArrowheads="1"/>
          </p:cNvPicPr>
          <p:nvPr/>
        </p:nvPicPr>
        <p:blipFill>
          <a:blip r:embed="rId3" cstate="print"/>
          <a:srcRect/>
          <a:stretch>
            <a:fillRect/>
          </a:stretch>
        </p:blipFill>
        <p:spPr bwMode="auto">
          <a:xfrm>
            <a:off x="1600200" y="762000"/>
            <a:ext cx="5685976" cy="4848982"/>
          </a:xfrm>
          <a:prstGeom prst="rect">
            <a:avLst/>
          </a:prstGeom>
          <a:noFill/>
          <a:ln w="9525">
            <a:solidFill>
              <a:schemeClr val="tx1"/>
            </a:solidFill>
            <a:miter lim="800000"/>
            <a:headEnd/>
            <a:tailEnd/>
          </a:ln>
        </p:spPr>
      </p:pic>
      <p:pic>
        <p:nvPicPr>
          <p:cNvPr id="15" name="Picture 2" descr="http://www.worldfuturecouncil.org/uploads/pics/methane_emissions_01.jpg"/>
          <p:cNvPicPr>
            <a:picLocks noChangeAspect="1" noChangeArrowheads="1"/>
          </p:cNvPicPr>
          <p:nvPr/>
        </p:nvPicPr>
        <p:blipFill>
          <a:blip r:embed="rId4" cstate="print"/>
          <a:srcRect/>
          <a:stretch>
            <a:fillRect/>
          </a:stretch>
        </p:blipFill>
        <p:spPr bwMode="auto">
          <a:xfrm>
            <a:off x="228600" y="2057400"/>
            <a:ext cx="8578066" cy="2667000"/>
          </a:xfrm>
          <a:prstGeom prst="rect">
            <a:avLst/>
          </a:prstGeom>
          <a:noFill/>
        </p:spPr>
      </p:pic>
      <p:sp>
        <p:nvSpPr>
          <p:cNvPr id="19" name="TextBox 18"/>
          <p:cNvSpPr txBox="1"/>
          <p:nvPr/>
        </p:nvSpPr>
        <p:spPr>
          <a:xfrm>
            <a:off x="228600" y="5581471"/>
            <a:ext cx="7848600" cy="1200329"/>
          </a:xfrm>
          <a:prstGeom prst="rect">
            <a:avLst/>
          </a:prstGeom>
          <a:noFill/>
        </p:spPr>
        <p:txBody>
          <a:bodyPr wrap="square" rtlCol="0">
            <a:spAutoFit/>
          </a:bodyPr>
          <a:lstStyle/>
          <a:p>
            <a:pPr algn="ctr"/>
            <a:r>
              <a:rPr lang="en-GB" b="1" u="sng" dirty="0" smtClean="0"/>
              <a:t>Questions top ask:</a:t>
            </a:r>
          </a:p>
          <a:p>
            <a:pPr marL="342900" indent="-342900" algn="ctr">
              <a:buFont typeface="+mj-lt"/>
              <a:buAutoNum type="arabicPeriod"/>
            </a:pPr>
            <a:r>
              <a:rPr lang="en-GB" dirty="0" smtClean="0"/>
              <a:t>What is the picture showing? </a:t>
            </a:r>
          </a:p>
          <a:p>
            <a:pPr marL="342900" indent="-342900" algn="ctr">
              <a:buFont typeface="+mj-lt"/>
              <a:buAutoNum type="arabicPeriod"/>
            </a:pPr>
            <a:r>
              <a:rPr lang="en-GB" dirty="0" smtClean="0"/>
              <a:t>How is it causing climate change? </a:t>
            </a:r>
          </a:p>
          <a:p>
            <a:pPr marL="342900" indent="-342900" algn="ctr">
              <a:buFont typeface="+mj-lt"/>
              <a:buAutoNum type="arabicPeriod"/>
            </a:pPr>
            <a:r>
              <a:rPr lang="en-GB" dirty="0" smtClean="0"/>
              <a:t>How are humans making it worse?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 y="0"/>
            <a:ext cx="9144000" cy="1143000"/>
          </a:xfrm>
        </p:spPr>
        <p:txBody>
          <a:bodyPr>
            <a:noAutofit/>
          </a:bodyPr>
          <a:lstStyle/>
          <a:p>
            <a:r>
              <a:rPr lang="en-GB" sz="4800" b="1" u="sng" dirty="0" smtClean="0">
                <a:solidFill>
                  <a:srgbClr val="7030A0"/>
                </a:solidFill>
              </a:rPr>
              <a:t>Why did Runa’s stall close down?</a:t>
            </a:r>
            <a:endParaRPr lang="en-GB" sz="4800" b="1" u="sng" dirty="0">
              <a:solidFill>
                <a:srgbClr val="7030A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342" y="1412776"/>
            <a:ext cx="302103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09998" y="1064674"/>
            <a:ext cx="5497081" cy="400110"/>
          </a:xfrm>
          <a:prstGeom prst="rect">
            <a:avLst/>
          </a:prstGeom>
          <a:noFill/>
        </p:spPr>
        <p:txBody>
          <a:bodyPr wrap="square" rtlCol="0">
            <a:spAutoFit/>
          </a:bodyPr>
          <a:lstStyle/>
          <a:p>
            <a:pPr algn="ctr"/>
            <a:r>
              <a:rPr lang="en-GB" sz="2000" b="1" u="sng" dirty="0" smtClean="0">
                <a:solidFill>
                  <a:srgbClr val="C00000"/>
                </a:solidFill>
              </a:rPr>
              <a:t>It is going to be down to you to solve the mystery. </a:t>
            </a:r>
            <a:endParaRPr lang="en-GB" sz="2000" b="1" u="sng" dirty="0">
              <a:solidFill>
                <a:srgbClr val="C00000"/>
              </a:solidFill>
            </a:endParaRPr>
          </a:p>
        </p:txBody>
      </p:sp>
      <p:sp>
        <p:nvSpPr>
          <p:cNvPr id="5" name="TextBox 4"/>
          <p:cNvSpPr txBox="1"/>
          <p:nvPr/>
        </p:nvSpPr>
        <p:spPr>
          <a:xfrm>
            <a:off x="3038840" y="1556792"/>
            <a:ext cx="6105160" cy="5170646"/>
          </a:xfrm>
          <a:prstGeom prst="rect">
            <a:avLst/>
          </a:prstGeom>
          <a:noFill/>
        </p:spPr>
        <p:txBody>
          <a:bodyPr wrap="square" rtlCol="0">
            <a:spAutoFit/>
          </a:bodyPr>
          <a:lstStyle/>
          <a:p>
            <a:pPr marL="457200" indent="-457200">
              <a:buFont typeface="+mj-lt"/>
              <a:buAutoNum type="arabicPeriod"/>
            </a:pPr>
            <a:r>
              <a:rPr lang="en-GB" sz="2200" dirty="0" smtClean="0"/>
              <a:t>Your task is to answer the question in the title - Why did Runa’s stall close down? </a:t>
            </a:r>
          </a:p>
          <a:p>
            <a:pPr marL="457200" indent="-457200">
              <a:buFont typeface="+mj-lt"/>
              <a:buAutoNum type="arabicPeriod"/>
            </a:pPr>
            <a:r>
              <a:rPr lang="en-GB" sz="2200" dirty="0" smtClean="0"/>
              <a:t>The cards in front of you contain a set of clues, some of which may be more useful than others. </a:t>
            </a:r>
          </a:p>
          <a:p>
            <a:pPr marL="457200" indent="-457200">
              <a:buFont typeface="+mj-lt"/>
              <a:buAutoNum type="arabicPeriod"/>
            </a:pPr>
            <a:r>
              <a:rPr lang="en-GB" sz="2200" dirty="0" smtClean="0"/>
              <a:t>You need to work in your groups to work out the answer to the question. </a:t>
            </a:r>
          </a:p>
          <a:p>
            <a:pPr marL="457200" indent="-457200">
              <a:buFont typeface="+mj-lt"/>
              <a:buAutoNum type="arabicPeriod"/>
            </a:pPr>
            <a:r>
              <a:rPr lang="en-GB" sz="2200" b="1" u="sng" dirty="0" smtClean="0">
                <a:solidFill>
                  <a:srgbClr val="002060"/>
                </a:solidFill>
              </a:rPr>
              <a:t>The task is not just to  solve the mystery by placing the cards in a reasonable sequence, but also to explain the thinking behind their solutions to the rest of the class.</a:t>
            </a:r>
          </a:p>
          <a:p>
            <a:pPr marL="457200" indent="-457200">
              <a:buFont typeface="+mj-lt"/>
              <a:buAutoNum type="arabicPeriod"/>
            </a:pPr>
            <a:r>
              <a:rPr lang="en-GB" sz="2200" dirty="0" smtClean="0"/>
              <a:t>You may leave some cards out and you are allowed to add some extra cards in (on the blank cards)</a:t>
            </a:r>
          </a:p>
          <a:p>
            <a:pPr marL="457200" indent="-457200">
              <a:buFont typeface="+mj-lt"/>
              <a:buAutoNum type="arabicPeriod"/>
            </a:pPr>
            <a:r>
              <a:rPr lang="en-GB" sz="2200" dirty="0" smtClean="0"/>
              <a:t>You are going to feed back your ideas to the rest of the class. </a:t>
            </a:r>
          </a:p>
        </p:txBody>
      </p:sp>
    </p:spTree>
    <p:extLst>
      <p:ext uri="{BB962C8B-B14F-4D97-AF65-F5344CB8AC3E}">
        <p14:creationId xmlns:p14="http://schemas.microsoft.com/office/powerpoint/2010/main" val="25571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buNone/>
            </a:pPr>
            <a:r>
              <a:rPr lang="en-GB" dirty="0" smtClean="0"/>
              <a:t>You have now looked at one (very small) consequence of climate change and thought about how your own impacts could lead to it happening. </a:t>
            </a:r>
          </a:p>
          <a:p>
            <a:pPr algn="ctr">
              <a:buNone/>
            </a:pPr>
            <a:endParaRPr lang="en-GB" dirty="0" smtClean="0"/>
          </a:p>
          <a:p>
            <a:pPr algn="ctr">
              <a:buNone/>
            </a:pPr>
            <a:r>
              <a:rPr lang="en-GB" dirty="0" smtClean="0"/>
              <a:t>You are now going to look at much larger range that will show more detailed information on how it will impact both </a:t>
            </a:r>
            <a:r>
              <a:rPr lang="en-GB" b="1" u="sng" dirty="0" smtClean="0">
                <a:solidFill>
                  <a:srgbClr val="FF0000"/>
                </a:solidFill>
              </a:rPr>
              <a:t>Humans</a:t>
            </a:r>
            <a:r>
              <a:rPr lang="en-GB" dirty="0" smtClean="0"/>
              <a:t> and the </a:t>
            </a:r>
            <a:r>
              <a:rPr lang="en-GB" b="1" u="sng" dirty="0" smtClean="0">
                <a:solidFill>
                  <a:srgbClr val="FF0000"/>
                </a:solidFill>
              </a:rPr>
              <a:t>Environment</a:t>
            </a:r>
            <a:r>
              <a:rPr lang="en-GB" dirty="0" smtClean="0"/>
              <a: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u="sng" dirty="0" smtClean="0">
                <a:solidFill>
                  <a:srgbClr val="7030A0"/>
                </a:solidFill>
              </a:rPr>
              <a:t>People And The Environment</a:t>
            </a:r>
            <a:endParaRPr lang="en-GB" u="sng" dirty="0">
              <a:solidFill>
                <a:srgbClr val="7030A0"/>
              </a:solidFill>
            </a:endParaRPr>
          </a:p>
        </p:txBody>
      </p:sp>
      <p:sp>
        <p:nvSpPr>
          <p:cNvPr id="4" name="Oval 3"/>
          <p:cNvSpPr/>
          <p:nvPr/>
        </p:nvSpPr>
        <p:spPr>
          <a:xfrm>
            <a:off x="914400" y="2895600"/>
            <a:ext cx="2362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How will climate change affect people and the environment?</a:t>
            </a:r>
            <a:endParaRPr lang="en-GB" b="1" dirty="0">
              <a:solidFill>
                <a:schemeClr val="bg1"/>
              </a:solidFill>
            </a:endParaRPr>
          </a:p>
        </p:txBody>
      </p:sp>
      <p:sp>
        <p:nvSpPr>
          <p:cNvPr id="5" name="TextBox 4"/>
          <p:cNvSpPr txBox="1"/>
          <p:nvPr/>
        </p:nvSpPr>
        <p:spPr>
          <a:xfrm>
            <a:off x="4800600" y="1219200"/>
            <a:ext cx="4114800" cy="5416868"/>
          </a:xfrm>
          <a:prstGeom prst="rect">
            <a:avLst/>
          </a:prstGeom>
          <a:noFill/>
          <a:ln w="38100">
            <a:solidFill>
              <a:srgbClr val="002060"/>
            </a:solidFill>
            <a:prstDash val="dashDot"/>
          </a:ln>
        </p:spPr>
        <p:txBody>
          <a:bodyPr wrap="square" rtlCol="0">
            <a:spAutoFit/>
          </a:bodyPr>
          <a:lstStyle/>
          <a:p>
            <a:pPr algn="ctr"/>
            <a:r>
              <a:rPr lang="en-GB" dirty="0" smtClean="0"/>
              <a:t>You are going to use the information sets that have been given to complete a mind map like you can see to the left. </a:t>
            </a:r>
          </a:p>
          <a:p>
            <a:pPr algn="ctr"/>
            <a:endParaRPr lang="en-GB" dirty="0" smtClean="0"/>
          </a:p>
          <a:p>
            <a:pPr algn="ctr"/>
            <a:r>
              <a:rPr lang="en-GB" dirty="0" smtClean="0"/>
              <a:t>This can be done in your book or on A3 paper. </a:t>
            </a:r>
          </a:p>
          <a:p>
            <a:endParaRPr lang="en-GB" sz="1700" dirty="0" smtClean="0"/>
          </a:p>
          <a:p>
            <a:r>
              <a:rPr lang="en-GB" sz="1700" b="1" u="sng" dirty="0" smtClean="0"/>
              <a:t>What you need to include:</a:t>
            </a:r>
          </a:p>
          <a:p>
            <a:endParaRPr lang="en-GB" sz="1700" dirty="0" smtClean="0"/>
          </a:p>
          <a:p>
            <a:r>
              <a:rPr lang="en-GB" sz="1700" b="1" dirty="0" smtClean="0">
                <a:solidFill>
                  <a:srgbClr val="00B050"/>
                </a:solidFill>
              </a:rPr>
              <a:t>1 –</a:t>
            </a:r>
            <a:r>
              <a:rPr lang="en-GB" sz="1700" dirty="0" smtClean="0">
                <a:solidFill>
                  <a:srgbClr val="00B050"/>
                </a:solidFill>
              </a:rPr>
              <a:t> </a:t>
            </a:r>
            <a:r>
              <a:rPr lang="en-GB" sz="1700" u="sng" dirty="0" smtClean="0">
                <a:solidFill>
                  <a:srgbClr val="00B050"/>
                </a:solidFill>
              </a:rPr>
              <a:t>Write</a:t>
            </a:r>
            <a:r>
              <a:rPr lang="en-GB" sz="1700" dirty="0" smtClean="0">
                <a:solidFill>
                  <a:srgbClr val="00B050"/>
                </a:solidFill>
              </a:rPr>
              <a:t> the title of a different impact.</a:t>
            </a:r>
          </a:p>
          <a:p>
            <a:endParaRPr lang="en-GB" sz="1700" dirty="0" smtClean="0"/>
          </a:p>
          <a:p>
            <a:r>
              <a:rPr lang="en-GB" sz="1700" b="1" dirty="0" smtClean="0">
                <a:solidFill>
                  <a:srgbClr val="00B050"/>
                </a:solidFill>
              </a:rPr>
              <a:t>2 – </a:t>
            </a:r>
            <a:r>
              <a:rPr lang="en-GB" sz="1700" u="sng" dirty="0" smtClean="0">
                <a:solidFill>
                  <a:srgbClr val="00B050"/>
                </a:solidFill>
              </a:rPr>
              <a:t>Colour code </a:t>
            </a:r>
            <a:r>
              <a:rPr lang="en-GB" sz="1700" dirty="0" smtClean="0">
                <a:solidFill>
                  <a:srgbClr val="00B050"/>
                </a:solidFill>
              </a:rPr>
              <a:t>it to represent if it impacts humans or the environment.</a:t>
            </a:r>
          </a:p>
          <a:p>
            <a:endParaRPr lang="en-GB" sz="1700" dirty="0" smtClean="0"/>
          </a:p>
          <a:p>
            <a:r>
              <a:rPr lang="en-GB" sz="1700" b="1" dirty="0" smtClean="0">
                <a:solidFill>
                  <a:schemeClr val="accent6">
                    <a:lumMod val="75000"/>
                  </a:schemeClr>
                </a:solidFill>
              </a:rPr>
              <a:t>3 – </a:t>
            </a:r>
            <a:r>
              <a:rPr lang="en-GB" sz="1700" u="sng" dirty="0" smtClean="0">
                <a:solidFill>
                  <a:schemeClr val="accent6">
                    <a:lumMod val="75000"/>
                  </a:schemeClr>
                </a:solidFill>
              </a:rPr>
              <a:t>Explain</a:t>
            </a:r>
            <a:r>
              <a:rPr lang="en-GB" sz="1700" dirty="0" smtClean="0">
                <a:solidFill>
                  <a:schemeClr val="accent6">
                    <a:lumMod val="75000"/>
                  </a:schemeClr>
                </a:solidFill>
              </a:rPr>
              <a:t> how the information you have read will impact either humans or the environment.</a:t>
            </a:r>
          </a:p>
          <a:p>
            <a:endParaRPr lang="en-GB" sz="1700" dirty="0" smtClean="0"/>
          </a:p>
          <a:p>
            <a:r>
              <a:rPr lang="en-GB" sz="1700" b="1" dirty="0" smtClean="0">
                <a:solidFill>
                  <a:srgbClr val="FF0000"/>
                </a:solidFill>
              </a:rPr>
              <a:t>4 – </a:t>
            </a:r>
            <a:r>
              <a:rPr lang="en-GB" sz="1700" u="sng" dirty="0" smtClean="0">
                <a:solidFill>
                  <a:srgbClr val="FF0000"/>
                </a:solidFill>
              </a:rPr>
              <a:t>Evaluate</a:t>
            </a:r>
            <a:r>
              <a:rPr lang="en-GB" sz="1700" dirty="0" smtClean="0">
                <a:solidFill>
                  <a:srgbClr val="FF0000"/>
                </a:solidFill>
              </a:rPr>
              <a:t> the impact you think this will have on either humans or the environment. </a:t>
            </a:r>
            <a:endParaRPr lang="en-GB" sz="1700" dirty="0">
              <a:solidFill>
                <a:srgbClr val="FF0000"/>
              </a:solidFill>
            </a:endParaRPr>
          </a:p>
        </p:txBody>
      </p:sp>
      <p:sp>
        <p:nvSpPr>
          <p:cNvPr id="6" name="TextBox 5"/>
          <p:cNvSpPr txBox="1"/>
          <p:nvPr/>
        </p:nvSpPr>
        <p:spPr>
          <a:xfrm>
            <a:off x="152400" y="5029200"/>
            <a:ext cx="1524000"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b="1" dirty="0" smtClean="0"/>
              <a:t>Forests </a:t>
            </a:r>
            <a:endParaRPr lang="en-GB" b="1" dirty="0"/>
          </a:p>
        </p:txBody>
      </p:sp>
      <p:sp>
        <p:nvSpPr>
          <p:cNvPr id="7" name="TextBox 6"/>
          <p:cNvSpPr txBox="1"/>
          <p:nvPr/>
        </p:nvSpPr>
        <p:spPr>
          <a:xfrm>
            <a:off x="2743200" y="1828800"/>
            <a:ext cx="1524000"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b="1" dirty="0" smtClean="0"/>
              <a:t>Coastal</a:t>
            </a:r>
            <a:r>
              <a:rPr lang="en-GB" dirty="0" smtClean="0"/>
              <a:t> </a:t>
            </a:r>
            <a:r>
              <a:rPr lang="en-GB" b="1" dirty="0" smtClean="0"/>
              <a:t>areas </a:t>
            </a:r>
            <a:endParaRPr lang="en-GB" b="1" dirty="0"/>
          </a:p>
        </p:txBody>
      </p:sp>
      <p:sp>
        <p:nvSpPr>
          <p:cNvPr id="8" name="TextBox 7"/>
          <p:cNvSpPr txBox="1"/>
          <p:nvPr/>
        </p:nvSpPr>
        <p:spPr>
          <a:xfrm>
            <a:off x="457200" y="1524000"/>
            <a:ext cx="1524000" cy="369332"/>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b="1" dirty="0" smtClean="0"/>
              <a:t>Agriculture </a:t>
            </a:r>
            <a:endParaRPr lang="en-GB" b="1" dirty="0"/>
          </a:p>
        </p:txBody>
      </p:sp>
      <p:sp>
        <p:nvSpPr>
          <p:cNvPr id="9" name="TextBox 8"/>
          <p:cNvSpPr txBox="1"/>
          <p:nvPr/>
        </p:nvSpPr>
        <p:spPr>
          <a:xfrm>
            <a:off x="3048000" y="4572000"/>
            <a:ext cx="1524000" cy="369332"/>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b="1" dirty="0" smtClean="0"/>
              <a:t>Health  </a:t>
            </a:r>
            <a:endParaRPr lang="en-GB" b="1" dirty="0"/>
          </a:p>
        </p:txBody>
      </p:sp>
      <p:cxnSp>
        <p:nvCxnSpPr>
          <p:cNvPr id="11" name="Straight Arrow Connector 10"/>
          <p:cNvCxnSpPr>
            <a:endCxn id="8" idx="2"/>
          </p:cNvCxnSpPr>
          <p:nvPr/>
        </p:nvCxnSpPr>
        <p:spPr>
          <a:xfrm flipH="1" flipV="1">
            <a:off x="1219200" y="1893332"/>
            <a:ext cx="381000" cy="1078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90800" y="2209800"/>
            <a:ext cx="914400" cy="7736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flipH="1">
            <a:off x="990600" y="4326497"/>
            <a:ext cx="269736" cy="702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5"/>
          </p:cNvCxnSpPr>
          <p:nvPr/>
        </p:nvCxnSpPr>
        <p:spPr>
          <a:xfrm>
            <a:off x="2930664" y="4326497"/>
            <a:ext cx="193536" cy="245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 y="5486400"/>
            <a:ext cx="2286000" cy="369332"/>
          </a:xfrm>
          <a:prstGeom prst="rect">
            <a:avLst/>
          </a:prstGeom>
          <a:noFill/>
        </p:spPr>
        <p:txBody>
          <a:bodyPr wrap="square" rtlCol="0">
            <a:spAutoFit/>
          </a:bodyPr>
          <a:lstStyle/>
          <a:p>
            <a:endParaRPr lang="en-GB" dirty="0"/>
          </a:p>
        </p:txBody>
      </p:sp>
      <p:sp>
        <p:nvSpPr>
          <p:cNvPr id="23" name="TextBox 22"/>
          <p:cNvSpPr txBox="1"/>
          <p:nvPr/>
        </p:nvSpPr>
        <p:spPr>
          <a:xfrm>
            <a:off x="152400" y="5410200"/>
            <a:ext cx="4038600" cy="1200329"/>
          </a:xfrm>
          <a:prstGeom prst="rect">
            <a:avLst/>
          </a:prstGeom>
          <a:noFill/>
          <a:ln>
            <a:solidFill>
              <a:schemeClr val="tx1"/>
            </a:solidFill>
          </a:ln>
        </p:spPr>
        <p:txBody>
          <a:bodyPr wrap="square" rtlCol="0">
            <a:spAutoFit/>
          </a:bodyPr>
          <a:lstStyle/>
          <a:p>
            <a:r>
              <a:rPr lang="en-GB" dirty="0" smtClean="0">
                <a:solidFill>
                  <a:schemeClr val="accent6">
                    <a:lumMod val="75000"/>
                  </a:schemeClr>
                </a:solidFill>
              </a:rPr>
              <a:t>The information shows that it will impact the environment because… </a:t>
            </a:r>
          </a:p>
          <a:p>
            <a:endParaRPr lang="en-GB" dirty="0" smtClean="0"/>
          </a:p>
          <a:p>
            <a:r>
              <a:rPr lang="en-GB" dirty="0" smtClean="0">
                <a:solidFill>
                  <a:srgbClr val="FF0000"/>
                </a:solidFill>
              </a:rPr>
              <a:t>I think this is big/small impact because…</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7030A0"/>
                </a:solidFill>
              </a:rPr>
              <a:t>What have I learnt?</a:t>
            </a:r>
            <a:endParaRPr lang="en-GB" u="sng" dirty="0">
              <a:solidFill>
                <a:srgbClr val="7030A0"/>
              </a:solidFill>
            </a:endParaRPr>
          </a:p>
        </p:txBody>
      </p:sp>
      <p:pic>
        <p:nvPicPr>
          <p:cNvPr id="4" name="Picture 2" descr="C:\Users\rory.beard\AppData\Local\Microsoft\Windows\Temporary Internet Files\Content.IE5\4J9QLYP5\pitr-First-aid-icon[1].png"/>
          <p:cNvPicPr>
            <a:picLocks noChangeAspect="1" noChangeArrowheads="1"/>
          </p:cNvPicPr>
          <p:nvPr/>
        </p:nvPicPr>
        <p:blipFill>
          <a:blip r:embed="rId2" cstate="print"/>
          <a:srcRect/>
          <a:stretch>
            <a:fillRect/>
          </a:stretch>
        </p:blipFill>
        <p:spPr bwMode="auto">
          <a:xfrm>
            <a:off x="685800" y="1828800"/>
            <a:ext cx="1371600" cy="1371600"/>
          </a:xfrm>
          <a:prstGeom prst="rect">
            <a:avLst/>
          </a:prstGeom>
          <a:noFill/>
        </p:spPr>
      </p:pic>
      <p:pic>
        <p:nvPicPr>
          <p:cNvPr id="5" name="Picture 2" descr="C:\Users\rory.beard\AppData\Local\Microsoft\Windows\Temporary Internet Files\Content.IE5\4J9QLYP5\1336367663[1].png"/>
          <p:cNvPicPr>
            <a:picLocks noChangeAspect="1" noChangeArrowheads="1"/>
          </p:cNvPicPr>
          <p:nvPr/>
        </p:nvPicPr>
        <p:blipFill>
          <a:blip r:embed="rId3" cstate="print"/>
          <a:srcRect/>
          <a:stretch>
            <a:fillRect/>
          </a:stretch>
        </p:blipFill>
        <p:spPr bwMode="auto">
          <a:xfrm>
            <a:off x="2971800" y="1752600"/>
            <a:ext cx="1320607" cy="1703092"/>
          </a:xfrm>
          <a:prstGeom prst="rect">
            <a:avLst/>
          </a:prstGeom>
          <a:noFill/>
        </p:spPr>
      </p:pic>
      <p:pic>
        <p:nvPicPr>
          <p:cNvPr id="7" name="Picture 2" descr="C:\Users\rory.beard\AppData\Local\Microsoft\Windows\Temporary Internet Files\Content.IE5\DO3TP0T6\044482e2[1].png"/>
          <p:cNvPicPr>
            <a:picLocks noChangeAspect="1" noChangeArrowheads="1"/>
          </p:cNvPicPr>
          <p:nvPr/>
        </p:nvPicPr>
        <p:blipFill>
          <a:blip r:embed="rId4" cstate="print"/>
          <a:srcRect/>
          <a:stretch>
            <a:fillRect/>
          </a:stretch>
        </p:blipFill>
        <p:spPr bwMode="auto">
          <a:xfrm>
            <a:off x="4876800" y="1447800"/>
            <a:ext cx="1905000" cy="2021219"/>
          </a:xfrm>
          <a:prstGeom prst="rect">
            <a:avLst/>
          </a:prstGeom>
          <a:noFill/>
        </p:spPr>
      </p:pic>
      <p:pic>
        <p:nvPicPr>
          <p:cNvPr id="8" name="Picture 6" descr="C:\Users\rory.beard\AppData\Local\Microsoft\Windows\Temporary Internet Files\Content.IE5\4J9QLYP5\eco-green-energy-C[1].png"/>
          <p:cNvPicPr>
            <a:picLocks noChangeAspect="1" noChangeArrowheads="1"/>
          </p:cNvPicPr>
          <p:nvPr/>
        </p:nvPicPr>
        <p:blipFill>
          <a:blip r:embed="rId5" cstate="print"/>
          <a:srcRect/>
          <a:stretch>
            <a:fillRect/>
          </a:stretch>
        </p:blipFill>
        <p:spPr bwMode="auto">
          <a:xfrm>
            <a:off x="7162800" y="1905000"/>
            <a:ext cx="1447800" cy="1447800"/>
          </a:xfrm>
          <a:prstGeom prst="rect">
            <a:avLst/>
          </a:prstGeom>
          <a:noFill/>
        </p:spPr>
      </p:pic>
      <p:pic>
        <p:nvPicPr>
          <p:cNvPr id="9" name="Picture 4" descr="http://www.dailygalaxy.com/photos/uncategorized/2007/10/25/calif_wildfires_twitter.jpg"/>
          <p:cNvPicPr>
            <a:picLocks noChangeAspect="1" noChangeArrowheads="1"/>
          </p:cNvPicPr>
          <p:nvPr/>
        </p:nvPicPr>
        <p:blipFill>
          <a:blip r:embed="rId6" cstate="print"/>
          <a:srcRect/>
          <a:stretch>
            <a:fillRect/>
          </a:stretch>
        </p:blipFill>
        <p:spPr bwMode="auto">
          <a:xfrm>
            <a:off x="3124200" y="4038600"/>
            <a:ext cx="959770" cy="1781082"/>
          </a:xfrm>
          <a:prstGeom prst="rect">
            <a:avLst/>
          </a:prstGeom>
          <a:noFill/>
        </p:spPr>
      </p:pic>
      <p:pic>
        <p:nvPicPr>
          <p:cNvPr id="10" name="Picture 2" descr="flooded tropical city"/>
          <p:cNvPicPr>
            <a:picLocks noChangeAspect="1" noChangeArrowheads="1"/>
          </p:cNvPicPr>
          <p:nvPr/>
        </p:nvPicPr>
        <p:blipFill>
          <a:blip r:embed="rId7" cstate="print"/>
          <a:srcRect/>
          <a:stretch>
            <a:fillRect/>
          </a:stretch>
        </p:blipFill>
        <p:spPr bwMode="auto">
          <a:xfrm>
            <a:off x="4800600" y="4114800"/>
            <a:ext cx="1905000" cy="1731817"/>
          </a:xfrm>
          <a:prstGeom prst="rect">
            <a:avLst/>
          </a:prstGeom>
          <a:noFill/>
        </p:spPr>
      </p:pic>
      <p:pic>
        <p:nvPicPr>
          <p:cNvPr id="11" name="Picture 2" descr="Skiing along mountain backdrop"/>
          <p:cNvPicPr>
            <a:picLocks noChangeAspect="1" noChangeArrowheads="1"/>
          </p:cNvPicPr>
          <p:nvPr/>
        </p:nvPicPr>
        <p:blipFill>
          <a:blip r:embed="rId8" cstate="print"/>
          <a:srcRect/>
          <a:stretch>
            <a:fillRect/>
          </a:stretch>
        </p:blipFill>
        <p:spPr bwMode="auto">
          <a:xfrm>
            <a:off x="6858000" y="4572000"/>
            <a:ext cx="1800670" cy="990600"/>
          </a:xfrm>
          <a:prstGeom prst="rect">
            <a:avLst/>
          </a:prstGeom>
          <a:noFill/>
        </p:spPr>
      </p:pic>
      <p:sp>
        <p:nvSpPr>
          <p:cNvPr id="12" name="TextBox 11"/>
          <p:cNvSpPr txBox="1"/>
          <p:nvPr/>
        </p:nvSpPr>
        <p:spPr>
          <a:xfrm>
            <a:off x="762000" y="3276600"/>
            <a:ext cx="1219200" cy="381000"/>
          </a:xfrm>
          <a:prstGeom prst="rect">
            <a:avLst/>
          </a:prstGeom>
          <a:noFill/>
        </p:spPr>
        <p:txBody>
          <a:bodyPr wrap="square" rtlCol="0">
            <a:spAutoFit/>
          </a:bodyPr>
          <a:lstStyle/>
          <a:p>
            <a:pPr algn="ctr"/>
            <a:r>
              <a:rPr lang="en-GB" dirty="0" smtClean="0"/>
              <a:t>Health</a:t>
            </a:r>
            <a:endParaRPr lang="en-GB" dirty="0"/>
          </a:p>
        </p:txBody>
      </p:sp>
      <p:sp>
        <p:nvSpPr>
          <p:cNvPr id="13" name="TextBox 12"/>
          <p:cNvSpPr txBox="1"/>
          <p:nvPr/>
        </p:nvSpPr>
        <p:spPr>
          <a:xfrm>
            <a:off x="2743200" y="3429000"/>
            <a:ext cx="1600200" cy="369332"/>
          </a:xfrm>
          <a:prstGeom prst="rect">
            <a:avLst/>
          </a:prstGeom>
          <a:noFill/>
        </p:spPr>
        <p:txBody>
          <a:bodyPr wrap="square" rtlCol="0">
            <a:spAutoFit/>
          </a:bodyPr>
          <a:lstStyle/>
          <a:p>
            <a:pPr algn="ctr"/>
            <a:r>
              <a:rPr lang="en-GB" dirty="0" smtClean="0"/>
              <a:t>Water Supplies</a:t>
            </a:r>
            <a:endParaRPr lang="en-GB" dirty="0"/>
          </a:p>
        </p:txBody>
      </p:sp>
      <p:sp>
        <p:nvSpPr>
          <p:cNvPr id="14" name="TextBox 13"/>
          <p:cNvSpPr txBox="1"/>
          <p:nvPr/>
        </p:nvSpPr>
        <p:spPr>
          <a:xfrm>
            <a:off x="990600" y="5867400"/>
            <a:ext cx="1219200" cy="381000"/>
          </a:xfrm>
          <a:prstGeom prst="rect">
            <a:avLst/>
          </a:prstGeom>
          <a:noFill/>
        </p:spPr>
        <p:txBody>
          <a:bodyPr wrap="square" rtlCol="0">
            <a:spAutoFit/>
          </a:bodyPr>
          <a:lstStyle/>
          <a:p>
            <a:pPr algn="ctr"/>
            <a:r>
              <a:rPr lang="en-GB" dirty="0" smtClean="0"/>
              <a:t>Agriculture</a:t>
            </a:r>
            <a:endParaRPr lang="en-GB" dirty="0"/>
          </a:p>
        </p:txBody>
      </p:sp>
      <p:sp>
        <p:nvSpPr>
          <p:cNvPr id="15" name="TextBox 14"/>
          <p:cNvSpPr txBox="1"/>
          <p:nvPr/>
        </p:nvSpPr>
        <p:spPr>
          <a:xfrm>
            <a:off x="2971800" y="5943600"/>
            <a:ext cx="1219200" cy="646331"/>
          </a:xfrm>
          <a:prstGeom prst="rect">
            <a:avLst/>
          </a:prstGeom>
          <a:noFill/>
        </p:spPr>
        <p:txBody>
          <a:bodyPr wrap="square" rtlCol="0">
            <a:spAutoFit/>
          </a:bodyPr>
          <a:lstStyle/>
          <a:p>
            <a:pPr algn="ctr"/>
            <a:r>
              <a:rPr lang="en-GB" dirty="0" smtClean="0"/>
              <a:t>Forest Fires</a:t>
            </a:r>
            <a:endParaRPr lang="en-GB" dirty="0"/>
          </a:p>
        </p:txBody>
      </p:sp>
      <p:sp>
        <p:nvSpPr>
          <p:cNvPr id="16" name="TextBox 15"/>
          <p:cNvSpPr txBox="1"/>
          <p:nvPr/>
        </p:nvSpPr>
        <p:spPr>
          <a:xfrm>
            <a:off x="4800600" y="3392269"/>
            <a:ext cx="2057400" cy="646331"/>
          </a:xfrm>
          <a:prstGeom prst="rect">
            <a:avLst/>
          </a:prstGeom>
          <a:noFill/>
        </p:spPr>
        <p:txBody>
          <a:bodyPr wrap="square" rtlCol="0">
            <a:spAutoFit/>
          </a:bodyPr>
          <a:lstStyle/>
          <a:p>
            <a:pPr algn="ctr"/>
            <a:r>
              <a:rPr lang="en-GB" dirty="0" smtClean="0"/>
              <a:t>Plants, Animals and Ecosystems</a:t>
            </a:r>
            <a:endParaRPr lang="en-GB" dirty="0"/>
          </a:p>
        </p:txBody>
      </p:sp>
      <p:sp>
        <p:nvSpPr>
          <p:cNvPr id="17" name="TextBox 16"/>
          <p:cNvSpPr txBox="1"/>
          <p:nvPr/>
        </p:nvSpPr>
        <p:spPr>
          <a:xfrm>
            <a:off x="7239000" y="3429000"/>
            <a:ext cx="1219200" cy="381000"/>
          </a:xfrm>
          <a:prstGeom prst="rect">
            <a:avLst/>
          </a:prstGeom>
          <a:noFill/>
        </p:spPr>
        <p:txBody>
          <a:bodyPr wrap="square" rtlCol="0">
            <a:spAutoFit/>
          </a:bodyPr>
          <a:lstStyle/>
          <a:p>
            <a:pPr algn="ctr"/>
            <a:r>
              <a:rPr lang="en-GB" dirty="0" smtClean="0"/>
              <a:t>Energy</a:t>
            </a:r>
            <a:endParaRPr lang="en-GB" dirty="0"/>
          </a:p>
        </p:txBody>
      </p:sp>
      <p:sp>
        <p:nvSpPr>
          <p:cNvPr id="18" name="TextBox 17"/>
          <p:cNvSpPr txBox="1"/>
          <p:nvPr/>
        </p:nvSpPr>
        <p:spPr>
          <a:xfrm>
            <a:off x="5029200" y="5867400"/>
            <a:ext cx="1219200" cy="646331"/>
          </a:xfrm>
          <a:prstGeom prst="rect">
            <a:avLst/>
          </a:prstGeom>
          <a:noFill/>
        </p:spPr>
        <p:txBody>
          <a:bodyPr wrap="square" rtlCol="0">
            <a:spAutoFit/>
          </a:bodyPr>
          <a:lstStyle/>
          <a:p>
            <a:pPr algn="ctr"/>
            <a:r>
              <a:rPr lang="en-GB" dirty="0" smtClean="0"/>
              <a:t>Coastal Flooding</a:t>
            </a:r>
            <a:endParaRPr lang="en-GB" dirty="0"/>
          </a:p>
        </p:txBody>
      </p:sp>
      <p:sp>
        <p:nvSpPr>
          <p:cNvPr id="19" name="TextBox 18"/>
          <p:cNvSpPr txBox="1"/>
          <p:nvPr/>
        </p:nvSpPr>
        <p:spPr>
          <a:xfrm>
            <a:off x="7162800" y="5715000"/>
            <a:ext cx="1219200" cy="381000"/>
          </a:xfrm>
          <a:prstGeom prst="rect">
            <a:avLst/>
          </a:prstGeom>
          <a:noFill/>
        </p:spPr>
        <p:txBody>
          <a:bodyPr wrap="square" rtlCol="0">
            <a:spAutoFit/>
          </a:bodyPr>
          <a:lstStyle/>
          <a:p>
            <a:pPr algn="ctr"/>
            <a:r>
              <a:rPr lang="en-GB" dirty="0" smtClean="0"/>
              <a:t>Recreation</a:t>
            </a:r>
            <a:endParaRPr lang="en-GB" dirty="0"/>
          </a:p>
        </p:txBody>
      </p:sp>
      <p:pic>
        <p:nvPicPr>
          <p:cNvPr id="1026" name="Picture 2" descr="C:\Program Files\Microsoft Office\MEDIA\CAGCAT10\j0149887.wmf"/>
          <p:cNvPicPr>
            <a:picLocks noChangeAspect="1" noChangeArrowheads="1"/>
          </p:cNvPicPr>
          <p:nvPr/>
        </p:nvPicPr>
        <p:blipFill>
          <a:blip r:embed="rId9" cstate="print"/>
          <a:srcRect/>
          <a:stretch>
            <a:fillRect/>
          </a:stretch>
        </p:blipFill>
        <p:spPr bwMode="auto">
          <a:xfrm>
            <a:off x="609600" y="4114800"/>
            <a:ext cx="1809212"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3183</Words>
  <Application>Microsoft Macintosh PowerPoint</Application>
  <PresentationFormat>On-screen Show (4:3)</PresentationFormat>
  <Paragraphs>220</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Arial</vt:lpstr>
      <vt:lpstr>Office Theme</vt:lpstr>
      <vt:lpstr>Starter </vt:lpstr>
      <vt:lpstr>PowerPoint Presentation</vt:lpstr>
      <vt:lpstr>PowerPoint Presentation</vt:lpstr>
      <vt:lpstr>Climate change – How does it affect people and the environment?</vt:lpstr>
      <vt:lpstr>RECAP – Causes</vt:lpstr>
      <vt:lpstr>Why did Runa’s stall close down?</vt:lpstr>
      <vt:lpstr>PowerPoint Presentation</vt:lpstr>
      <vt:lpstr>People And The Environment</vt:lpstr>
      <vt:lpstr>What have I learnt?</vt:lpstr>
      <vt:lpstr>Finally</vt:lpstr>
      <vt:lpstr>RESOURCES </vt:lpstr>
      <vt:lpstr>Agriculture</vt:lpstr>
      <vt:lpstr>Agriculture</vt:lpstr>
      <vt:lpstr>Health </vt:lpstr>
      <vt:lpstr>Health </vt:lpstr>
      <vt:lpstr>Energy</vt:lpstr>
      <vt:lpstr>Energy</vt:lpstr>
      <vt:lpstr>Water Supplies </vt:lpstr>
      <vt:lpstr>Water Supplies </vt:lpstr>
      <vt:lpstr>Plants, Animals, and Ecosystems </vt:lpstr>
      <vt:lpstr>Plants, Animals, and Ecosystems </vt:lpstr>
      <vt:lpstr>Forests</vt:lpstr>
      <vt:lpstr>Forests</vt:lpstr>
      <vt:lpstr>Coastal Areas</vt:lpstr>
      <vt:lpstr>Coastal Areas</vt:lpstr>
      <vt:lpstr>Recreation</vt:lpstr>
      <vt:lpstr>Recreation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Rory Beard</dc:creator>
  <cp:lastModifiedBy>Michael Sullivan</cp:lastModifiedBy>
  <cp:revision>101</cp:revision>
  <dcterms:created xsi:type="dcterms:W3CDTF">2006-08-16T00:00:00Z</dcterms:created>
  <dcterms:modified xsi:type="dcterms:W3CDTF">2019-02-03T18:05:44Z</dcterms:modified>
</cp:coreProperties>
</file>